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669" r:id="rId2"/>
    <p:sldId id="489" r:id="rId3"/>
    <p:sldId id="632" r:id="rId4"/>
    <p:sldId id="631" r:id="rId5"/>
    <p:sldId id="637" r:id="rId6"/>
    <p:sldId id="638" r:id="rId7"/>
    <p:sldId id="641" r:id="rId8"/>
    <p:sldId id="639" r:id="rId9"/>
    <p:sldId id="640" r:id="rId10"/>
    <p:sldId id="642" r:id="rId11"/>
    <p:sldId id="643" r:id="rId12"/>
    <p:sldId id="667" r:id="rId13"/>
    <p:sldId id="581" r:id="rId14"/>
    <p:sldId id="585" r:id="rId15"/>
    <p:sldId id="491" r:id="rId16"/>
    <p:sldId id="587" r:id="rId17"/>
    <p:sldId id="624" r:id="rId18"/>
    <p:sldId id="625" r:id="rId19"/>
    <p:sldId id="540" r:id="rId20"/>
    <p:sldId id="545" r:id="rId21"/>
    <p:sldId id="586" r:id="rId22"/>
    <p:sldId id="646" r:id="rId23"/>
    <p:sldId id="546" r:id="rId24"/>
    <p:sldId id="644" r:id="rId25"/>
    <p:sldId id="647" r:id="rId26"/>
    <p:sldId id="649" r:id="rId27"/>
    <p:sldId id="650" r:id="rId28"/>
    <p:sldId id="651" r:id="rId29"/>
    <p:sldId id="652" r:id="rId30"/>
    <p:sldId id="653" r:id="rId31"/>
    <p:sldId id="654" r:id="rId32"/>
    <p:sldId id="655" r:id="rId33"/>
    <p:sldId id="661" r:id="rId34"/>
    <p:sldId id="656" r:id="rId35"/>
    <p:sldId id="657" r:id="rId36"/>
    <p:sldId id="662" r:id="rId37"/>
    <p:sldId id="658" r:id="rId38"/>
    <p:sldId id="664" r:id="rId39"/>
    <p:sldId id="663" r:id="rId40"/>
    <p:sldId id="665" r:id="rId41"/>
    <p:sldId id="666" r:id="rId42"/>
    <p:sldId id="660" r:id="rId43"/>
    <p:sldId id="477" r:id="rId44"/>
  </p:sldIdLst>
  <p:sldSz cx="9144000" cy="6858000" type="screen4x3"/>
  <p:notesSz cx="7102475" cy="89916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Untitled Section" id="{33AD0ACB-03D5-4455-B30B-EE4F381083C9}">
          <p14:sldIdLst>
            <p14:sldId id="669"/>
            <p14:sldId id="489"/>
            <p14:sldId id="632"/>
            <p14:sldId id="631"/>
            <p14:sldId id="637"/>
            <p14:sldId id="638"/>
            <p14:sldId id="641"/>
            <p14:sldId id="639"/>
            <p14:sldId id="640"/>
            <p14:sldId id="642"/>
            <p14:sldId id="643"/>
            <p14:sldId id="667"/>
            <p14:sldId id="581"/>
            <p14:sldId id="585"/>
            <p14:sldId id="491"/>
            <p14:sldId id="587"/>
            <p14:sldId id="624"/>
            <p14:sldId id="625"/>
            <p14:sldId id="540"/>
            <p14:sldId id="545"/>
            <p14:sldId id="586"/>
            <p14:sldId id="646"/>
            <p14:sldId id="546"/>
            <p14:sldId id="644"/>
            <p14:sldId id="647"/>
            <p14:sldId id="649"/>
            <p14:sldId id="650"/>
            <p14:sldId id="651"/>
            <p14:sldId id="652"/>
            <p14:sldId id="653"/>
            <p14:sldId id="654"/>
            <p14:sldId id="655"/>
            <p14:sldId id="661"/>
            <p14:sldId id="656"/>
            <p14:sldId id="657"/>
            <p14:sldId id="662"/>
            <p14:sldId id="658"/>
            <p14:sldId id="664"/>
            <p14:sldId id="663"/>
            <p14:sldId id="665"/>
            <p14:sldId id="666"/>
            <p14:sldId id="660"/>
            <p14:sldId id="477"/>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C18"/>
    <a:srgbClr val="0C5C14"/>
    <a:srgbClr val="CC9900"/>
    <a:srgbClr val="FFCCFF"/>
    <a:srgbClr val="006600"/>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265" autoAdjust="0"/>
  </p:normalViewPr>
  <p:slideViewPr>
    <p:cSldViewPr>
      <p:cViewPr varScale="1">
        <p:scale>
          <a:sx n="74" d="100"/>
          <a:sy n="74" d="100"/>
        </p:scale>
        <p:origin x="-1170"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2B1370A-68E3-4CEA-B882-846454DB0CDF}" type="slidenum">
              <a:rPr lang="en-US" altLang="en-US"/>
              <a:pPr>
                <a:defRPr/>
              </a:pPr>
              <a:t>‹#›</a:t>
            </a:fld>
            <a:endParaRPr lang="en-US" altLang="en-US"/>
          </a:p>
        </p:txBody>
      </p:sp>
    </p:spTree>
    <p:extLst>
      <p:ext uri="{BB962C8B-B14F-4D97-AF65-F5344CB8AC3E}">
        <p14:creationId xmlns:p14="http://schemas.microsoft.com/office/powerpoint/2010/main" val="3380708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4926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022725" y="0"/>
            <a:ext cx="3078163" cy="449263"/>
          </a:xfrm>
          <a:prstGeom prst="rect">
            <a:avLst/>
          </a:prstGeom>
        </p:spPr>
        <p:txBody>
          <a:bodyPr vert="horz" lIns="91440" tIns="45720" rIns="91440" bIns="45720" rtlCol="0"/>
          <a:lstStyle>
            <a:lvl1pPr algn="r" eaLnBrk="1" hangingPunct="1">
              <a:defRPr sz="1200">
                <a:latin typeface="Arial" charset="0"/>
              </a:defRPr>
            </a:lvl1pPr>
          </a:lstStyle>
          <a:p>
            <a:pPr>
              <a:defRPr/>
            </a:pPr>
            <a:fld id="{FE00BBAA-235D-4E9A-86F8-9C8A94104F1C}" type="datetimeFigureOut">
              <a:rPr lang="en-US"/>
              <a:pPr>
                <a:defRPr/>
              </a:pPr>
              <a:t>4/27/2023</a:t>
            </a:fld>
            <a:endParaRPr lang="en-US"/>
          </a:p>
        </p:txBody>
      </p:sp>
      <p:sp>
        <p:nvSpPr>
          <p:cNvPr id="4" name="Slide Image Placeholder 3"/>
          <p:cNvSpPr>
            <a:spLocks noGrp="1" noRot="1" noChangeAspect="1"/>
          </p:cNvSpPr>
          <p:nvPr>
            <p:ph type="sldImg" idx="2"/>
          </p:nvPr>
        </p:nvSpPr>
        <p:spPr>
          <a:xfrm>
            <a:off x="1303338" y="674688"/>
            <a:ext cx="4495800" cy="33718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9613" y="4270375"/>
            <a:ext cx="5683250" cy="40465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40750"/>
            <a:ext cx="3078163" cy="44926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22725" y="8540750"/>
            <a:ext cx="3078163" cy="4492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42F689-218F-4B18-872A-3C4AC976E866}" type="slidenum">
              <a:rPr lang="en-US" altLang="en-US"/>
              <a:pPr>
                <a:defRPr/>
              </a:pPr>
              <a:t>‹#›</a:t>
            </a:fld>
            <a:endParaRPr lang="en-US" altLang="en-US"/>
          </a:p>
        </p:txBody>
      </p:sp>
    </p:spTree>
    <p:extLst>
      <p:ext uri="{BB962C8B-B14F-4D97-AF65-F5344CB8AC3E}">
        <p14:creationId xmlns:p14="http://schemas.microsoft.com/office/powerpoint/2010/main" val="1891397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39838"/>
            <a:ext cx="4467225"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11</a:t>
            </a:fld>
            <a:endParaRPr lang="en-US"/>
          </a:p>
        </p:txBody>
      </p:sp>
    </p:spTree>
    <p:extLst>
      <p:ext uri="{BB962C8B-B14F-4D97-AF65-F5344CB8AC3E}">
        <p14:creationId xmlns:p14="http://schemas.microsoft.com/office/powerpoint/2010/main" val="1886877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endParaRPr lang="en-US" sz="1200" dirty="0">
              <a:latin typeface="Arial" panose="020B0604020202020204" pitchFamily="34" charset="0"/>
              <a:ea typeface="#9Slide03 Roboto" panose="02000000000000000000" pitchFamily="2"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34</a:t>
            </a:fld>
            <a:endParaRPr lang="en-US"/>
          </a:p>
        </p:txBody>
      </p:sp>
    </p:spTree>
    <p:extLst>
      <p:ext uri="{BB962C8B-B14F-4D97-AF65-F5344CB8AC3E}">
        <p14:creationId xmlns:p14="http://schemas.microsoft.com/office/powerpoint/2010/main" val="1951168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endParaRPr lang="en-US" sz="1200" dirty="0">
              <a:latin typeface="Arial" panose="020B0604020202020204" pitchFamily="34" charset="0"/>
              <a:ea typeface="#9Slide03 Roboto" panose="02000000000000000000" pitchFamily="2"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35</a:t>
            </a:fld>
            <a:endParaRPr lang="en-US"/>
          </a:p>
        </p:txBody>
      </p:sp>
    </p:spTree>
    <p:extLst>
      <p:ext uri="{BB962C8B-B14F-4D97-AF65-F5344CB8AC3E}">
        <p14:creationId xmlns:p14="http://schemas.microsoft.com/office/powerpoint/2010/main" val="3457501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endParaRPr lang="en-US" sz="1200" dirty="0">
              <a:latin typeface="Arial" panose="020B0604020202020204" pitchFamily="34" charset="0"/>
              <a:ea typeface="#9Slide03 Roboto" panose="02000000000000000000" pitchFamily="2"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36</a:t>
            </a:fld>
            <a:endParaRPr lang="en-US"/>
          </a:p>
        </p:txBody>
      </p:sp>
    </p:spTree>
    <p:extLst>
      <p:ext uri="{BB962C8B-B14F-4D97-AF65-F5344CB8AC3E}">
        <p14:creationId xmlns:p14="http://schemas.microsoft.com/office/powerpoint/2010/main" val="2845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37</a:t>
            </a:fld>
            <a:endParaRPr lang="en-US"/>
          </a:p>
        </p:txBody>
      </p:sp>
    </p:spTree>
    <p:extLst>
      <p:ext uri="{BB962C8B-B14F-4D97-AF65-F5344CB8AC3E}">
        <p14:creationId xmlns:p14="http://schemas.microsoft.com/office/powerpoint/2010/main" val="3873460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38</a:t>
            </a:fld>
            <a:endParaRPr lang="en-US"/>
          </a:p>
        </p:txBody>
      </p:sp>
    </p:spTree>
    <p:extLst>
      <p:ext uri="{BB962C8B-B14F-4D97-AF65-F5344CB8AC3E}">
        <p14:creationId xmlns:p14="http://schemas.microsoft.com/office/powerpoint/2010/main" val="1072517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39</a:t>
            </a:fld>
            <a:endParaRPr lang="en-US"/>
          </a:p>
        </p:txBody>
      </p:sp>
    </p:spTree>
    <p:extLst>
      <p:ext uri="{BB962C8B-B14F-4D97-AF65-F5344CB8AC3E}">
        <p14:creationId xmlns:p14="http://schemas.microsoft.com/office/powerpoint/2010/main" val="2506174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40</a:t>
            </a:fld>
            <a:endParaRPr lang="en-US"/>
          </a:p>
        </p:txBody>
      </p:sp>
    </p:spTree>
    <p:extLst>
      <p:ext uri="{BB962C8B-B14F-4D97-AF65-F5344CB8AC3E}">
        <p14:creationId xmlns:p14="http://schemas.microsoft.com/office/powerpoint/2010/main" val="2117482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41</a:t>
            </a:fld>
            <a:endParaRPr lang="en-US"/>
          </a:p>
        </p:txBody>
      </p:sp>
    </p:spTree>
    <p:extLst>
      <p:ext uri="{BB962C8B-B14F-4D97-AF65-F5344CB8AC3E}">
        <p14:creationId xmlns:p14="http://schemas.microsoft.com/office/powerpoint/2010/main" val="3116310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r>
              <a:rPr lang="en-US" sz="1200" dirty="0" err="1">
                <a:latin typeface="Arial" panose="020B0604020202020204" pitchFamily="34" charset="0"/>
                <a:ea typeface="#9Slide03 Roboto" panose="02000000000000000000" pitchFamily="2" charset="0"/>
                <a:cs typeface="Arial" panose="020B0604020202020204" pitchFamily="34" charset="0"/>
              </a:rPr>
              <a:t>Các</a:t>
            </a:r>
            <a:r>
              <a:rPr lang="en-US" sz="1200" dirty="0">
                <a:latin typeface="Arial" panose="020B0604020202020204" pitchFamily="34" charset="0"/>
                <a:ea typeface="#9Slide03 Roboto" panose="02000000000000000000" pitchFamily="2" charset="0"/>
                <a:cs typeface="Arial" panose="020B0604020202020204" pitchFamily="34" charset="0"/>
              </a:rPr>
              <a:t> NVĐKXT </a:t>
            </a:r>
            <a:r>
              <a:rPr lang="en-US" sz="1200" dirty="0" err="1">
                <a:latin typeface="Arial" panose="020B0604020202020204" pitchFamily="34" charset="0"/>
                <a:ea typeface="#9Slide03 Roboto" panose="02000000000000000000" pitchFamily="2" charset="0"/>
                <a:cs typeface="Arial" panose="020B0604020202020204" pitchFamily="34" charset="0"/>
              </a:rPr>
              <a:t>trên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thống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đều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phải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nộp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không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phân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biệt</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phương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thức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xét</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tuyển</a:t>
            </a:r>
            <a:r>
              <a:rPr lang="en-US" sz="1200" dirty="0">
                <a:latin typeface="Arial" panose="020B0604020202020204" pitchFamily="34" charset="0"/>
                <a:ea typeface="#9Slide03 Roboto" panose="02000000000000000000" pitchFamily="2" charset="0"/>
                <a:cs typeface="Arial" panose="020B0604020202020204" pitchFamily="34" charset="0"/>
              </a:rPr>
              <a:t>).</a:t>
            </a:r>
          </a:p>
          <a:p>
            <a:pPr marL="450850" indent="-450850" fontAlgn="t">
              <a:spcBef>
                <a:spcPts val="600"/>
              </a:spcBef>
              <a:spcAft>
                <a:spcPts val="600"/>
              </a:spcAft>
              <a:buFont typeface="Wingdings" panose="05000000000000000000" pitchFamily="2" charset="2"/>
              <a:buChar char=""/>
            </a:pPr>
            <a:r>
              <a:rPr lang="en-US" sz="1200" dirty="0" err="1">
                <a:latin typeface="Arial" panose="020B0604020202020204" pitchFamily="34" charset="0"/>
                <a:ea typeface="#9Slide03 Roboto" panose="02000000000000000000" pitchFamily="2" charset="0"/>
                <a:cs typeface="Arial" panose="020B0604020202020204" pitchFamily="34" charset="0"/>
              </a:rPr>
              <a:t>Sở</a:t>
            </a:r>
            <a:r>
              <a:rPr lang="en-US" sz="1200" dirty="0">
                <a:latin typeface="Arial" panose="020B0604020202020204" pitchFamily="34" charset="0"/>
                <a:ea typeface="#9Slide03 Roboto" panose="02000000000000000000" pitchFamily="2" charset="0"/>
                <a:cs typeface="Arial" panose="020B0604020202020204" pitchFamily="34" charset="0"/>
              </a:rPr>
              <a:t> GDĐT </a:t>
            </a:r>
            <a:r>
              <a:rPr lang="en-US" sz="1200" dirty="0" err="1">
                <a:latin typeface="Arial" panose="020B0604020202020204" pitchFamily="34" charset="0"/>
                <a:ea typeface="#9Slide03 Roboto" panose="02000000000000000000" pitchFamily="2" charset="0"/>
                <a:cs typeface="Arial" panose="020B0604020202020204" pitchFamily="34" charset="0"/>
              </a:rPr>
              <a:t>đôn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đốc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hỗ</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trợ</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sinh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nộp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đầy</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đủ</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đúng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thời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gian</a:t>
            </a:r>
            <a:r>
              <a:rPr lang="vi-VN" sz="1200" dirty="0">
                <a:ea typeface="#9Slide03 Roboto" panose="02000000000000000000" pitchFamily="2" charset="0"/>
                <a:cs typeface="Arial" panose="020B0604020202020204" pitchFamily="34" charset="0"/>
              </a:rPr>
              <a:t>.</a:t>
            </a:r>
            <a:endParaRPr lang="en-US" sz="1200" dirty="0">
              <a:ea typeface="#9Slide03 Roboto" panose="02000000000000000000" pitchFamily="2" charset="0"/>
              <a:cs typeface="Arial" panose="020B0604020202020204" pitchFamily="34" charset="0"/>
            </a:endParaRPr>
          </a:p>
          <a:p>
            <a:pPr marL="450850" indent="-450850" fontAlgn="t">
              <a:spcBef>
                <a:spcPts val="600"/>
              </a:spcBef>
              <a:spcAft>
                <a:spcPts val="600"/>
              </a:spcAft>
              <a:buFont typeface="Wingdings" panose="05000000000000000000" pitchFamily="2" charset="2"/>
              <a:buChar char=""/>
            </a:pPr>
            <a:r>
              <a:rPr lang="en-US" sz="1200" dirty="0">
                <a:latin typeface="Arial" panose="020B0604020202020204" pitchFamily="34" charset="0"/>
                <a:ea typeface="#9Slide03 Roboto" panose="02000000000000000000" pitchFamily="2" charset="0"/>
                <a:cs typeface="Arial" panose="020B0604020202020204" pitchFamily="34" charset="0"/>
              </a:rPr>
              <a:t>CSĐT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SGDĐT </a:t>
            </a:r>
            <a:r>
              <a:rPr lang="en-US" sz="1200" dirty="0" err="1">
                <a:latin typeface="Arial" panose="020B0604020202020204" pitchFamily="34" charset="0"/>
                <a:ea typeface="#9Slide03 Roboto" panose="02000000000000000000" pitchFamily="2" charset="0"/>
                <a:cs typeface="Arial" panose="020B0604020202020204" pitchFamily="34" charset="0"/>
              </a:rPr>
              <a:t>thảo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luận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ký</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văn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bản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phối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hợp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phân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bổ</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thống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nhất</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ủy</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quyền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cho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Trường</a:t>
            </a:r>
            <a:r>
              <a:rPr lang="en-US" sz="1200" dirty="0">
                <a:latin typeface="Arial" panose="020B0604020202020204" pitchFamily="34" charset="0"/>
                <a:ea typeface="#9Slide03 Roboto" panose="02000000000000000000" pitchFamily="2" charset="0"/>
                <a:cs typeface="Arial" panose="020B0604020202020204" pitchFamily="34" charset="0"/>
              </a:rPr>
              <a:t> ĐH </a:t>
            </a:r>
            <a:r>
              <a:rPr lang="en-US" sz="1200" dirty="0" err="1">
                <a:latin typeface="Arial" panose="020B0604020202020204" pitchFamily="34" charset="0"/>
                <a:ea typeface="#9Slide03 Roboto" panose="02000000000000000000" pitchFamily="2" charset="0"/>
                <a:cs typeface="Arial" panose="020B0604020202020204" pitchFamily="34" charset="0"/>
              </a:rPr>
              <a:t>Bách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Nội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Học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viện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nghệ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Bưu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chính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viễn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làm</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đầu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mối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cho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Bắc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a:t>
            </a:r>
            <a:r>
              <a:rPr lang="en-US" sz="1200" dirty="0">
                <a:latin typeface="Arial" panose="020B0604020202020204" pitchFamily="34" charset="0"/>
                <a:ea typeface="#9Slide03 Roboto" panose="02000000000000000000" pitchFamily="2" charset="0"/>
                <a:cs typeface="Arial" panose="020B0604020202020204" pitchFamily="34" charset="0"/>
              </a:rPr>
              <a:t> Nam (</a:t>
            </a:r>
            <a:r>
              <a:rPr lang="en-US" sz="1200" dirty="0" err="1">
                <a:latin typeface="Arial" panose="020B0604020202020204" pitchFamily="34" charset="0"/>
                <a:ea typeface="#9Slide03 Roboto" panose="02000000000000000000" pitchFamily="2" charset="0"/>
                <a:cs typeface="Arial" panose="020B0604020202020204" pitchFamily="34" charset="0"/>
              </a:rPr>
              <a:t>như</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năm</a:t>
            </a:r>
            <a:r>
              <a:rPr lang="en-US" sz="1200" dirty="0">
                <a:latin typeface="Arial" panose="020B0604020202020204" pitchFamily="34" charset="0"/>
                <a:ea typeface="#9Slide03 Roboto" panose="02000000000000000000" pitchFamily="2" charset="0"/>
                <a:cs typeface="Arial" panose="020B0604020202020204" pitchFamily="34" charset="0"/>
              </a:rPr>
              <a:t> 2022)</a:t>
            </a:r>
            <a:r>
              <a:rPr lang="vi-VN" sz="1200" dirty="0">
                <a:ea typeface="#9Slide03 Roboto" panose="02000000000000000000" pitchFamily="2" charset="0"/>
                <a:cs typeface="Arial" panose="020B0604020202020204" pitchFamily="34" charset="0"/>
              </a:rPr>
              <a:t>.</a:t>
            </a:r>
            <a:endParaRPr lang="en-US" sz="1200" dirty="0">
              <a:ea typeface="#9Slide03 Roboto" panose="02000000000000000000" pitchFamily="2" charset="0"/>
              <a:cs typeface="Arial" panose="020B0604020202020204" pitchFamily="34" charset="0"/>
            </a:endParaRPr>
          </a:p>
          <a:p>
            <a:pPr marL="450850" indent="-450850" fontAlgn="t">
              <a:spcBef>
                <a:spcPts val="600"/>
              </a:spcBef>
              <a:spcAft>
                <a:spcPts val="600"/>
              </a:spcAft>
              <a:buFont typeface="Wingdings" panose="05000000000000000000" pitchFamily="2" charset="2"/>
              <a:buChar char=""/>
            </a:pPr>
            <a:r>
              <a:rPr lang="en-US" sz="1200" dirty="0" err="1">
                <a:latin typeface="Arial" panose="020B0604020202020204" pitchFamily="34" charset="0"/>
                <a:ea typeface="#9Slide03 Roboto" panose="02000000000000000000" pitchFamily="2" charset="0"/>
                <a:cs typeface="Arial" panose="020B0604020202020204" pitchFamily="34" charset="0"/>
              </a:rPr>
              <a:t>Mức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phân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bổ</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tuyển sinh giữ </a:t>
            </a:r>
            <a:r>
              <a:rPr lang="en-US" sz="1200" dirty="0" err="1">
                <a:latin typeface="Arial" panose="020B0604020202020204" pitchFamily="34" charset="0"/>
                <a:ea typeface="#9Slide03 Roboto" panose="02000000000000000000" pitchFamily="2" charset="0"/>
                <a:cs typeface="Arial" panose="020B0604020202020204" pitchFamily="34" charset="0"/>
              </a:rPr>
              <a:t>ổn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định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như</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năm</a:t>
            </a:r>
            <a:r>
              <a:rPr lang="en-US" sz="1200" dirty="0">
                <a:latin typeface="Arial" panose="020B0604020202020204" pitchFamily="34" charset="0"/>
                <a:ea typeface="#9Slide03 Roboto" panose="02000000000000000000" pitchFamily="2" charset="0"/>
                <a:cs typeface="Arial" panose="020B0604020202020204" pitchFamily="34" charset="0"/>
              </a:rPr>
              <a:t> 2022</a:t>
            </a:r>
            <a:r>
              <a:rPr lang="vi-VN" sz="1200" dirty="0">
                <a:ea typeface="#9Slide03 Roboto" panose="02000000000000000000" pitchFamily="2" charset="0"/>
                <a:cs typeface="Arial" panose="020B0604020202020204" pitchFamily="34" charset="0"/>
              </a:rPr>
              <a:t>, thực hiện theo quy chế phối hợp giữa </a:t>
            </a:r>
            <a:r>
              <a:rPr lang="en-US" sz="1200" dirty="0">
                <a:ea typeface="#9Slide03 Roboto" panose="02000000000000000000" pitchFamily="2" charset="0"/>
                <a:cs typeface="Arial" panose="020B0604020202020204" pitchFamily="34" charset="0"/>
              </a:rPr>
              <a:t>s</a:t>
            </a:r>
            <a:r>
              <a:rPr lang="vi-VN" sz="1200" dirty="0">
                <a:ea typeface="#9Slide03 Roboto" panose="02000000000000000000" pitchFamily="2" charset="0"/>
                <a:cs typeface="Arial" panose="020B0604020202020204" pitchFamily="34" charset="0"/>
              </a:rPr>
              <a:t>ở GDĐT, </a:t>
            </a:r>
            <a:r>
              <a:rPr lang="en-US" sz="1200" dirty="0">
                <a:latin typeface="Arial" panose="020B0604020202020204" pitchFamily="34" charset="0"/>
                <a:ea typeface="#9Slide03 Roboto" panose="02000000000000000000" pitchFamily="2" charset="0"/>
                <a:cs typeface="Arial" panose="020B0604020202020204" pitchFamily="34" charset="0"/>
              </a:rPr>
              <a:t>CSĐT</a:t>
            </a:r>
            <a:r>
              <a:rPr lang="vi-VN" sz="1200" dirty="0">
                <a:ea typeface="#9Slide03 Roboto" panose="02000000000000000000" pitchFamily="2" charset="0"/>
                <a:cs typeface="Arial" panose="020B0604020202020204" pitchFamily="34" charset="0"/>
              </a:rPr>
              <a:t> và Trung tâm Giải pháp </a:t>
            </a:r>
            <a:r>
              <a:rPr lang="en-US" sz="1200" dirty="0">
                <a:latin typeface="Arial" panose="020B0604020202020204" pitchFamily="34" charset="0"/>
                <a:ea typeface="#9Slide03 Roboto" panose="02000000000000000000" pitchFamily="2" charset="0"/>
                <a:cs typeface="Arial" panose="020B0604020202020204" pitchFamily="34" charset="0"/>
              </a:rPr>
              <a:t>CNTT</a:t>
            </a:r>
            <a:r>
              <a:rPr lang="vi-VN" sz="1200" dirty="0">
                <a:ea typeface="#9Slide03 Roboto" panose="02000000000000000000" pitchFamily="2" charset="0"/>
                <a:cs typeface="Arial" panose="020B0604020202020204" pitchFamily="34" charset="0"/>
              </a:rPr>
              <a:t> giáo dục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thuộc Cục C</a:t>
            </a:r>
            <a:r>
              <a:rPr lang="en-US" sz="1200" dirty="0">
                <a:latin typeface="Arial" panose="020B0604020202020204" pitchFamily="34" charset="0"/>
                <a:ea typeface="#9Slide03 Roboto" panose="02000000000000000000" pitchFamily="2" charset="0"/>
                <a:cs typeface="Arial" panose="020B0604020202020204" pitchFamily="34" charset="0"/>
              </a:rPr>
              <a:t>NTT)</a:t>
            </a:r>
            <a:r>
              <a:rPr lang="vi-VN" sz="1200" dirty="0">
                <a:ea typeface="#9Slide03 Roboto" panose="02000000000000000000" pitchFamily="2" charset="0"/>
                <a:cs typeface="Arial" panose="020B0604020202020204" pitchFamily="34" charset="0"/>
              </a:rPr>
              <a:t> trong thực hiện công tác tuyển sinh.</a:t>
            </a:r>
            <a:endParaRPr lang="en-US" sz="1200" dirty="0">
              <a:ea typeface="#9Slide03 Roboto" panose="02000000000000000000" pitchFamily="2" charset="0"/>
              <a:cs typeface="Arial" panose="020B0604020202020204" pitchFamily="34" charset="0"/>
            </a:endParaRPr>
          </a:p>
          <a:p>
            <a:pPr marL="450850" indent="-450850" fontAlgn="t">
              <a:spcBef>
                <a:spcPts val="600"/>
              </a:spcBef>
              <a:spcAft>
                <a:spcPts val="600"/>
              </a:spcAft>
              <a:buFont typeface="Wingdings" panose="05000000000000000000" pitchFamily="2" charset="2"/>
              <a:buChar char=""/>
            </a:pPr>
            <a:r>
              <a:rPr lang="vi-VN" sz="1200" dirty="0">
                <a:ea typeface="#9Slide03 Roboto" panose="02000000000000000000" pitchFamily="2" charset="0"/>
                <a:cs typeface="Arial" panose="020B0604020202020204" pitchFamily="34" charset="0"/>
              </a:rPr>
              <a:t>T</a:t>
            </a:r>
            <a:r>
              <a:rPr lang="en-US" sz="1200" dirty="0" err="1">
                <a:latin typeface="Arial" panose="020B0604020202020204" pitchFamily="34" charset="0"/>
                <a:ea typeface="#9Slide03 Roboto" panose="02000000000000000000" pitchFamily="2" charset="0"/>
                <a:cs typeface="Arial" panose="020B0604020202020204" pitchFamily="34" charset="0"/>
              </a:rPr>
              <a:t>hời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gian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thí sinh </a:t>
            </a:r>
            <a:r>
              <a:rPr lang="en-US" sz="1200" dirty="0" err="1">
                <a:latin typeface="Arial" panose="020B0604020202020204" pitchFamily="34" charset="0"/>
                <a:ea typeface="#9Slide03 Roboto" panose="02000000000000000000" pitchFamily="2" charset="0"/>
                <a:cs typeface="Arial" panose="020B0604020202020204" pitchFamily="34" charset="0"/>
              </a:rPr>
              <a:t>nộp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của từng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địa</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phương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thực hiện phương án </a:t>
            </a:r>
            <a:r>
              <a:rPr lang="en-US" sz="1200" dirty="0" err="1">
                <a:latin typeface="Arial" panose="020B0604020202020204" pitchFamily="34" charset="0"/>
                <a:ea typeface="#9Slide03 Roboto" panose="02000000000000000000" pitchFamily="2" charset="0"/>
                <a:cs typeface="Arial" panose="020B0604020202020204" pitchFamily="34" charset="0"/>
              </a:rPr>
              <a:t>như</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năm</a:t>
            </a:r>
            <a:r>
              <a:rPr lang="en-US" sz="1200" dirty="0">
                <a:latin typeface="Arial" panose="020B0604020202020204" pitchFamily="34" charset="0"/>
                <a:ea typeface="#9Slide03 Roboto" panose="02000000000000000000" pitchFamily="2" charset="0"/>
                <a:cs typeface="Arial" panose="020B0604020202020204" pitchFamily="34" charset="0"/>
              </a:rPr>
              <a:t> 2022 </a:t>
            </a:r>
            <a:r>
              <a:rPr lang="en-US" sz="1200" dirty="0" err="1">
                <a:latin typeface="Arial" panose="020B0604020202020204" pitchFamily="34" charset="0"/>
                <a:ea typeface="#9Slide03 Roboto" panose="02000000000000000000" pitchFamily="2" charset="0"/>
                <a:cs typeface="Arial" panose="020B0604020202020204" pitchFamily="34" charset="0"/>
              </a:rPr>
              <a:t>để</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đảm</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bảo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không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làm</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thống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quá</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tải</a:t>
            </a:r>
            <a:r>
              <a:rPr lang="en-US" sz="1200" dirty="0">
                <a:latin typeface="Arial" panose="020B0604020202020204" pitchFamily="34" charset="0"/>
                <a:ea typeface="#9Slide03 Roboto" panose="02000000000000000000" pitchFamily="2" charset="0"/>
                <a:cs typeface="Arial" panose="020B0604020202020204" pitchFamily="34" charset="0"/>
              </a:rPr>
              <a:t>.</a:t>
            </a:r>
            <a:endParaRPr lang="vi-VN" sz="1200" dirty="0">
              <a:ea typeface="#9Slide03 Roboto" panose="02000000000000000000" pitchFamily="2"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42</a:t>
            </a:fld>
            <a:endParaRPr lang="en-US"/>
          </a:p>
        </p:txBody>
      </p:sp>
    </p:spTree>
    <p:extLst>
      <p:ext uri="{BB962C8B-B14F-4D97-AF65-F5344CB8AC3E}">
        <p14:creationId xmlns:p14="http://schemas.microsoft.com/office/powerpoint/2010/main" val="1228348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39838"/>
            <a:ext cx="4467225"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12</a:t>
            </a:fld>
            <a:endParaRPr lang="en-US"/>
          </a:p>
        </p:txBody>
      </p:sp>
    </p:spTree>
    <p:extLst>
      <p:ext uri="{BB962C8B-B14F-4D97-AF65-F5344CB8AC3E}">
        <p14:creationId xmlns:p14="http://schemas.microsoft.com/office/powerpoint/2010/main" val="3211004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25</a:t>
            </a:fld>
            <a:endParaRPr lang="en-US"/>
          </a:p>
        </p:txBody>
      </p:sp>
    </p:spTree>
    <p:extLst>
      <p:ext uri="{BB962C8B-B14F-4D97-AF65-F5344CB8AC3E}">
        <p14:creationId xmlns:p14="http://schemas.microsoft.com/office/powerpoint/2010/main" val="890225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26</a:t>
            </a:fld>
            <a:endParaRPr lang="en-US"/>
          </a:p>
        </p:txBody>
      </p:sp>
    </p:spTree>
    <p:extLst>
      <p:ext uri="{BB962C8B-B14F-4D97-AF65-F5344CB8AC3E}">
        <p14:creationId xmlns:p14="http://schemas.microsoft.com/office/powerpoint/2010/main" val="66881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27</a:t>
            </a:fld>
            <a:endParaRPr lang="en-US"/>
          </a:p>
        </p:txBody>
      </p:sp>
    </p:spTree>
    <p:extLst>
      <p:ext uri="{BB962C8B-B14F-4D97-AF65-F5344CB8AC3E}">
        <p14:creationId xmlns:p14="http://schemas.microsoft.com/office/powerpoint/2010/main" val="1844927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28</a:t>
            </a:fld>
            <a:endParaRPr lang="en-US"/>
          </a:p>
        </p:txBody>
      </p:sp>
    </p:spTree>
    <p:extLst>
      <p:ext uri="{BB962C8B-B14F-4D97-AF65-F5344CB8AC3E}">
        <p14:creationId xmlns:p14="http://schemas.microsoft.com/office/powerpoint/2010/main" val="51505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Ngày</a:t>
            </a:r>
            <a:r>
              <a:rPr lang="en-US" baseline="0" dirty="0"/>
              <a:t> 30/3/2023, Bộ GDĐT ban hành Quyết định số 923/QĐ-BGDĐT về </a:t>
            </a:r>
            <a:r>
              <a:rPr lang="en-US" sz="1200" b="1" kern="1200" dirty="0">
                <a:solidFill>
                  <a:schemeClr val="tx1"/>
                </a:solidFill>
                <a:effectLst/>
                <a:latin typeface="+mn-lt"/>
                <a:ea typeface="+mn-ea"/>
                <a:cs typeface="+mn-cs"/>
              </a:rPr>
              <a:t>KẾ HOẠCH </a:t>
            </a:r>
            <a:r>
              <a:rPr lang="en-US" sz="1200" b="0" kern="1200" dirty="0">
                <a:solidFill>
                  <a:schemeClr val="tx1"/>
                </a:solidFill>
                <a:effectLst/>
                <a:latin typeface="+mn-lt"/>
                <a:ea typeface="+mn-ea"/>
                <a:cs typeface="+mn-cs"/>
              </a:rPr>
              <a:t>t</a:t>
            </a:r>
            <a:r>
              <a:rPr lang="vi-VN" sz="1200" kern="1200" dirty="0">
                <a:solidFill>
                  <a:schemeClr val="tx1"/>
                </a:solidFill>
                <a:effectLst/>
                <a:latin typeface="+mn-lt"/>
                <a:ea typeface="+mn-ea"/>
                <a:cs typeface="+mn-cs"/>
              </a:rPr>
              <a:t>riển khai công tác </a:t>
            </a:r>
            <a:r>
              <a:rPr lang="en-US" sz="1200" kern="1200" dirty="0">
                <a:solidFill>
                  <a:schemeClr val="tx1"/>
                </a:solidFill>
                <a:effectLst/>
                <a:latin typeface="+mn-lt"/>
                <a:ea typeface="+mn-ea"/>
                <a:cs typeface="+mn-cs"/>
              </a:rPr>
              <a:t>Tuyển sinh đại học, tuyển sinh cao đẳng ngành Giáo dục Mầm non năm 2023 </a:t>
            </a:r>
          </a:p>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29</a:t>
            </a:fld>
            <a:endParaRPr lang="en-US"/>
          </a:p>
        </p:txBody>
      </p:sp>
    </p:spTree>
    <p:extLst>
      <p:ext uri="{BB962C8B-B14F-4D97-AF65-F5344CB8AC3E}">
        <p14:creationId xmlns:p14="http://schemas.microsoft.com/office/powerpoint/2010/main" val="2935882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31</a:t>
            </a:fld>
            <a:endParaRPr lang="en-US"/>
          </a:p>
        </p:txBody>
      </p:sp>
    </p:spTree>
    <p:extLst>
      <p:ext uri="{BB962C8B-B14F-4D97-AF65-F5344CB8AC3E}">
        <p14:creationId xmlns:p14="http://schemas.microsoft.com/office/powerpoint/2010/main" val="2951385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ea typeface="#9Slide03 Roboto" panose="02000000000000000000" pitchFamily="2" charset="0"/>
              <a:cs typeface="Arial" panose="020B0604020202020204" pitchFamily="34" charset="0"/>
            </a:endParaRPr>
          </a:p>
          <a:p>
            <a:r>
              <a:rPr lang="en-US" sz="1200" dirty="0" err="1">
                <a:latin typeface="Arial" panose="020B0604020202020204" pitchFamily="34" charset="0"/>
                <a:ea typeface="#9Slide03 Roboto" panose="02000000000000000000" pitchFamily="2" charset="0"/>
                <a:cs typeface="Arial" panose="020B0604020202020204" pitchFamily="34" charset="0"/>
              </a:rPr>
              <a:t>Tăng</a:t>
            </a:r>
            <a:r>
              <a:rPr lang="en-US" sz="1200" dirty="0">
                <a:latin typeface="Arial" panose="020B0604020202020204" pitchFamily="34" charset="0"/>
                <a:ea typeface="#9Slide03 Roboto" panose="02000000000000000000" pitchFamily="2" charset="0"/>
                <a:cs typeface="Arial" panose="020B0604020202020204" pitchFamily="34" charset="0"/>
              </a:rPr>
              <a:t> cường truyền thông để thí sinh hiểu việc đăng ký xét tuyển không ảnh hưởng đến kết quả phúc khảo =&gt; điểm xét tuyển là điểm đã phúc khảo</a:t>
            </a:r>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32</a:t>
            </a:fld>
            <a:endParaRPr lang="en-US"/>
          </a:p>
        </p:txBody>
      </p:sp>
    </p:spTree>
    <p:extLst>
      <p:ext uri="{BB962C8B-B14F-4D97-AF65-F5344CB8AC3E}">
        <p14:creationId xmlns:p14="http://schemas.microsoft.com/office/powerpoint/2010/main" val="3648249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5" name="Text Box 14"/>
          <p:cNvSpPr txBox="1">
            <a:spLocks noChangeArrowheads="1"/>
          </p:cNvSpPr>
          <p:nvPr/>
        </p:nvSpPr>
        <p:spPr bwMode="auto">
          <a:xfrm>
            <a:off x="381000" y="319088"/>
            <a:ext cx="1371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800" b="1" smtClean="0">
                <a:latin typeface="Verdana" pitchFamily="34" charset="0"/>
              </a:rPr>
              <a:t>LOGO</a:t>
            </a:r>
          </a:p>
        </p:txBody>
      </p:sp>
      <p:sp>
        <p:nvSpPr>
          <p:cNvPr id="6"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r>
              <a:rPr lang="en-US" smtClean="0"/>
              <a:t>Click to edit Master subtitle style</a:t>
            </a:r>
            <a:endParaRPr lang="en-US"/>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r>
              <a:rPr lang="en-US" smtClean="0"/>
              <a:t>Click to edit Master title style</a:t>
            </a:r>
            <a:endParaRPr lang="en-US"/>
          </a:p>
        </p:txBody>
      </p:sp>
      <p:sp>
        <p:nvSpPr>
          <p:cNvPr id="7" name="Rectangle 4"/>
          <p:cNvSpPr>
            <a:spLocks noGrp="1" noChangeArrowheads="1"/>
          </p:cNvSpPr>
          <p:nvPr>
            <p:ph type="dt" sz="half" idx="10"/>
          </p:nvPr>
        </p:nvSpPr>
        <p:spPr>
          <a:xfrm>
            <a:off x="3810000" y="6477000"/>
            <a:ext cx="2133600" cy="244475"/>
          </a:xfrm>
        </p:spPr>
        <p:txBody>
          <a:bodyPr/>
          <a:lstStyle>
            <a:lvl1pPr algn="ctr">
              <a:defRPr sz="1200">
                <a:solidFill>
                  <a:schemeClr val="bg1"/>
                </a:solidFill>
                <a:latin typeface="Arial" charset="0"/>
              </a:defRPr>
            </a:lvl1pPr>
          </a:lstStyle>
          <a:p>
            <a:pPr>
              <a:defRPr/>
            </a:pPr>
            <a:endParaRPr lang="en-US"/>
          </a:p>
        </p:txBody>
      </p:sp>
      <p:sp>
        <p:nvSpPr>
          <p:cNvPr id="8" name="Rectangle 5"/>
          <p:cNvSpPr>
            <a:spLocks noGrp="1" noChangeArrowheads="1"/>
          </p:cNvSpPr>
          <p:nvPr>
            <p:ph type="ftr" sz="quarter" idx="11"/>
          </p:nvPr>
        </p:nvSpPr>
        <p:spPr>
          <a:xfrm>
            <a:off x="228600" y="6477000"/>
            <a:ext cx="2895600" cy="244475"/>
          </a:xfrm>
        </p:spPr>
        <p:txBody>
          <a:bodyPr/>
          <a:lstStyle>
            <a:lvl1pPr algn="ctr">
              <a:defRPr sz="1200">
                <a:latin typeface="Arial" charset="0"/>
              </a:defRPr>
            </a:lvl1pPr>
          </a:lstStyle>
          <a:p>
            <a:pPr>
              <a:defRPr/>
            </a:pPr>
            <a:endParaRPr lang="en-US"/>
          </a:p>
        </p:txBody>
      </p:sp>
      <p:sp>
        <p:nvSpPr>
          <p:cNvPr id="9" name="Rectangle 6"/>
          <p:cNvSpPr>
            <a:spLocks noGrp="1" noChangeArrowheads="1"/>
          </p:cNvSpPr>
          <p:nvPr>
            <p:ph type="sldNum" sz="quarter" idx="12"/>
          </p:nvPr>
        </p:nvSpPr>
        <p:spPr>
          <a:xfrm>
            <a:off x="6553200" y="6477000"/>
            <a:ext cx="2133600" cy="244475"/>
          </a:xfrm>
        </p:spPr>
        <p:txBody>
          <a:bodyPr/>
          <a:lstStyle>
            <a:lvl1pPr>
              <a:defRPr sz="1200" b="0">
                <a:solidFill>
                  <a:schemeClr val="bg1"/>
                </a:solidFill>
                <a:latin typeface="Arial" panose="020B0604020202020204" pitchFamily="34" charset="0"/>
              </a:defRPr>
            </a:lvl1pPr>
          </a:lstStyle>
          <a:p>
            <a:pPr>
              <a:defRPr/>
            </a:pPr>
            <a:fld id="{BDC621E3-82EB-4DEA-8C7B-81F90833D6C0}" type="slidenum">
              <a:rPr lang="en-US" altLang="en-US"/>
              <a:pPr>
                <a:defRPr/>
              </a:pPr>
              <a:t>‹#›</a:t>
            </a:fld>
            <a:endParaRPr lang="en-US" altLang="en-US"/>
          </a:p>
        </p:txBody>
      </p:sp>
    </p:spTree>
    <p:extLst>
      <p:ext uri="{BB962C8B-B14F-4D97-AF65-F5344CB8AC3E}">
        <p14:creationId xmlns:p14="http://schemas.microsoft.com/office/powerpoint/2010/main" val="1033400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94A128C2-58BE-4DDC-AD27-11B19E53CF82}" type="slidenum">
              <a:rPr lang="en-US" altLang="en-US"/>
              <a:pPr>
                <a:defRPr/>
              </a:pPr>
              <a:t>‹#›</a:t>
            </a:fld>
            <a:endParaRPr lang="en-US" altLang="en-US"/>
          </a:p>
        </p:txBody>
      </p:sp>
    </p:spTree>
    <p:extLst>
      <p:ext uri="{BB962C8B-B14F-4D97-AF65-F5344CB8AC3E}">
        <p14:creationId xmlns:p14="http://schemas.microsoft.com/office/powerpoint/2010/main" val="153216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7688"/>
            <a:ext cx="2057400" cy="5883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7688"/>
            <a:ext cx="60198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85B5E0B1-CF51-45EA-9E4C-941362EB6240}" type="slidenum">
              <a:rPr lang="en-US" altLang="en-US"/>
              <a:pPr>
                <a:defRPr/>
              </a:pPr>
              <a:t>‹#›</a:t>
            </a:fld>
            <a:endParaRPr lang="en-US" altLang="en-US"/>
          </a:p>
        </p:txBody>
      </p:sp>
    </p:spTree>
    <p:extLst>
      <p:ext uri="{BB962C8B-B14F-4D97-AF65-F5344CB8AC3E}">
        <p14:creationId xmlns:p14="http://schemas.microsoft.com/office/powerpoint/2010/main" val="4004068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547688"/>
            <a:ext cx="73914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38263"/>
            <a:ext cx="8229600" cy="5092700"/>
          </a:xfrm>
        </p:spPr>
        <p:txBody>
          <a:bodyPr/>
          <a:lstStyle/>
          <a:p>
            <a:pPr lvl="0"/>
            <a:r>
              <a:rPr lang="en-US" noProof="0" smtClean="0"/>
              <a:t>Click icon to add table</a:t>
            </a:r>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79B2A3-807A-4608-A9CF-60C185BC8317}" type="slidenum">
              <a:rPr lang="en-US" altLang="en-US"/>
              <a:pPr>
                <a:defRPr/>
              </a:pPr>
              <a:t>‹#›</a:t>
            </a:fld>
            <a:endParaRPr lang="en-US" altLang="en-US"/>
          </a:p>
        </p:txBody>
      </p:sp>
    </p:spTree>
    <p:extLst>
      <p:ext uri="{BB962C8B-B14F-4D97-AF65-F5344CB8AC3E}">
        <p14:creationId xmlns:p14="http://schemas.microsoft.com/office/powerpoint/2010/main" val="710373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3935078"/>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242647" y="339510"/>
            <a:ext cx="8679898" cy="724247"/>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17161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0BABB1CE-9B3A-484C-85CB-B74EB8EF41F2}" type="slidenum">
              <a:rPr lang="en-US" altLang="en-US"/>
              <a:pPr>
                <a:defRPr/>
              </a:pPr>
              <a:t>‹#›</a:t>
            </a:fld>
            <a:endParaRPr lang="en-US" altLang="en-US"/>
          </a:p>
        </p:txBody>
      </p:sp>
    </p:spTree>
    <p:extLst>
      <p:ext uri="{BB962C8B-B14F-4D97-AF65-F5344CB8AC3E}">
        <p14:creationId xmlns:p14="http://schemas.microsoft.com/office/powerpoint/2010/main" val="308037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CFA094-FC29-4B1B-9E9B-05B317869FC6}" type="slidenum">
              <a:rPr lang="en-US" altLang="en-US"/>
              <a:pPr>
                <a:defRPr/>
              </a:pPr>
              <a:t>‹#›</a:t>
            </a:fld>
            <a:endParaRPr lang="en-US" altLang="en-US"/>
          </a:p>
        </p:txBody>
      </p:sp>
    </p:spTree>
    <p:extLst>
      <p:ext uri="{BB962C8B-B14F-4D97-AF65-F5344CB8AC3E}">
        <p14:creationId xmlns:p14="http://schemas.microsoft.com/office/powerpoint/2010/main" val="346590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992E8CF5-6F77-4159-A854-E04F829FAD92}" type="slidenum">
              <a:rPr lang="en-US" altLang="en-US"/>
              <a:pPr>
                <a:defRPr/>
              </a:pPr>
              <a:t>‹#›</a:t>
            </a:fld>
            <a:endParaRPr lang="en-US" altLang="en-US"/>
          </a:p>
        </p:txBody>
      </p:sp>
    </p:spTree>
    <p:extLst>
      <p:ext uri="{BB962C8B-B14F-4D97-AF65-F5344CB8AC3E}">
        <p14:creationId xmlns:p14="http://schemas.microsoft.com/office/powerpoint/2010/main" val="19316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p:cNvSpPr>
            <a:spLocks noGrp="1" noChangeArrowheads="1"/>
          </p:cNvSpPr>
          <p:nvPr>
            <p:ph type="sldNum" sz="quarter" idx="12"/>
          </p:nvPr>
        </p:nvSpPr>
        <p:spPr>
          <a:ln/>
        </p:spPr>
        <p:txBody>
          <a:bodyPr/>
          <a:lstStyle>
            <a:lvl1pPr>
              <a:defRPr/>
            </a:lvl1pPr>
          </a:lstStyle>
          <a:p>
            <a:pPr>
              <a:defRPr/>
            </a:pPr>
            <a:fld id="{CD7BC270-0BF6-4A1E-BD53-80911674CA92}" type="slidenum">
              <a:rPr lang="en-US" altLang="en-US"/>
              <a:pPr>
                <a:defRPr/>
              </a:pPr>
              <a:t>‹#›</a:t>
            </a:fld>
            <a:endParaRPr lang="en-US" altLang="en-US"/>
          </a:p>
        </p:txBody>
      </p:sp>
    </p:spTree>
    <p:extLst>
      <p:ext uri="{BB962C8B-B14F-4D97-AF65-F5344CB8AC3E}">
        <p14:creationId xmlns:p14="http://schemas.microsoft.com/office/powerpoint/2010/main" val="170253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2"/>
          </p:nvPr>
        </p:nvSpPr>
        <p:spPr>
          <a:ln/>
        </p:spPr>
        <p:txBody>
          <a:bodyPr/>
          <a:lstStyle>
            <a:lvl1pPr>
              <a:defRPr/>
            </a:lvl1pPr>
          </a:lstStyle>
          <a:p>
            <a:pPr>
              <a:defRPr/>
            </a:pPr>
            <a:fld id="{20E3A3CB-B79A-4A01-B2A8-645EB5C53BDD}" type="slidenum">
              <a:rPr lang="en-US" altLang="en-US"/>
              <a:pPr>
                <a:defRPr/>
              </a:pPr>
              <a:t>‹#›</a:t>
            </a:fld>
            <a:endParaRPr lang="en-US" altLang="en-US"/>
          </a:p>
        </p:txBody>
      </p:sp>
    </p:spTree>
    <p:extLst>
      <p:ext uri="{BB962C8B-B14F-4D97-AF65-F5344CB8AC3E}">
        <p14:creationId xmlns:p14="http://schemas.microsoft.com/office/powerpoint/2010/main" val="245184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2"/>
          </p:nvPr>
        </p:nvSpPr>
        <p:spPr>
          <a:ln/>
        </p:spPr>
        <p:txBody>
          <a:bodyPr/>
          <a:lstStyle>
            <a:lvl1pPr>
              <a:defRPr/>
            </a:lvl1pPr>
          </a:lstStyle>
          <a:p>
            <a:pPr>
              <a:defRPr/>
            </a:pPr>
            <a:fld id="{EC1DF796-1464-4B2C-A806-873234A0CB80}" type="slidenum">
              <a:rPr lang="en-US" altLang="en-US"/>
              <a:pPr>
                <a:defRPr/>
              </a:pPr>
              <a:t>‹#›</a:t>
            </a:fld>
            <a:endParaRPr lang="en-US" altLang="en-US"/>
          </a:p>
        </p:txBody>
      </p:sp>
    </p:spTree>
    <p:extLst>
      <p:ext uri="{BB962C8B-B14F-4D97-AF65-F5344CB8AC3E}">
        <p14:creationId xmlns:p14="http://schemas.microsoft.com/office/powerpoint/2010/main" val="30288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46472429-9253-499A-B507-E44ADC8AFA0E}" type="slidenum">
              <a:rPr lang="en-US" altLang="en-US"/>
              <a:pPr>
                <a:defRPr/>
              </a:pPr>
              <a:t>‹#›</a:t>
            </a:fld>
            <a:endParaRPr lang="en-US" altLang="en-US"/>
          </a:p>
        </p:txBody>
      </p:sp>
    </p:spTree>
    <p:extLst>
      <p:ext uri="{BB962C8B-B14F-4D97-AF65-F5344CB8AC3E}">
        <p14:creationId xmlns:p14="http://schemas.microsoft.com/office/powerpoint/2010/main" val="127989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67BF26D6-D7EB-4465-96C0-54E33A4BD0F4}" type="slidenum">
              <a:rPr lang="en-US" altLang="en-US"/>
              <a:pPr>
                <a:defRPr/>
              </a:pPr>
              <a:t>‹#›</a:t>
            </a:fld>
            <a:endParaRPr lang="en-US" altLang="en-US"/>
          </a:p>
        </p:txBody>
      </p:sp>
    </p:spTree>
    <p:extLst>
      <p:ext uri="{BB962C8B-B14F-4D97-AF65-F5344CB8AC3E}">
        <p14:creationId xmlns:p14="http://schemas.microsoft.com/office/powerpoint/2010/main" val="3394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28" name="Rectangle 3"/>
          <p:cNvSpPr>
            <a:spLocks noGrp="1" noChangeArrowheads="1"/>
          </p:cNvSpPr>
          <p:nvPr>
            <p:ph type="body" idx="1"/>
          </p:nvPr>
        </p:nvSpPr>
        <p:spPr bwMode="auto">
          <a:xfrm>
            <a:off x="457200" y="1338263"/>
            <a:ext cx="82296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781800" y="269875"/>
            <a:ext cx="21336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www.themegallery.com</a:t>
            </a:r>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atin typeface="Verdana" panose="020B0604030504040204" pitchFamily="34" charset="0"/>
              </a:defRPr>
            </a:lvl1pPr>
          </a:lstStyle>
          <a:p>
            <a:pPr>
              <a:defRPr/>
            </a:pPr>
            <a:fld id="{1783B4A1-95EE-4E6F-BFF8-98B1D1A44957}" type="slidenum">
              <a:rPr lang="en-US" altLang="en-US"/>
              <a:pPr>
                <a:defRPr/>
              </a:pPr>
              <a:t>‹#›</a:t>
            </a:fld>
            <a:endParaRPr lang="en-US" altLang="en-US"/>
          </a:p>
        </p:txBody>
      </p:sp>
      <p:sp>
        <p:nvSpPr>
          <p:cNvPr id="1032" name="Rectangle 2"/>
          <p:cNvSpPr>
            <a:spLocks noGrp="1" noChangeArrowheads="1"/>
          </p:cNvSpPr>
          <p:nvPr>
            <p:ph type="title"/>
          </p:nvPr>
        </p:nvSpPr>
        <p:spPr bwMode="white">
          <a:xfrm>
            <a:off x="838200" y="547688"/>
            <a:ext cx="73914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04"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5" r:id="rId13"/>
    <p:sldLayoutId id="2147483806" r:id="rId14"/>
  </p:sldLayoutIdLst>
  <p:hf sldNum="0" hdr="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2400" y="2971800"/>
            <a:ext cx="9144000" cy="685800"/>
          </a:xfrm>
        </p:spPr>
        <p:txBody>
          <a:bodyPr/>
          <a:lstStyle/>
          <a:p>
            <a:pPr eaLnBrk="1" hangingPunct="1"/>
            <a:r>
              <a:rPr lang="en-US" altLang="en-US" sz="2400" dirty="0">
                <a:latin typeface="Times New Roman" panose="02020603050405020304" pitchFamily="18" charset="0"/>
                <a:cs typeface="Times New Roman" panose="02020603050405020304" pitchFamily="18" charset="0"/>
              </a:rPr>
              <a:t>TẬP HUẤN QUY CHẾ VÀ HƯỚNG DẪN ĐĂNG KÝ </a:t>
            </a:r>
            <a:r>
              <a:rPr lang="en-US" altLang="en-US" sz="2400">
                <a:latin typeface="Times New Roman" panose="02020603050405020304" pitchFamily="18" charset="0"/>
                <a:cs typeface="Times New Roman" panose="02020603050405020304" pitchFamily="18" charset="0"/>
              </a:rPr>
              <a:t>THI </a:t>
            </a:r>
            <a:br>
              <a:rPr lang="en-US" altLang="en-US" sz="2400">
                <a:latin typeface="Times New Roman" panose="02020603050405020304" pitchFamily="18" charset="0"/>
                <a:cs typeface="Times New Roman" panose="02020603050405020304" pitchFamily="18" charset="0"/>
              </a:rPr>
            </a:br>
            <a:r>
              <a:rPr lang="en-US" altLang="en-US" sz="2400">
                <a:latin typeface="Times New Roman" panose="02020603050405020304" pitchFamily="18" charset="0"/>
                <a:cs typeface="Times New Roman" panose="02020603050405020304" pitchFamily="18" charset="0"/>
              </a:rPr>
              <a:t>TỐT </a:t>
            </a:r>
            <a:r>
              <a:rPr lang="en-US" altLang="en-US" sz="2400" dirty="0">
                <a:latin typeface="Times New Roman" panose="02020603050405020304" pitchFamily="18" charset="0"/>
                <a:cs typeface="Times New Roman" panose="02020603050405020304" pitchFamily="18" charset="0"/>
              </a:rPr>
              <a:t>NGHIỆP THPT 2023</a:t>
            </a:r>
          </a:p>
        </p:txBody>
      </p:sp>
      <p:sp>
        <p:nvSpPr>
          <p:cNvPr id="5123" name="Rectangle 3"/>
          <p:cNvSpPr>
            <a:spLocks noGrp="1" noChangeArrowheads="1"/>
          </p:cNvSpPr>
          <p:nvPr>
            <p:ph type="subTitle" idx="1"/>
          </p:nvPr>
        </p:nvSpPr>
        <p:spPr>
          <a:xfrm>
            <a:off x="2057400" y="685800"/>
            <a:ext cx="6934200" cy="457200"/>
          </a:xfrm>
        </p:spPr>
        <p:txBody>
          <a:bodyPr/>
          <a:lstStyle/>
          <a:p>
            <a:pPr eaLnBrk="1" hangingPunct="1"/>
            <a:r>
              <a:rPr lang="en-US" altLang="en-US" sz="1800" dirty="0">
                <a:solidFill>
                  <a:srgbClr val="FF0000"/>
                </a:solidFill>
                <a:latin typeface="Times New Roman" panose="02020603050405020304" pitchFamily="18" charset="0"/>
                <a:cs typeface="Times New Roman" panose="02020603050405020304" pitchFamily="18" charset="0"/>
              </a:rPr>
              <a:t>PHÒNG KHẢO THÍ VÀ KIỂM ĐỊNH CHẤT LƯỢNG GIÁO DỤC</a:t>
            </a:r>
          </a:p>
        </p:txBody>
      </p:sp>
      <p:cxnSp>
        <p:nvCxnSpPr>
          <p:cNvPr id="18" name="Straight Connector 17"/>
          <p:cNvCxnSpPr/>
          <p:nvPr/>
        </p:nvCxnSpPr>
        <p:spPr>
          <a:xfrm rot="5400000">
            <a:off x="-532606" y="761206"/>
            <a:ext cx="1524000" cy="1588"/>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51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4192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txBox="1">
            <a:spLocks noChangeArrowheads="1"/>
          </p:cNvSpPr>
          <p:nvPr/>
        </p:nvSpPr>
        <p:spPr bwMode="white">
          <a:xfrm>
            <a:off x="1752600" y="152400"/>
            <a:ext cx="7391400" cy="685800"/>
          </a:xfrm>
          <a:prstGeom prst="rect">
            <a:avLst/>
          </a:prstGeom>
          <a:noFill/>
          <a:ln w="9525">
            <a:noFill/>
            <a:miter lim="800000"/>
            <a:headEnd/>
            <a:tailEnd/>
          </a:ln>
          <a:effectLst/>
        </p:spPr>
        <p:txBody>
          <a:bodyPr anchor="ctr"/>
          <a:lstStyle/>
          <a:p>
            <a:pPr algn="ctr" eaLnBrk="1" hangingPunct="1">
              <a:defRPr/>
            </a:pPr>
            <a:r>
              <a:rPr lang="en-US" sz="2100" b="1" kern="0">
                <a:solidFill>
                  <a:srgbClr val="FF0000"/>
                </a:solidFill>
                <a:latin typeface="Times New Roman" pitchFamily="18" charset="0"/>
                <a:ea typeface="+mj-ea"/>
                <a:cs typeface="Times New Roman" pitchFamily="18" charset="0"/>
              </a:rPr>
              <a:t>SỞ GIÁO DỤC VÀ ĐÀO TẠO THÀNH PHỐ HỒ CHÍ MINH</a:t>
            </a:r>
          </a:p>
        </p:txBody>
      </p:sp>
      <p:sp>
        <p:nvSpPr>
          <p:cNvPr id="9" name="Rectangle 2">
            <a:extLst>
              <a:ext uri="{FF2B5EF4-FFF2-40B4-BE49-F238E27FC236}">
                <a16:creationId xmlns="" xmlns:a16="http://schemas.microsoft.com/office/drawing/2014/main" id="{F1C26948-ED6E-485E-BB2C-F6E394694E61}"/>
              </a:ext>
            </a:extLst>
          </p:cNvPr>
          <p:cNvSpPr txBox="1">
            <a:spLocks noChangeArrowheads="1"/>
          </p:cNvSpPr>
          <p:nvPr/>
        </p:nvSpPr>
        <p:spPr bwMode="white">
          <a:xfrm>
            <a:off x="141514" y="57150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eaLnBrk="1" hangingPunct="1"/>
            <a:r>
              <a:rPr lang="en-US" altLang="en-US" sz="2300" kern="0">
                <a:solidFill>
                  <a:schemeClr val="tx1"/>
                </a:solidFill>
                <a:latin typeface="Times New Roman" panose="02020603050405020304" pitchFamily="18" charset="0"/>
                <a:cs typeface="Times New Roman" panose="02020603050405020304" pitchFamily="18" charset="0"/>
              </a:rPr>
              <a:t>DÀNH CHO GVCN VÀ HỌC SINH 12 TRƯỜNG THPT</a:t>
            </a:r>
            <a:endParaRPr lang="en-US" altLang="en-US" sz="2300" kern="0" dirty="0">
              <a:solidFill>
                <a:schemeClr val="tx1"/>
              </a:solidFill>
              <a:latin typeface="Times New Roman" panose="02020603050405020304" pitchFamily="18" charset="0"/>
              <a:cs typeface="Times New Roman" panose="02020603050405020304" pitchFamily="18" charset="0"/>
            </a:endParaRPr>
          </a:p>
        </p:txBody>
      </p:sp>
      <p:sp>
        <p:nvSpPr>
          <p:cNvPr id="8" name="Rectangle 3"/>
          <p:cNvSpPr txBox="1">
            <a:spLocks noChangeArrowheads="1"/>
          </p:cNvSpPr>
          <p:nvPr/>
        </p:nvSpPr>
        <p:spPr bwMode="black">
          <a:xfrm>
            <a:off x="1219200" y="1981200"/>
            <a:ext cx="7391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eaLnBrk="1" hangingPunct="1"/>
            <a:r>
              <a:rPr lang="en-US" altLang="en-US" sz="3200" kern="0" dirty="0">
                <a:solidFill>
                  <a:srgbClr val="FF0000"/>
                </a:solidFill>
                <a:latin typeface="Times New Roman" panose="02020603050405020304" pitchFamily="18" charset="0"/>
                <a:cs typeface="Times New Roman" panose="02020603050405020304" pitchFamily="18" charset="0"/>
              </a:rPr>
              <a:t>TRƯỜNG </a:t>
            </a:r>
            <a:r>
              <a:rPr lang="en-US" altLang="en-US" sz="3200" kern="0">
                <a:solidFill>
                  <a:srgbClr val="FF0000"/>
                </a:solidFill>
                <a:latin typeface="Times New Roman" panose="02020603050405020304" pitchFamily="18" charset="0"/>
                <a:cs typeface="Times New Roman" panose="02020603050405020304" pitchFamily="18" charset="0"/>
              </a:rPr>
              <a:t>THPT </a:t>
            </a:r>
            <a:r>
              <a:rPr lang="en-US" altLang="en-US" sz="3200" kern="0" smtClean="0">
                <a:solidFill>
                  <a:srgbClr val="FF0000"/>
                </a:solidFill>
                <a:latin typeface="Times New Roman" panose="02020603050405020304" pitchFamily="18" charset="0"/>
                <a:cs typeface="Times New Roman" panose="02020603050405020304" pitchFamily="18" charset="0"/>
              </a:rPr>
              <a:t>TRẦN VĂN GIÀU</a:t>
            </a:r>
            <a:endParaRPr lang="en-US" altLang="en-US" sz="3200" kern="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965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CÁC VẤN ĐỀ CẦN LƯU Ý KHI ĐĂNG KÝ </a:t>
            </a:r>
            <a:br>
              <a:rPr lang="en-US" altLang="en-US" dirty="0" smtClean="0">
                <a:solidFill>
                  <a:srgbClr val="FF0000"/>
                </a:solidFill>
                <a:latin typeface="Times New Roman" panose="02020603050405020304" pitchFamily="18" charset="0"/>
                <a:cs typeface="Times New Roman" panose="02020603050405020304" pitchFamily="18" charset="0"/>
              </a:rPr>
            </a:br>
            <a:r>
              <a:rPr lang="en-US" altLang="en-US" dirty="0" smtClean="0">
                <a:solidFill>
                  <a:srgbClr val="FF0000"/>
                </a:solidFill>
                <a:latin typeface="Times New Roman" panose="02020603050405020304" pitchFamily="18" charset="0"/>
                <a:cs typeface="Times New Roman" panose="02020603050405020304" pitchFamily="18" charset="0"/>
              </a:rPr>
              <a:t>DỰ THI TRONG NĂM 2023</a:t>
            </a:r>
          </a:p>
        </p:txBody>
      </p:sp>
    </p:spTree>
    <p:extLst>
      <p:ext uri="{BB962C8B-B14F-4D97-AF65-F5344CB8AC3E}">
        <p14:creationId xmlns:p14="http://schemas.microsoft.com/office/powerpoint/2010/main" val="2432677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3874363C-D847-4137-9547-B248FC870210}"/>
              </a:ext>
            </a:extLst>
          </p:cNvPr>
          <p:cNvSpPr txBox="1"/>
          <p:nvPr/>
        </p:nvSpPr>
        <p:spPr>
          <a:xfrm>
            <a:off x="-76200" y="1295400"/>
            <a:ext cx="9220200" cy="4785926"/>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sz="3500" dirty="0" err="1" smtClean="0">
                <a:solidFill>
                  <a:srgbClr val="0D04C8"/>
                </a:solidFill>
                <a:latin typeface="Times New Roman" panose="02020603050405020304" pitchFamily="18" charset="0"/>
                <a:cs typeface="Times New Roman" panose="02020603050405020304" pitchFamily="18" charset="0"/>
              </a:rPr>
              <a:t>Thí</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sinh</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kiểm</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tra</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rà</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soát</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kỹ</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việc</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lựa</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chọn</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môn</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thi</a:t>
            </a:r>
            <a:r>
              <a:rPr lang="en-US" sz="3500" dirty="0">
                <a:solidFill>
                  <a:srgbClr val="FF0000"/>
                </a:solidFill>
                <a:latin typeface="Times New Roman" panose="02020603050405020304" pitchFamily="18" charset="0"/>
                <a:cs typeface="Times New Roman" panose="02020603050405020304" pitchFamily="18" charset="0"/>
              </a:rPr>
              <a:t>/</a:t>
            </a:r>
            <a:r>
              <a:rPr lang="en-US" sz="3500" dirty="0" err="1">
                <a:solidFill>
                  <a:srgbClr val="FF0000"/>
                </a:solidFill>
                <a:latin typeface="Times New Roman" panose="02020603050405020304" pitchFamily="18" charset="0"/>
                <a:cs typeface="Times New Roman" panose="02020603050405020304" pitchFamily="18" charset="0"/>
              </a:rPr>
              <a:t>bài</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thi</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khi</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đăng</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ký</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dự</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thi</a:t>
            </a:r>
            <a:r>
              <a:rPr lang="en-US" sz="3500" dirty="0" smtClean="0">
                <a:solidFill>
                  <a:srgbClr val="0D04C8"/>
                </a:solidFill>
                <a:latin typeface="Times New Roman" panose="02020603050405020304" pitchFamily="18" charset="0"/>
                <a:cs typeface="Times New Roman" panose="02020603050405020304" pitchFamily="18" charset="0"/>
              </a:rPr>
              <a:t>;</a:t>
            </a:r>
          </a:p>
          <a:p>
            <a:pPr marL="285750" indent="-285750">
              <a:spcBef>
                <a:spcPts val="300"/>
              </a:spcBef>
              <a:spcAft>
                <a:spcPts val="300"/>
              </a:spcAft>
              <a:buFont typeface="Arial" panose="020B0604020202020204" pitchFamily="34" charset="0"/>
              <a:buChar char="•"/>
            </a:pPr>
            <a:endParaRPr lang="en-US" sz="3500" dirty="0">
              <a:solidFill>
                <a:srgbClr val="0D04C8"/>
              </a:solidFill>
              <a:latin typeface="Times New Roman" panose="02020603050405020304" pitchFamily="18" charset="0"/>
              <a:cs typeface="Times New Roman" panose="02020603050405020304" pitchFamily="18" charset="0"/>
            </a:endParaRPr>
          </a:p>
          <a:p>
            <a:pPr marL="285750" indent="-285750">
              <a:spcBef>
                <a:spcPts val="300"/>
              </a:spcBef>
              <a:spcAft>
                <a:spcPts val="300"/>
              </a:spcAft>
              <a:buFont typeface="Arial" panose="020B0604020202020204" pitchFamily="34" charset="0"/>
              <a:buChar char="•"/>
            </a:pPr>
            <a:r>
              <a:rPr lang="en-US" sz="3500" dirty="0" err="1">
                <a:solidFill>
                  <a:srgbClr val="0D04C8"/>
                </a:solidFill>
                <a:latin typeface="Times New Roman" panose="02020603050405020304" pitchFamily="18" charset="0"/>
                <a:cs typeface="Times New Roman" panose="02020603050405020304" pitchFamily="18" charset="0"/>
              </a:rPr>
              <a:t>Thí</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sinh</a:t>
            </a:r>
            <a:r>
              <a:rPr lang="en-US" sz="3500" dirty="0">
                <a:solidFill>
                  <a:srgbClr val="0D04C8"/>
                </a:solidFill>
                <a:latin typeface="Times New Roman" panose="02020603050405020304" pitchFamily="18" charset="0"/>
                <a:cs typeface="Times New Roman" panose="02020603050405020304" pitchFamily="18" charset="0"/>
              </a:rPr>
              <a:t> l</a:t>
            </a:r>
            <a:r>
              <a:rPr lang="vi-VN" sz="3500" dirty="0">
                <a:solidFill>
                  <a:srgbClr val="0D04C8"/>
                </a:solidFill>
                <a:latin typeface="Times New Roman" panose="02020603050405020304" pitchFamily="18" charset="0"/>
                <a:cs typeface="Times New Roman" panose="02020603050405020304" pitchFamily="18" charset="0"/>
              </a:rPr>
              <a:t>ư</a:t>
            </a:r>
            <a:r>
              <a:rPr lang="en-US" sz="3500" dirty="0">
                <a:solidFill>
                  <a:srgbClr val="0D04C8"/>
                </a:solidFill>
                <a:latin typeface="Times New Roman" panose="02020603050405020304" pitchFamily="18" charset="0"/>
                <a:cs typeface="Times New Roman" panose="02020603050405020304" pitchFamily="18" charset="0"/>
              </a:rPr>
              <a:t>u ý </a:t>
            </a:r>
            <a:r>
              <a:rPr lang="en-US" sz="3500" dirty="0" err="1">
                <a:solidFill>
                  <a:srgbClr val="FF0000"/>
                </a:solidFill>
                <a:latin typeface="Times New Roman" panose="02020603050405020304" pitchFamily="18" charset="0"/>
                <a:cs typeface="Times New Roman" panose="02020603050405020304" pitchFamily="18" charset="0"/>
              </a:rPr>
              <a:t>Có</a:t>
            </a:r>
            <a:r>
              <a:rPr lang="en-US" sz="3500" dirty="0">
                <a:solidFill>
                  <a:srgbClr val="FF0000"/>
                </a:solidFill>
                <a:latin typeface="Times New Roman" panose="02020603050405020304" pitchFamily="18" charset="0"/>
                <a:cs typeface="Times New Roman" panose="02020603050405020304" pitchFamily="18" charset="0"/>
              </a:rPr>
              <a:t>/</a:t>
            </a:r>
            <a:r>
              <a:rPr lang="en-US" sz="3500" dirty="0" err="1">
                <a:solidFill>
                  <a:srgbClr val="FF0000"/>
                </a:solidFill>
                <a:latin typeface="Times New Roman" panose="02020603050405020304" pitchFamily="18" charset="0"/>
                <a:cs typeface="Times New Roman" panose="02020603050405020304" pitchFamily="18" charset="0"/>
              </a:rPr>
              <a:t>Không</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dùng</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kết</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quả</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thi</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để</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xét</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tuyển</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sinh</a:t>
            </a:r>
            <a:r>
              <a:rPr lang="en-US" sz="3500" dirty="0">
                <a:solidFill>
                  <a:srgbClr val="0D04C8"/>
                </a:solidFill>
                <a:latin typeface="Times New Roman" panose="02020603050405020304" pitchFamily="18" charset="0"/>
                <a:cs typeface="Times New Roman" panose="02020603050405020304" pitchFamily="18" charset="0"/>
              </a:rPr>
              <a:t> ĐH, CĐ</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bắt</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buộc</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đánh</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FF0000"/>
                </a:solidFill>
                <a:latin typeface="Times New Roman" panose="02020603050405020304" pitchFamily="18" charset="0"/>
                <a:cs typeface="Times New Roman" panose="02020603050405020304" pitchFamily="18" charset="0"/>
              </a:rPr>
              <a:t>có</a:t>
            </a:r>
            <a:r>
              <a:rPr lang="en-US" sz="3500" dirty="0" smtClean="0">
                <a:solidFill>
                  <a:srgbClr val="FF0000"/>
                </a:solidFill>
                <a:latin typeface="Times New Roman" panose="02020603050405020304" pitchFamily="18" charset="0"/>
                <a:cs typeface="Times New Roman" panose="02020603050405020304" pitchFamily="18" charset="0"/>
              </a:rPr>
              <a:t>)</a:t>
            </a:r>
          </a:p>
          <a:p>
            <a:pPr marL="285750" indent="-285750">
              <a:spcBef>
                <a:spcPts val="300"/>
              </a:spcBef>
              <a:spcAft>
                <a:spcPts val="300"/>
              </a:spcAft>
              <a:buFont typeface="Arial" panose="020B0604020202020204" pitchFamily="34" charset="0"/>
              <a:buChar char="•"/>
            </a:pPr>
            <a:endParaRPr lang="en-US" sz="3500" dirty="0">
              <a:solidFill>
                <a:srgbClr val="0D04C8"/>
              </a:solidFill>
              <a:latin typeface="Times New Roman" panose="02020603050405020304" pitchFamily="18" charset="0"/>
              <a:cs typeface="Times New Roman" panose="02020603050405020304" pitchFamily="18" charset="0"/>
            </a:endParaRPr>
          </a:p>
          <a:p>
            <a:pPr marL="285750" indent="-285750">
              <a:spcBef>
                <a:spcPts val="300"/>
              </a:spcBef>
              <a:spcAft>
                <a:spcPts val="300"/>
              </a:spcAft>
              <a:buFont typeface="Arial" panose="020B0604020202020204" pitchFamily="34" charset="0"/>
              <a:buChar char="•"/>
            </a:pPr>
            <a:r>
              <a:rPr lang="vi-VN" sz="3500" dirty="0">
                <a:solidFill>
                  <a:srgbClr val="FF0000"/>
                </a:solidFill>
                <a:latin typeface="Times New Roman" panose="02020603050405020304" pitchFamily="18" charset="0"/>
                <a:cs typeface="Times New Roman" panose="02020603050405020304" pitchFamily="18" charset="0"/>
              </a:rPr>
              <a:t>Nơi thường trú </a:t>
            </a:r>
            <a:r>
              <a:rPr lang="vi-VN" sz="3500" dirty="0">
                <a:solidFill>
                  <a:srgbClr val="0D04C8"/>
                </a:solidFill>
                <a:latin typeface="Times New Roman" panose="02020603050405020304" pitchFamily="18" charset="0"/>
                <a:cs typeface="Times New Roman" panose="02020603050405020304" pitchFamily="18" charset="0"/>
              </a:rPr>
              <a:t>thay cho </a:t>
            </a:r>
            <a:r>
              <a:rPr lang="vi-VN" sz="3500" dirty="0">
                <a:solidFill>
                  <a:srgbClr val="FF0000"/>
                </a:solidFill>
                <a:latin typeface="Times New Roman" panose="02020603050405020304" pitchFamily="18" charset="0"/>
                <a:cs typeface="Times New Roman" panose="02020603050405020304" pitchFamily="18" charset="0"/>
              </a:rPr>
              <a:t>Hộ khẩu thường trú</a:t>
            </a:r>
            <a:r>
              <a:rPr lang="en-US" sz="3500" dirty="0">
                <a:solidFill>
                  <a:srgbClr val="FF0000"/>
                </a:solidFill>
                <a:latin typeface="Times New Roman" panose="02020603050405020304" pitchFamily="18" charset="0"/>
                <a:cs typeface="Times New Roman" panose="02020603050405020304" pitchFamily="18" charset="0"/>
              </a:rPr>
              <a:t>;</a:t>
            </a:r>
          </a:p>
          <a:p>
            <a:pPr marL="285750" indent="-285750">
              <a:spcBef>
                <a:spcPts val="300"/>
              </a:spcBef>
              <a:spcAft>
                <a:spcPts val="300"/>
              </a:spcAft>
              <a:buFont typeface="Arial" panose="020B0604020202020204" pitchFamily="34" charset="0"/>
              <a:buChar char="•"/>
            </a:pPr>
            <a:endParaRPr lang="vi-VN" sz="35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898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3874363C-D847-4137-9547-B248FC870210}"/>
              </a:ext>
            </a:extLst>
          </p:cNvPr>
          <p:cNvSpPr txBox="1"/>
          <p:nvPr/>
        </p:nvSpPr>
        <p:spPr>
          <a:xfrm>
            <a:off x="-76200" y="1295400"/>
            <a:ext cx="9220200" cy="1823576"/>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sz="3500" dirty="0" err="1" smtClean="0">
                <a:solidFill>
                  <a:srgbClr val="0D04C8"/>
                </a:solidFill>
                <a:latin typeface="Times New Roman" panose="02020603050405020304" pitchFamily="18" charset="0"/>
                <a:cs typeface="Times New Roman" panose="02020603050405020304" pitchFamily="18" charset="0"/>
              </a:rPr>
              <a:t>Các</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vật</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dụng</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được</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mang</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vào</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phòng</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thi</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căn</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cứ</a:t>
            </a:r>
            <a:r>
              <a:rPr lang="en-US" sz="3500" dirty="0" smtClean="0">
                <a:solidFill>
                  <a:srgbClr val="0D04C8"/>
                </a:solidFill>
                <a:latin typeface="Times New Roman" panose="02020603050405020304" pitchFamily="18" charset="0"/>
                <a:cs typeface="Times New Roman" panose="02020603050405020304" pitchFamily="18" charset="0"/>
              </a:rPr>
              <a:t> </a:t>
            </a:r>
            <a:r>
              <a:rPr lang="en-US" sz="3500" dirty="0" err="1" smtClean="0">
                <a:solidFill>
                  <a:srgbClr val="0D04C8"/>
                </a:solidFill>
                <a:latin typeface="Times New Roman" panose="02020603050405020304" pitchFamily="18" charset="0"/>
                <a:cs typeface="Times New Roman" panose="02020603050405020304" pitchFamily="18" charset="0"/>
              </a:rPr>
              <a:t>vào</a:t>
            </a:r>
            <a:r>
              <a:rPr lang="en-US" sz="3500" dirty="0" smtClean="0">
                <a:solidFill>
                  <a:srgbClr val="0D04C8"/>
                </a:solidFill>
                <a:latin typeface="Times New Roman" panose="02020603050405020304" pitchFamily="18" charset="0"/>
                <a:cs typeface="Times New Roman" panose="02020603050405020304" pitchFamily="18" charset="0"/>
              </a:rPr>
              <a:t> </a:t>
            </a:r>
            <a:r>
              <a:rPr lang="vi-VN" sz="3500" b="1" dirty="0">
                <a:solidFill>
                  <a:srgbClr val="FF0000"/>
                </a:solidFill>
                <a:latin typeface="Times New Roman" panose="02020603050405020304" pitchFamily="18" charset="0"/>
                <a:cs typeface="Times New Roman" panose="02020603050405020304" pitchFamily="18" charset="0"/>
              </a:rPr>
              <a:t>điểm </a:t>
            </a:r>
            <a:r>
              <a:rPr lang="en-US" sz="3500" b="1" dirty="0">
                <a:solidFill>
                  <a:srgbClr val="FF0000"/>
                </a:solidFill>
                <a:latin typeface="Times New Roman" panose="02020603050405020304" pitchFamily="18" charset="0"/>
                <a:cs typeface="Times New Roman" panose="02020603050405020304" pitchFamily="18" charset="0"/>
              </a:rPr>
              <a:t>m </a:t>
            </a:r>
            <a:r>
              <a:rPr lang="vi-VN" sz="3500" b="1" dirty="0">
                <a:solidFill>
                  <a:srgbClr val="FF0000"/>
                </a:solidFill>
                <a:latin typeface="Times New Roman" panose="02020603050405020304" pitchFamily="18" charset="0"/>
                <a:cs typeface="Times New Roman" panose="02020603050405020304" pitchFamily="18" charset="0"/>
              </a:rPr>
              <a:t>khoản </a:t>
            </a:r>
            <a:r>
              <a:rPr lang="en-US" sz="3500" b="1" dirty="0">
                <a:solidFill>
                  <a:srgbClr val="FF0000"/>
                </a:solidFill>
                <a:latin typeface="Times New Roman" panose="02020603050405020304" pitchFamily="18" charset="0"/>
                <a:cs typeface="Times New Roman" panose="02020603050405020304" pitchFamily="18" charset="0"/>
              </a:rPr>
              <a:t>4 </a:t>
            </a:r>
            <a:r>
              <a:rPr lang="vi-VN" sz="3500" b="1" dirty="0">
                <a:solidFill>
                  <a:srgbClr val="FF0000"/>
                </a:solidFill>
                <a:latin typeface="Times New Roman" panose="02020603050405020304" pitchFamily="18" charset="0"/>
                <a:cs typeface="Times New Roman" panose="02020603050405020304" pitchFamily="18" charset="0"/>
              </a:rPr>
              <a:t>Điều </a:t>
            </a:r>
            <a:r>
              <a:rPr lang="en-US" sz="3500" b="1" dirty="0">
                <a:solidFill>
                  <a:srgbClr val="FF0000"/>
                </a:solidFill>
                <a:latin typeface="Times New Roman" panose="02020603050405020304" pitchFamily="18" charset="0"/>
                <a:cs typeface="Times New Roman" panose="02020603050405020304" pitchFamily="18" charset="0"/>
              </a:rPr>
              <a:t>14 </a:t>
            </a:r>
            <a:r>
              <a:rPr lang="en-US" sz="3500" b="1" dirty="0" err="1">
                <a:solidFill>
                  <a:srgbClr val="FF0000"/>
                </a:solidFill>
                <a:latin typeface="Times New Roman" panose="02020603050405020304" pitchFamily="18" charset="0"/>
                <a:cs typeface="Times New Roman" panose="02020603050405020304" pitchFamily="18" charset="0"/>
              </a:rPr>
              <a:t>Quy</a:t>
            </a:r>
            <a:r>
              <a:rPr lang="en-US" sz="3500" b="1" dirty="0">
                <a:solidFill>
                  <a:srgbClr val="FF0000"/>
                </a:solidFill>
                <a:latin typeface="Times New Roman" panose="02020603050405020304" pitchFamily="18" charset="0"/>
                <a:cs typeface="Times New Roman" panose="02020603050405020304" pitchFamily="18" charset="0"/>
              </a:rPr>
              <a:t> </a:t>
            </a:r>
            <a:r>
              <a:rPr lang="vi-VN" sz="3500" b="1" dirty="0">
                <a:solidFill>
                  <a:srgbClr val="FF0000"/>
                </a:solidFill>
                <a:latin typeface="Times New Roman" panose="02020603050405020304" pitchFamily="18" charset="0"/>
                <a:cs typeface="Times New Roman" panose="02020603050405020304" pitchFamily="18" charset="0"/>
              </a:rPr>
              <a:t>chế </a:t>
            </a:r>
            <a:r>
              <a:rPr lang="en-US" sz="3500" b="1" dirty="0" err="1">
                <a:solidFill>
                  <a:srgbClr val="FF0000"/>
                </a:solidFill>
                <a:latin typeface="Times New Roman" panose="02020603050405020304" pitchFamily="18" charset="0"/>
                <a:cs typeface="Times New Roman" panose="02020603050405020304" pitchFamily="18" charset="0"/>
              </a:rPr>
              <a:t>thi</a:t>
            </a:r>
            <a:r>
              <a:rPr lang="en-US" sz="3500" dirty="0">
                <a:solidFill>
                  <a:srgbClr val="0D04C8"/>
                </a:solidFill>
                <a:latin typeface="Times New Roman" panose="02020603050405020304" pitchFamily="18" charset="0"/>
                <a:cs typeface="Times New Roman" panose="02020603050405020304" pitchFamily="18" charset="0"/>
              </a:rPr>
              <a:t>:</a:t>
            </a:r>
          </a:p>
          <a:p>
            <a:pPr marL="285750" indent="-285750">
              <a:spcBef>
                <a:spcPts val="300"/>
              </a:spcBef>
              <a:spcAft>
                <a:spcPts val="300"/>
              </a:spcAft>
              <a:buFont typeface="Arial" panose="020B0604020202020204" pitchFamily="34" charset="0"/>
              <a:buChar char="•"/>
            </a:pPr>
            <a:endParaRPr lang="en-US" sz="3500" dirty="0">
              <a:solidFill>
                <a:srgbClr val="0D04C8"/>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228600" y="2819400"/>
            <a:ext cx="8839200" cy="1295400"/>
          </a:xfrm>
          <a:prstGeom prst="rect">
            <a:avLst/>
          </a:prstGeom>
        </p:spPr>
      </p:pic>
      <p:sp>
        <p:nvSpPr>
          <p:cNvPr id="3" name="TextBox 2"/>
          <p:cNvSpPr txBox="1"/>
          <p:nvPr/>
        </p:nvSpPr>
        <p:spPr>
          <a:xfrm>
            <a:off x="685800" y="4648200"/>
            <a:ext cx="7696200" cy="830997"/>
          </a:xfrm>
          <a:prstGeom prst="rect">
            <a:avLst/>
          </a:prstGeom>
          <a:noFill/>
        </p:spPr>
        <p:txBody>
          <a:bodyPr wrap="square" rtlCol="0">
            <a:spAutoFit/>
          </a:bodyPr>
          <a:lstStyle/>
          <a:p>
            <a:pPr algn="ctr"/>
            <a:r>
              <a:rPr lang="en-US" sz="2400" dirty="0" err="1" smtClean="0">
                <a:solidFill>
                  <a:srgbClr val="FF0000"/>
                </a:solidFill>
              </a:rPr>
              <a:t>Ngoài</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vật</a:t>
            </a:r>
            <a:r>
              <a:rPr lang="en-US" sz="2400" dirty="0" smtClean="0">
                <a:solidFill>
                  <a:srgbClr val="FF0000"/>
                </a:solidFill>
              </a:rPr>
              <a:t> </a:t>
            </a:r>
            <a:r>
              <a:rPr lang="en-US" sz="2400" dirty="0" err="1" smtClean="0">
                <a:solidFill>
                  <a:srgbClr val="FF0000"/>
                </a:solidFill>
              </a:rPr>
              <a:t>dụng</a:t>
            </a:r>
            <a:r>
              <a:rPr lang="en-US" sz="2400" dirty="0" smtClean="0">
                <a:solidFill>
                  <a:srgbClr val="FF0000"/>
                </a:solidFill>
              </a:rPr>
              <a:t> </a:t>
            </a:r>
            <a:r>
              <a:rPr lang="en-US" sz="2400" dirty="0" err="1" smtClean="0">
                <a:solidFill>
                  <a:srgbClr val="FF0000"/>
                </a:solidFill>
              </a:rPr>
              <a:t>đó</a:t>
            </a:r>
            <a:r>
              <a:rPr lang="en-US" sz="2400" dirty="0" smtClean="0">
                <a:solidFill>
                  <a:srgbClr val="FF0000"/>
                </a:solidFill>
              </a:rPr>
              <a:t> </a:t>
            </a:r>
            <a:r>
              <a:rPr lang="en-US" sz="2400" dirty="0" err="1" smtClean="0">
                <a:solidFill>
                  <a:srgbClr val="FF0000"/>
                </a:solidFill>
              </a:rPr>
              <a:t>không</a:t>
            </a:r>
            <a:r>
              <a:rPr lang="en-US" sz="2400" dirty="0" smtClean="0">
                <a:solidFill>
                  <a:srgbClr val="FF0000"/>
                </a:solidFill>
              </a:rPr>
              <a:t> </a:t>
            </a:r>
            <a:r>
              <a:rPr lang="en-US" sz="2400" dirty="0" err="1" smtClean="0">
                <a:solidFill>
                  <a:srgbClr val="FF0000"/>
                </a:solidFill>
              </a:rPr>
              <a:t>được</a:t>
            </a:r>
            <a:r>
              <a:rPr lang="en-US" sz="2400" dirty="0" smtClean="0">
                <a:solidFill>
                  <a:srgbClr val="FF0000"/>
                </a:solidFill>
              </a:rPr>
              <a:t> </a:t>
            </a:r>
            <a:r>
              <a:rPr lang="en-US" sz="2400" dirty="0" err="1" smtClean="0">
                <a:solidFill>
                  <a:srgbClr val="FF0000"/>
                </a:solidFill>
              </a:rPr>
              <a:t>mang</a:t>
            </a:r>
            <a:r>
              <a:rPr lang="en-US" sz="2400" dirty="0" smtClean="0">
                <a:solidFill>
                  <a:srgbClr val="FF0000"/>
                </a:solidFill>
              </a:rPr>
              <a:t> </a:t>
            </a:r>
            <a:r>
              <a:rPr lang="en-US" sz="2400" dirty="0" err="1" smtClean="0">
                <a:solidFill>
                  <a:srgbClr val="FF0000"/>
                </a:solidFill>
              </a:rPr>
              <a:t>bất</a:t>
            </a:r>
            <a:r>
              <a:rPr lang="en-US" sz="2400" dirty="0" smtClean="0">
                <a:solidFill>
                  <a:srgbClr val="FF0000"/>
                </a:solidFill>
              </a:rPr>
              <a:t> </a:t>
            </a:r>
            <a:r>
              <a:rPr lang="en-US" sz="2400" dirty="0" err="1" smtClean="0">
                <a:solidFill>
                  <a:srgbClr val="FF0000"/>
                </a:solidFill>
              </a:rPr>
              <a:t>cứ</a:t>
            </a:r>
            <a:r>
              <a:rPr lang="en-US" sz="2400" dirty="0" smtClean="0">
                <a:solidFill>
                  <a:srgbClr val="FF0000"/>
                </a:solidFill>
              </a:rPr>
              <a:t> </a:t>
            </a:r>
            <a:r>
              <a:rPr lang="en-US" sz="2400" dirty="0" err="1" smtClean="0">
                <a:solidFill>
                  <a:srgbClr val="FF0000"/>
                </a:solidFill>
              </a:rPr>
              <a:t>thứ</a:t>
            </a:r>
            <a:r>
              <a:rPr lang="en-US" sz="2400" dirty="0" smtClean="0">
                <a:solidFill>
                  <a:srgbClr val="FF0000"/>
                </a:solidFill>
              </a:rPr>
              <a:t> </a:t>
            </a:r>
            <a:r>
              <a:rPr lang="en-US" sz="2400" dirty="0" err="1" smtClean="0">
                <a:solidFill>
                  <a:srgbClr val="FF0000"/>
                </a:solidFill>
              </a:rPr>
              <a:t>gì</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điểm</a:t>
            </a:r>
            <a:r>
              <a:rPr lang="en-US" sz="2400" dirty="0" smtClean="0">
                <a:solidFill>
                  <a:srgbClr val="FF0000"/>
                </a:solidFill>
              </a:rPr>
              <a:t> </a:t>
            </a:r>
            <a:r>
              <a:rPr lang="en-US" sz="2400" dirty="0" err="1" smtClean="0">
                <a:solidFill>
                  <a:srgbClr val="FF0000"/>
                </a:solidFill>
              </a:rPr>
              <a:t>thi</a:t>
            </a:r>
            <a:endParaRPr lang="en-US" sz="2400" dirty="0">
              <a:solidFill>
                <a:srgbClr val="FF0000"/>
              </a:solidFill>
            </a:endParaRPr>
          </a:p>
        </p:txBody>
      </p:sp>
    </p:spTree>
    <p:extLst>
      <p:ext uri="{BB962C8B-B14F-4D97-AF65-F5344CB8AC3E}">
        <p14:creationId xmlns:p14="http://schemas.microsoft.com/office/powerpoint/2010/main" val="675390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2. </a:t>
            </a:r>
            <a:r>
              <a:rPr lang="en-US" altLang="en-US" kern="0" dirty="0" err="1" smtClean="0">
                <a:latin typeface="Times New Roman" panose="02020603050405020304" pitchFamily="18" charset="0"/>
                <a:cs typeface="Times New Roman" panose="02020603050405020304" pitchFamily="18" charset="0"/>
              </a:rPr>
              <a:t>Bài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và</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đối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tượng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2ABB9C90-C08A-4558-AA83-1DA09E0FA50E}"/>
              </a:ext>
            </a:extLst>
          </p:cNvPr>
          <p:cNvSpPr txBox="1"/>
          <p:nvPr/>
        </p:nvSpPr>
        <p:spPr>
          <a:xfrm>
            <a:off x="-4156" y="1371600"/>
            <a:ext cx="9148156" cy="3708708"/>
          </a:xfrm>
          <a:prstGeom prst="rect">
            <a:avLst/>
          </a:prstGeom>
          <a:noFill/>
        </p:spPr>
        <p:txBody>
          <a:bodyPr wrap="square" rtlCol="0">
            <a:spAutoFit/>
          </a:bodyPr>
          <a:lstStyle/>
          <a:p>
            <a:pPr marL="342900" indent="-342900" algn="just">
              <a:spcAft>
                <a:spcPts val="600"/>
              </a:spcAft>
              <a:buAutoNum type="arabicPeriod"/>
            </a:pPr>
            <a:r>
              <a:rPr lang="vi-VN" sz="2300" dirty="0" smtClean="0">
                <a:latin typeface="Times New Roman" panose="02020603050405020304" pitchFamily="18" charset="0"/>
                <a:cs typeface="Times New Roman" panose="02020603050405020304" pitchFamily="18" charset="0"/>
              </a:rPr>
              <a:t>Các </a:t>
            </a:r>
            <a:r>
              <a:rPr lang="vi-VN" sz="2300" dirty="0">
                <a:latin typeface="Times New Roman" panose="02020603050405020304" pitchFamily="18" charset="0"/>
                <a:cs typeface="Times New Roman" panose="02020603050405020304" pitchFamily="18" charset="0"/>
              </a:rPr>
              <a:t>bài thi, gồm: 03 bài thi độc lập là Toán, Ngữ văn, Ngoại </a:t>
            </a:r>
            <a:r>
              <a:rPr lang="vi-VN" sz="2300" dirty="0" smtClean="0">
                <a:latin typeface="Times New Roman" panose="02020603050405020304" pitchFamily="18" charset="0"/>
                <a:cs typeface="Times New Roman" panose="02020603050405020304" pitchFamily="18" charset="0"/>
              </a:rPr>
              <a:t>ngữ</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và</a:t>
            </a:r>
            <a:r>
              <a:rPr lang="vi-VN" sz="2300" dirty="0" smtClean="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01 bài thi tổ </a:t>
            </a:r>
            <a:r>
              <a:rPr lang="vi-VN" sz="2300" dirty="0" smtClean="0">
                <a:latin typeface="Times New Roman" panose="02020603050405020304" pitchFamily="18" charset="0"/>
                <a:cs typeface="Times New Roman" panose="02020603050405020304" pitchFamily="18" charset="0"/>
              </a:rPr>
              <a:t>hợp</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Có</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chọn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bài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thi</a:t>
            </a:r>
            <a:r>
              <a:rPr lang="vi-VN"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tổ</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hợp</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vi-VN" sz="2300" dirty="0" smtClean="0">
                <a:latin typeface="Times New Roman" panose="02020603050405020304" pitchFamily="18" charset="0"/>
                <a:cs typeface="Times New Roman" panose="02020603050405020304" pitchFamily="18" charset="0"/>
              </a:rPr>
              <a:t>Khoa </a:t>
            </a:r>
            <a:r>
              <a:rPr lang="vi-VN" sz="2300" dirty="0">
                <a:latin typeface="Times New Roman" panose="02020603050405020304" pitchFamily="18" charset="0"/>
                <a:cs typeface="Times New Roman" panose="02020603050405020304" pitchFamily="18" charset="0"/>
              </a:rPr>
              <a:t>học Tự nhiên (KHTN) gồm các môn thi thành phần Vật </a:t>
            </a:r>
            <a:r>
              <a:rPr lang="vi-VN" sz="2300" dirty="0" smtClean="0">
                <a:latin typeface="Times New Roman" panose="02020603050405020304" pitchFamily="18" charset="0"/>
                <a:cs typeface="Times New Roman" panose="02020603050405020304" pitchFamily="18" charset="0"/>
              </a:rPr>
              <a:t>l</a:t>
            </a:r>
            <a:r>
              <a:rPr lang="en-US" sz="2300" dirty="0">
                <a:latin typeface="Times New Roman" panose="02020603050405020304" pitchFamily="18" charset="0"/>
                <a:cs typeface="Times New Roman" panose="02020603050405020304" pitchFamily="18" charset="0"/>
              </a:rPr>
              <a:t>ý</a:t>
            </a:r>
            <a:r>
              <a:rPr lang="vi-VN" sz="2300" dirty="0" smtClean="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Hóa học, Sinh </a:t>
            </a:r>
            <a:r>
              <a:rPr lang="vi-VN" sz="2300" dirty="0" smtClean="0">
                <a:latin typeface="Times New Roman" panose="02020603050405020304" pitchFamily="18" charset="0"/>
                <a:cs typeface="Times New Roman" panose="02020603050405020304" pitchFamily="18" charset="0"/>
              </a:rPr>
              <a:t>học</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hoặc</a:t>
            </a:r>
            <a:r>
              <a:rPr lang="vi-VN" sz="2300" dirty="0" smtClean="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01 bài thi tổ hợp Khoa học Xã hội (KHXH)</a:t>
            </a:r>
            <a:r>
              <a:rPr lang="en-US" sz="2300" dirty="0">
                <a:latin typeface="Times New Roman" panose="02020603050405020304" pitchFamily="18" charset="0"/>
                <a:cs typeface="Times New Roman" panose="02020603050405020304" pitchFamily="18" charset="0"/>
              </a:rPr>
              <a:t> </a:t>
            </a:r>
            <a:r>
              <a:rPr lang="en-US" sz="2300" i="1" dirty="0" err="1">
                <a:solidFill>
                  <a:schemeClr val="tx1">
                    <a:lumMod val="75000"/>
                  </a:schemeClr>
                </a:solidFill>
                <a:latin typeface="Times New Roman" panose="02020603050405020304" pitchFamily="18" charset="0"/>
                <a:cs typeface="Times New Roman" panose="02020603050405020304" pitchFamily="18" charset="0"/>
              </a:rPr>
              <a:t>gồm</a:t>
            </a:r>
            <a:r>
              <a:rPr lang="en-US" sz="2300" i="1" dirty="0">
                <a:solidFill>
                  <a:schemeClr val="tx1">
                    <a:lumMod val="75000"/>
                  </a:schemeClr>
                </a:solidFill>
                <a:latin typeface="Times New Roman" panose="02020603050405020304" pitchFamily="18" charset="0"/>
                <a:cs typeface="Times New Roman" panose="02020603050405020304" pitchFamily="18" charset="0"/>
              </a:rPr>
              <a:t> </a:t>
            </a:r>
            <a:r>
              <a:rPr lang="vi-VN" sz="2300" i="1" dirty="0">
                <a:solidFill>
                  <a:schemeClr val="tx1">
                    <a:lumMod val="75000"/>
                  </a:schemeClr>
                </a:solidFill>
                <a:latin typeface="Times New Roman" panose="02020603050405020304" pitchFamily="18" charset="0"/>
                <a:cs typeface="Times New Roman" panose="02020603050405020304" pitchFamily="18" charset="0"/>
              </a:rPr>
              <a:t>các môn thi thành phần </a:t>
            </a:r>
            <a:r>
              <a:rPr lang="en-US" sz="2300" i="1" dirty="0" err="1">
                <a:solidFill>
                  <a:schemeClr val="tx1">
                    <a:lumMod val="75000"/>
                  </a:schemeClr>
                </a:solidFill>
                <a:latin typeface="Times New Roman" panose="02020603050405020304" pitchFamily="18" charset="0"/>
                <a:cs typeface="Times New Roman" panose="02020603050405020304" pitchFamily="18" charset="0"/>
              </a:rPr>
              <a:t>Lịch</a:t>
            </a:r>
            <a:r>
              <a:rPr lang="en-US" sz="2300" i="1" dirty="0">
                <a:solidFill>
                  <a:schemeClr val="tx1">
                    <a:lumMod val="75000"/>
                  </a:schemeClr>
                </a:solidFill>
                <a:latin typeface="Times New Roman" panose="02020603050405020304" pitchFamily="18" charset="0"/>
                <a:cs typeface="Times New Roman" panose="02020603050405020304" pitchFamily="18" charset="0"/>
              </a:rPr>
              <a:t> </a:t>
            </a:r>
            <a:r>
              <a:rPr lang="en-US" sz="2300" i="1" dirty="0" err="1">
                <a:solidFill>
                  <a:schemeClr val="tx1">
                    <a:lumMod val="75000"/>
                  </a:schemeClr>
                </a:solidFill>
                <a:latin typeface="Times New Roman" panose="02020603050405020304" pitchFamily="18" charset="0"/>
                <a:cs typeface="Times New Roman" panose="02020603050405020304" pitchFamily="18" charset="0"/>
              </a:rPr>
              <a:t>sử</a:t>
            </a:r>
            <a:r>
              <a:rPr lang="en-US" sz="2300" i="1" dirty="0">
                <a:solidFill>
                  <a:schemeClr val="tx1">
                    <a:lumMod val="75000"/>
                  </a:schemeClr>
                </a:solidFill>
                <a:latin typeface="Times New Roman" panose="02020603050405020304" pitchFamily="18" charset="0"/>
                <a:cs typeface="Times New Roman" panose="02020603050405020304" pitchFamily="18" charset="0"/>
              </a:rPr>
              <a:t>, </a:t>
            </a:r>
            <a:r>
              <a:rPr lang="en-US" sz="2300" i="1" dirty="0" err="1">
                <a:solidFill>
                  <a:schemeClr val="tx1">
                    <a:lumMod val="75000"/>
                  </a:schemeClr>
                </a:solidFill>
                <a:latin typeface="Times New Roman" panose="02020603050405020304" pitchFamily="18" charset="0"/>
                <a:cs typeface="Times New Roman" panose="02020603050405020304" pitchFamily="18" charset="0"/>
              </a:rPr>
              <a:t>Địa</a:t>
            </a:r>
            <a:r>
              <a:rPr lang="en-US" sz="2300" i="1" dirty="0">
                <a:solidFill>
                  <a:schemeClr val="tx1">
                    <a:lumMod val="75000"/>
                  </a:schemeClr>
                </a:solidFill>
                <a:latin typeface="Times New Roman" panose="02020603050405020304" pitchFamily="18" charset="0"/>
                <a:cs typeface="Times New Roman" panose="02020603050405020304" pitchFamily="18" charset="0"/>
              </a:rPr>
              <a:t> </a:t>
            </a:r>
            <a:r>
              <a:rPr lang="en-US" sz="2300" i="1" dirty="0" err="1">
                <a:solidFill>
                  <a:schemeClr val="tx1">
                    <a:lumMod val="75000"/>
                  </a:schemeClr>
                </a:solidFill>
                <a:latin typeface="Times New Roman" panose="02020603050405020304" pitchFamily="18" charset="0"/>
                <a:cs typeface="Times New Roman" panose="02020603050405020304" pitchFamily="18" charset="0"/>
              </a:rPr>
              <a:t>lý</a:t>
            </a:r>
            <a:r>
              <a:rPr lang="en-US" sz="2300" i="1" dirty="0">
                <a:solidFill>
                  <a:schemeClr val="tx1">
                    <a:lumMod val="75000"/>
                  </a:schemeClr>
                </a:solidFill>
                <a:latin typeface="Times New Roman" panose="02020603050405020304" pitchFamily="18" charset="0"/>
                <a:cs typeface="Times New Roman" panose="02020603050405020304" pitchFamily="18" charset="0"/>
              </a:rPr>
              <a:t>, GDCD (</a:t>
            </a:r>
            <a:r>
              <a:rPr lang="en-US" sz="2300" i="1" dirty="0" err="1">
                <a:solidFill>
                  <a:schemeClr val="tx1">
                    <a:lumMod val="75000"/>
                  </a:schemeClr>
                </a:solidFill>
                <a:latin typeface="Times New Roman" panose="02020603050405020304" pitchFamily="18" charset="0"/>
                <a:cs typeface="Times New Roman" panose="02020603050405020304" pitchFamily="18" charset="0"/>
              </a:rPr>
              <a:t>đối</a:t>
            </a:r>
            <a:r>
              <a:rPr lang="en-US" sz="2300" i="1" dirty="0">
                <a:solidFill>
                  <a:schemeClr val="tx1">
                    <a:lumMod val="75000"/>
                  </a:schemeClr>
                </a:solidFill>
                <a:latin typeface="Times New Roman" panose="02020603050405020304" pitchFamily="18" charset="0"/>
                <a:cs typeface="Times New Roman" panose="02020603050405020304" pitchFamily="18" charset="0"/>
              </a:rPr>
              <a:t> </a:t>
            </a:r>
            <a:r>
              <a:rPr lang="en-US" sz="2300" i="1" dirty="0" err="1">
                <a:solidFill>
                  <a:schemeClr val="tx1">
                    <a:lumMod val="75000"/>
                  </a:schemeClr>
                </a:solidFill>
                <a:latin typeface="Times New Roman" panose="02020603050405020304" pitchFamily="18" charset="0"/>
                <a:cs typeface="Times New Roman" panose="02020603050405020304" pitchFamily="18" charset="0"/>
              </a:rPr>
              <a:t>với</a:t>
            </a:r>
            <a:r>
              <a:rPr lang="en-US" sz="2300" i="1" dirty="0">
                <a:solidFill>
                  <a:schemeClr val="tx1">
                    <a:lumMod val="75000"/>
                  </a:schemeClr>
                </a:solidFill>
                <a:latin typeface="Times New Roman" panose="02020603050405020304" pitchFamily="18" charset="0"/>
                <a:cs typeface="Times New Roman" panose="02020603050405020304" pitchFamily="18" charset="0"/>
              </a:rPr>
              <a:t> THPT</a:t>
            </a:r>
            <a:r>
              <a:rPr lang="en-US" sz="2300" i="1" dirty="0" smtClean="0">
                <a:solidFill>
                  <a:schemeClr val="tx1">
                    <a:lumMod val="75000"/>
                  </a:schemeClr>
                </a:solidFill>
                <a:latin typeface="Times New Roman" panose="02020603050405020304" pitchFamily="18" charset="0"/>
                <a:cs typeface="Times New Roman" panose="02020603050405020304" pitchFamily="18" charset="0"/>
              </a:rPr>
              <a:t>).</a:t>
            </a:r>
            <a:r>
              <a:rPr lang="en-US" sz="2300" dirty="0" smtClean="0">
                <a:solidFill>
                  <a:schemeClr val="tx1">
                    <a:lumMod val="75000"/>
                  </a:schemeClr>
                </a:solidFill>
                <a:latin typeface="Times New Roman" panose="02020603050405020304" pitchFamily="18" charset="0"/>
                <a:cs typeface="Times New Roman" panose="02020603050405020304" pitchFamily="18" charset="0"/>
              </a:rPr>
              <a:t> </a:t>
            </a:r>
            <a:endParaRPr lang="vi-VN" sz="2300" i="1" dirty="0">
              <a:solidFill>
                <a:schemeClr val="tx1">
                  <a:lumMod val="75000"/>
                </a:schemeClr>
              </a:solidFill>
              <a:latin typeface="Times New Roman" panose="02020603050405020304" pitchFamily="18" charset="0"/>
              <a:cs typeface="Times New Roman" panose="02020603050405020304" pitchFamily="18" charset="0"/>
            </a:endParaRPr>
          </a:p>
          <a:p>
            <a:pPr marL="342900" indent="-342900" algn="just">
              <a:spcAft>
                <a:spcPts val="600"/>
              </a:spcAft>
              <a:buAutoNum type="arabicPeriod"/>
            </a:pPr>
            <a:r>
              <a:rPr lang="vi-VN" sz="2300" dirty="0">
                <a:latin typeface="Times New Roman" panose="02020603050405020304" pitchFamily="18" charset="0"/>
                <a:cs typeface="Times New Roman" panose="02020603050405020304" pitchFamily="18" charset="0"/>
              </a:rPr>
              <a:t>Đối tượng dự thi</a:t>
            </a:r>
            <a:r>
              <a:rPr lang="vi-VN" sz="2300" dirty="0" smtClean="0">
                <a:latin typeface="Times New Roman" panose="02020603050405020304" pitchFamily="18" charset="0"/>
                <a:cs typeface="Times New Roman" panose="02020603050405020304" pitchFamily="18" charset="0"/>
              </a:rPr>
              <a:t>: </a:t>
            </a:r>
            <a:r>
              <a:rPr lang="vi-VN" sz="2300" dirty="0" smtClean="0">
                <a:solidFill>
                  <a:srgbClr val="FF0000"/>
                </a:solidFill>
                <a:latin typeface="Times New Roman" panose="02020603050405020304" pitchFamily="18" charset="0"/>
                <a:cs typeface="Times New Roman" panose="02020603050405020304" pitchFamily="18" charset="0"/>
              </a:rPr>
              <a:t>Người </a:t>
            </a:r>
            <a:r>
              <a:rPr lang="vi-VN" sz="2300" dirty="0">
                <a:solidFill>
                  <a:srgbClr val="FF0000"/>
                </a:solidFill>
                <a:latin typeface="Times New Roman" panose="02020603050405020304" pitchFamily="18" charset="0"/>
                <a:cs typeface="Times New Roman" panose="02020603050405020304" pitchFamily="18" charset="0"/>
              </a:rPr>
              <a:t>đã học xong chương trình THPT trong năm tổ chức kỳ </a:t>
            </a:r>
            <a:r>
              <a:rPr lang="vi-VN" sz="2300" dirty="0" smtClean="0">
                <a:solidFill>
                  <a:srgbClr val="FF0000"/>
                </a:solidFill>
                <a:latin typeface="Times New Roman" panose="02020603050405020304" pitchFamily="18" charset="0"/>
                <a:cs typeface="Times New Roman" panose="02020603050405020304" pitchFamily="18" charset="0"/>
              </a:rPr>
              <a:t>thi;</a:t>
            </a:r>
            <a:r>
              <a:rPr lang="vi-VN" sz="2300" dirty="0">
                <a:latin typeface="Times New Roman" panose="02020603050405020304" pitchFamily="18" charset="0"/>
                <a:cs typeface="Times New Roman" panose="02020603050405020304" pitchFamily="18" charset="0"/>
              </a:rPr>
              <a:t> </a:t>
            </a:r>
            <a:r>
              <a:rPr lang="vi-VN" sz="2300" dirty="0" smtClean="0">
                <a:latin typeface="Times New Roman" panose="02020603050405020304" pitchFamily="18" charset="0"/>
                <a:cs typeface="Times New Roman" panose="02020603050405020304" pitchFamily="18" charset="0"/>
              </a:rPr>
              <a:t>Người đã học xong chương trình THPT nhưng chưa thi tốt nghiệp THPT hoặc đã thi nhưng chưa tốt nghiệp THPT ở những năm trước; Người </a:t>
            </a:r>
            <a:r>
              <a:rPr lang="vi-VN" sz="2300" dirty="0">
                <a:latin typeface="Times New Roman" panose="02020603050405020304" pitchFamily="18" charset="0"/>
                <a:cs typeface="Times New Roman" panose="02020603050405020304" pitchFamily="18" charset="0"/>
              </a:rPr>
              <a:t>đã có </a:t>
            </a:r>
            <a:r>
              <a:rPr lang="en-US" sz="2300" dirty="0">
                <a:latin typeface="Times New Roman" panose="02020603050405020304" pitchFamily="18" charset="0"/>
                <a:cs typeface="Times New Roman" panose="02020603050405020304" pitchFamily="18" charset="0"/>
              </a:rPr>
              <a:t>B</a:t>
            </a:r>
            <a:r>
              <a:rPr lang="vi-VN" sz="2300" dirty="0">
                <a:latin typeface="Times New Roman" panose="02020603050405020304" pitchFamily="18" charset="0"/>
                <a:cs typeface="Times New Roman" panose="02020603050405020304" pitchFamily="18" charset="0"/>
              </a:rPr>
              <a:t>ằng tốt nghiệp THPT, người đã có </a:t>
            </a:r>
            <a:r>
              <a:rPr lang="en-US" sz="2300" dirty="0">
                <a:latin typeface="Times New Roman" panose="02020603050405020304" pitchFamily="18" charset="0"/>
                <a:cs typeface="Times New Roman" panose="02020603050405020304" pitchFamily="18" charset="0"/>
              </a:rPr>
              <a:t>B</a:t>
            </a:r>
            <a:r>
              <a:rPr lang="vi-VN" sz="2300" dirty="0">
                <a:latin typeface="Times New Roman" panose="02020603050405020304" pitchFamily="18" charset="0"/>
                <a:cs typeface="Times New Roman" panose="02020603050405020304" pitchFamily="18" charset="0"/>
              </a:rPr>
              <a:t>ằng tốt nghiệp trung cấp dự thi để lấy kết quả làm cơ sở đăng ký xét tuyển sinh</a:t>
            </a:r>
            <a:r>
              <a:rPr lang="vi-VN" sz="23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039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2174570"/>
          </a:xfrm>
          <a:prstGeom prst="rect">
            <a:avLst/>
          </a:prstGeom>
        </p:spPr>
        <p:txBody>
          <a:bodyPr wrap="square">
            <a:spAutoFit/>
          </a:bodyPr>
          <a:lstStyle/>
          <a:p>
            <a:pPr lvl="0">
              <a:lnSpc>
                <a:spcPct val="107000"/>
              </a:lnSpc>
              <a:spcAft>
                <a:spcPts val="800"/>
              </a:spcAft>
            </a:pPr>
            <a:endParaRPr lang="en-US" sz="3000" b="1" dirty="0" smtClean="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v"/>
            </a:pPr>
            <a:r>
              <a:rPr lang="vi-VN" sz="2800" dirty="0" smtClean="0">
                <a:latin typeface="Times New Roman" panose="02020603050405020304" pitchFamily="18" charset="0"/>
                <a:cs typeface="Times New Roman" panose="02020603050405020304" pitchFamily="18" charset="0"/>
              </a:rPr>
              <a:t>Thí </a:t>
            </a:r>
            <a:r>
              <a:rPr lang="vi-VN" sz="2800" dirty="0">
                <a:latin typeface="Times New Roman" panose="02020603050405020304" pitchFamily="18" charset="0"/>
                <a:cs typeface="Times New Roman" panose="02020603050405020304" pitchFamily="18" charset="0"/>
              </a:rPr>
              <a:t>sinh </a:t>
            </a:r>
            <a:r>
              <a:rPr lang="en-US" sz="2800" dirty="0" err="1">
                <a:latin typeface="Times New Roman" panose="02020603050405020304" pitchFamily="18" charset="0"/>
                <a:cs typeface="Times New Roman" panose="02020603050405020304" pitchFamily="18" charset="0"/>
              </a:rPr>
              <a:t>chỉ</a:t>
            </a:r>
            <a:r>
              <a:rPr lang="vi-VN" sz="2800" dirty="0">
                <a:latin typeface="Times New Roman" panose="02020603050405020304" pitchFamily="18" charset="0"/>
                <a:cs typeface="Times New Roman" panose="02020603050405020304" pitchFamily="18" charset="0"/>
              </a:rPr>
              <a:t> được tham dự 01 bài thi tổ hợp; </a:t>
            </a:r>
            <a:endParaRPr lang="en-US" sz="28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v"/>
            </a:pP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2. </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2. </a:t>
            </a:r>
            <a:r>
              <a:rPr lang="en-US" altLang="en-US" kern="0" dirty="0" err="1" smtClean="0">
                <a:latin typeface="Times New Roman" panose="02020603050405020304" pitchFamily="18" charset="0"/>
                <a:cs typeface="Times New Roman" panose="02020603050405020304" pitchFamily="18" charset="0"/>
              </a:rPr>
              <a:t>Bài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và</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đối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tượng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481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6010876"/>
          </a:xfrm>
          <a:prstGeom prst="rect">
            <a:avLst/>
          </a:prstGeom>
        </p:spPr>
        <p:txBody>
          <a:bodyPr wrap="square">
            <a:spAutoFit/>
          </a:bodyPr>
          <a:lstStyle/>
          <a:p>
            <a:pPr marL="457200" indent="-457200" algn="just" eaLnBrk="1" hangingPunct="1">
              <a:spcBef>
                <a:spcPts val="300"/>
              </a:spcBef>
              <a:spcAft>
                <a:spcPts val="300"/>
              </a:spcAft>
              <a:buFont typeface="Wingdings" panose="05000000000000000000" pitchFamily="2" charset="2"/>
              <a:buChar char="Ø"/>
            </a:pPr>
            <a:r>
              <a:rPr lang="en-US" altLang="en-US" sz="2600" dirty="0" err="1" smtClean="0">
                <a:latin typeface="Times New Roman" panose="02020603050405020304" pitchFamily="18" charset="0"/>
                <a:cs typeface="Times New Roman" panose="02020603050405020304" pitchFamily="18" charset="0"/>
              </a:rPr>
              <a:t>Thí</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sinh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đang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học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lớp</a:t>
            </a:r>
            <a:r>
              <a:rPr lang="en-US" altLang="en-US" sz="2600" dirty="0" smtClean="0">
                <a:latin typeface="Times New Roman" panose="02020603050405020304" pitchFamily="18" charset="0"/>
                <a:cs typeface="Times New Roman" panose="02020603050405020304" pitchFamily="18" charset="0"/>
              </a:rPr>
              <a:t> 12 </a:t>
            </a:r>
            <a:r>
              <a:rPr lang="en-US" altLang="en-US" sz="2600" dirty="0" err="1" smtClean="0">
                <a:latin typeface="Times New Roman" panose="02020603050405020304" pitchFamily="18" charset="0"/>
                <a:cs typeface="Times New Roman" panose="02020603050405020304" pitchFamily="18" charset="0"/>
              </a:rPr>
              <a:t>sẽ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hoàn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toàn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tự</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đăng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dự</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Các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điểm</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tiếp</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nhận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tạo</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tài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khoản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cho</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thí</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sinh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trên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hệ</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thống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và</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mỗi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thí</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sinh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tự</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đăng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thông</a:t>
            </a:r>
            <a:r>
              <a:rPr lang="en-US" altLang="en-US" sz="2600" dirty="0" smtClean="0">
                <a:latin typeface="Times New Roman" panose="02020603050405020304" pitchFamily="18" charset="0"/>
                <a:cs typeface="Times New Roman" panose="02020603050405020304" pitchFamily="18" charset="0"/>
              </a:rPr>
              <a:t> tin </a:t>
            </a:r>
            <a:r>
              <a:rPr lang="en-US" altLang="en-US" sz="2600" dirty="0" err="1" smtClean="0">
                <a:latin typeface="Times New Roman" panose="02020603050405020304" pitchFamily="18" charset="0"/>
                <a:cs typeface="Times New Roman" panose="02020603050405020304" pitchFamily="18" charset="0"/>
              </a:rPr>
              <a:t>của</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mình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và</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chịu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trách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nhiệm</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với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việc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nhập</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liệu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của</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bản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thân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Học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sinh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đăng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trên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trang</a:t>
            </a:r>
            <a:r>
              <a:rPr lang="en-US" altLang="en-US" sz="2600" dirty="0" smtClean="0">
                <a:latin typeface="Times New Roman" panose="02020603050405020304" pitchFamily="18" charset="0"/>
                <a:cs typeface="Times New Roman" panose="02020603050405020304" pitchFamily="18" charset="0"/>
              </a:rPr>
              <a:t>:</a:t>
            </a:r>
            <a:endParaRPr lang="en-US" altLang="en-US" sz="2600" dirty="0">
              <a:latin typeface="Times New Roman" panose="02020603050405020304" pitchFamily="18" charset="0"/>
              <a:cs typeface="Times New Roman" panose="02020603050405020304" pitchFamily="18" charset="0"/>
            </a:endParaRPr>
          </a:p>
          <a:p>
            <a:pPr marL="0" lvl="2" algn="just" eaLnBrk="1" hangingPunct="1">
              <a:spcBef>
                <a:spcPts val="300"/>
              </a:spcBef>
              <a:spcAft>
                <a:spcPts val="300"/>
              </a:spcAft>
            </a:pPr>
            <a:r>
              <a:rPr lang="en-US" altLang="en-US" sz="3500" b="1" dirty="0">
                <a:solidFill>
                  <a:srgbClr val="FF0000"/>
                </a:solidFill>
                <a:latin typeface="Times New Roman" panose="02020603050405020304" pitchFamily="18" charset="0"/>
                <a:cs typeface="Times New Roman" panose="02020603050405020304" pitchFamily="18" charset="0"/>
              </a:rPr>
              <a:t>	http://</a:t>
            </a:r>
            <a:r>
              <a:rPr lang="en-US" altLang="en-US" sz="3500" b="1" dirty="0" smtClean="0">
                <a:solidFill>
                  <a:srgbClr val="FF0000"/>
                </a:solidFill>
                <a:latin typeface="Times New Roman" panose="02020603050405020304" pitchFamily="18" charset="0"/>
                <a:cs typeface="Times New Roman" panose="02020603050405020304" pitchFamily="18" charset="0"/>
              </a:rPr>
              <a:t>thisinh.thitotnghiepthpt.edu.vn</a:t>
            </a:r>
            <a:endParaRPr lang="en-US" sz="30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đang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học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lớp</a:t>
            </a:r>
            <a:r>
              <a:rPr lang="en-US" sz="3000" dirty="0" smtClean="0">
                <a:latin typeface="Times New Roman" panose="02020603050405020304" pitchFamily="18" charset="0"/>
                <a:cs typeface="Times New Roman" panose="02020603050405020304" pitchFamily="18" charset="0"/>
              </a:rPr>
              <a:t> 12 </a:t>
            </a:r>
            <a:r>
              <a:rPr lang="en-US" sz="3000" dirty="0" err="1" smtClean="0">
                <a:latin typeface="Times New Roman" panose="02020603050405020304" pitchFamily="18" charset="0"/>
                <a:cs typeface="Times New Roman" panose="02020603050405020304" pitchFamily="18" charset="0"/>
              </a:rPr>
              <a:t>sẽ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tự</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trên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hệ</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thống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hết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hạn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trường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hệ</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thống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để</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xuất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phiếu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tiến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hành</a:t>
            </a:r>
            <a:r>
              <a:rPr lang="en-US" sz="3000" dirty="0" smtClean="0">
                <a:latin typeface="Times New Roman" panose="02020603050405020304" pitchFamily="18" charset="0"/>
                <a:cs typeface="Times New Roman" panose="02020603050405020304" pitchFamily="18" charset="0"/>
              </a:rPr>
              <a:t> in </a:t>
            </a:r>
            <a:r>
              <a:rPr lang="en-US" sz="3000" dirty="0" err="1" smtClean="0">
                <a:latin typeface="Times New Roman" panose="02020603050405020304" pitchFamily="18" charset="0"/>
                <a:cs typeface="Times New Roman" panose="02020603050405020304" pitchFamily="18" charset="0"/>
              </a:rPr>
              <a:t>thành</a:t>
            </a:r>
            <a:r>
              <a:rPr lang="en-US" sz="3000" dirty="0" smtClean="0">
                <a:latin typeface="Times New Roman" panose="02020603050405020304" pitchFamily="18" charset="0"/>
                <a:cs typeface="Times New Roman" panose="02020603050405020304" pitchFamily="18" charset="0"/>
              </a:rPr>
              <a:t> 3 </a:t>
            </a:r>
            <a:r>
              <a:rPr lang="en-US" sz="3000" dirty="0" err="1" smtClean="0">
                <a:latin typeface="Times New Roman" panose="02020603050405020304" pitchFamily="18" charset="0"/>
                <a:cs typeface="Times New Roman" panose="02020603050405020304" pitchFamily="18" charset="0"/>
              </a:rPr>
              <a:t>bản</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( 1 </a:t>
            </a:r>
            <a:r>
              <a:rPr lang="en-US" sz="3000" dirty="0" err="1" smtClean="0">
                <a:latin typeface="Times New Roman" panose="02020603050405020304" pitchFamily="18" charset="0"/>
                <a:cs typeface="Times New Roman" panose="02020603050405020304" pitchFamily="18" charset="0"/>
              </a:rPr>
              <a:t>gửi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về</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Sở</a:t>
            </a:r>
            <a:r>
              <a:rPr lang="en-US" sz="3000" dirty="0" smtClean="0">
                <a:latin typeface="Times New Roman" panose="02020603050405020304" pitchFamily="18" charset="0"/>
                <a:cs typeface="Times New Roman" panose="02020603050405020304" pitchFamily="18" charset="0"/>
              </a:rPr>
              <a:t> GDĐT </a:t>
            </a:r>
            <a:r>
              <a:rPr lang="en-US" sz="3000" dirty="0" err="1" smtClean="0">
                <a:latin typeface="Times New Roman" panose="02020603050405020304" pitchFamily="18" charset="0"/>
                <a:cs typeface="Times New Roman" panose="02020603050405020304" pitchFamily="18" charset="0"/>
              </a:rPr>
              <a:t>để</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lưu</a:t>
            </a:r>
            <a:r>
              <a:rPr lang="en-US" sz="3000" dirty="0" smtClean="0">
                <a:latin typeface="Times New Roman" panose="02020603050405020304" pitchFamily="18" charset="0"/>
                <a:cs typeface="Times New Roman" panose="02020603050405020304" pitchFamily="18" charset="0"/>
              </a:rPr>
              <a:t>, 1 </a:t>
            </a:r>
            <a:r>
              <a:rPr lang="en-US" sz="3000" dirty="0" err="1" smtClean="0">
                <a:latin typeface="Times New Roman" panose="02020603050405020304" pitchFamily="18" charset="0"/>
                <a:cs typeface="Times New Roman" panose="02020603050405020304" pitchFamily="18" charset="0"/>
              </a:rPr>
              <a:t>điểm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tiếp</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nhận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lưu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1 </a:t>
            </a:r>
            <a:r>
              <a:rPr lang="en-US" sz="3000" dirty="0" err="1" smtClean="0">
                <a:latin typeface="Times New Roman" panose="02020603050405020304" pitchFamily="18" charset="0"/>
                <a:cs typeface="Times New Roman" panose="02020603050405020304" pitchFamily="18" charset="0"/>
              </a:rPr>
              <a:t>gửi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học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lưu</a:t>
            </a:r>
            <a:r>
              <a:rPr lang="en-US" sz="3000"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a:p>
            <a:pPr lvl="0">
              <a:lnSpc>
                <a:spcPct val="107000"/>
              </a:lnSpc>
              <a:spcAft>
                <a:spcPts val="800"/>
              </a:spcAft>
            </a:pP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3. </a:t>
            </a:r>
            <a:r>
              <a:rPr lang="en-US" altLang="en-US" kern="0" dirty="0" err="1" smtClean="0">
                <a:latin typeface="Times New Roman" panose="02020603050405020304" pitchFamily="18" charset="0"/>
                <a:cs typeface="Times New Roman" panose="02020603050405020304" pitchFamily="18" charset="0"/>
              </a:rPr>
              <a:t>Đăng</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ký</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nguyện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vọng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513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4. </a:t>
            </a:r>
            <a:r>
              <a:rPr lang="en-US" altLang="en-US" kern="0" dirty="0" err="1" smtClean="0">
                <a:latin typeface="Times New Roman" panose="02020603050405020304" pitchFamily="18" charset="0"/>
                <a:cs typeface="Times New Roman" panose="02020603050405020304" pitchFamily="18" charset="0"/>
              </a:rPr>
              <a:t>Điều</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chỉnh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nguyện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vọng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371600"/>
            <a:ext cx="9144000" cy="4862870"/>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chỉ</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có</a:t>
            </a:r>
            <a:r>
              <a:rPr lang="en-US" sz="3000" dirty="0" smtClean="0">
                <a:latin typeface="Times New Roman" panose="02020603050405020304" pitchFamily="18" charset="0"/>
                <a:cs typeface="Times New Roman" panose="02020603050405020304" pitchFamily="18" charset="0"/>
              </a:rPr>
              <a:t> </a:t>
            </a:r>
            <a:r>
              <a:rPr lang="en-US" sz="3000" b="1" dirty="0" smtClean="0">
                <a:solidFill>
                  <a:srgbClr val="FF0000"/>
                </a:solidFill>
                <a:latin typeface="Times New Roman" panose="02020603050405020304" pitchFamily="18" charset="0"/>
                <a:cs typeface="Times New Roman" panose="02020603050405020304" pitchFamily="18" charset="0"/>
              </a:rPr>
              <a:t>1</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đợt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thay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đổi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nguyện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vọng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tốt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nghiệp</a:t>
            </a:r>
            <a:r>
              <a:rPr lang="en-US" sz="3000" dirty="0" smtClean="0">
                <a:latin typeface="Times New Roman" panose="02020603050405020304" pitchFamily="18" charset="0"/>
                <a:cs typeface="Times New Roman" panose="02020603050405020304" pitchFamily="18" charset="0"/>
              </a:rPr>
              <a:t> THPT </a:t>
            </a:r>
            <a:r>
              <a:rPr lang="en-US" sz="3000" dirty="0" err="1" smtClean="0">
                <a:latin typeface="Times New Roman" panose="02020603050405020304" pitchFamily="18" charset="0"/>
                <a:cs typeface="Times New Roman" panose="02020603050405020304" pitchFamily="18" charset="0"/>
              </a:rPr>
              <a:t>theo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lịch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Bộ</a:t>
            </a:r>
            <a:r>
              <a:rPr lang="en-US" sz="3000" dirty="0" smtClean="0">
                <a:latin typeface="Times New Roman" panose="02020603050405020304" pitchFamily="18" charset="0"/>
                <a:cs typeface="Times New Roman" panose="02020603050405020304" pitchFamily="18" charset="0"/>
              </a:rPr>
              <a:t> GDĐT (</a:t>
            </a:r>
            <a:r>
              <a:rPr lang="en-US" sz="3000" dirty="0" err="1" smtClean="0">
                <a:latin typeface="Times New Roman" panose="02020603050405020304" pitchFamily="18" charset="0"/>
                <a:cs typeface="Times New Roman" panose="02020603050405020304" pitchFamily="18" charset="0"/>
              </a:rPr>
              <a:t>mọi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năm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có</a:t>
            </a:r>
            <a:r>
              <a:rPr lang="en-US" sz="3000" dirty="0" smtClean="0">
                <a:latin typeface="Times New Roman" panose="02020603050405020304" pitchFamily="18" charset="0"/>
                <a:cs typeface="Times New Roman" panose="02020603050405020304" pitchFamily="18" charset="0"/>
              </a:rPr>
              <a:t> 2 </a:t>
            </a:r>
            <a:r>
              <a:rPr lang="en-US" sz="3000" dirty="0" err="1" smtClean="0">
                <a:latin typeface="Times New Roman" panose="02020603050405020304" pitchFamily="18" charset="0"/>
                <a:cs typeface="Times New Roman" panose="02020603050405020304" pitchFamily="18" charset="0"/>
              </a:rPr>
              <a:t>đợt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trước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a:t>
            </a:r>
            <a:r>
              <a:rPr lang="en-US" sz="3000" dirty="0" smtClean="0">
                <a:latin typeface="Times New Roman" panose="02020603050405020304" pitchFamily="18" charset="0"/>
                <a:cs typeface="Times New Roman" panose="02020603050405020304" pitchFamily="18" charset="0"/>
              </a:rPr>
              <a:t>).</a:t>
            </a:r>
          </a:p>
          <a:p>
            <a:pPr marL="457200"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tự</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nguyện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vọng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theo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tài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khoản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đã</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được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cấp</a:t>
            </a:r>
            <a:r>
              <a:rPr lang="en-US" sz="3000" dirty="0" smtClean="0">
                <a:latin typeface="Times New Roman" panose="02020603050405020304" pitchFamily="18" charset="0"/>
                <a:cs typeface="Times New Roman" panose="02020603050405020304" pitchFamily="18" charset="0"/>
              </a:rPr>
              <a:t>.</a:t>
            </a:r>
            <a:r>
              <a:rPr lang="en-US" sz="3000" b="1" dirty="0" smtClean="0">
                <a:solidFill>
                  <a:srgbClr val="FF0000"/>
                </a:solidFill>
                <a:latin typeface="Times New Roman" panose="02020603050405020304" pitchFamily="18" charset="0"/>
                <a:cs typeface="Times New Roman" panose="02020603050405020304" pitchFamily="18" charset="0"/>
              </a:rPr>
              <a:t>(</a:t>
            </a:r>
            <a:r>
              <a:rPr lang="en-US" sz="3000" b="1" dirty="0" err="1" smtClean="0">
                <a:solidFill>
                  <a:srgbClr val="FF0000"/>
                </a:solidFill>
                <a:latin typeface="Times New Roman" panose="02020603050405020304" pitchFamily="18" charset="0"/>
                <a:cs typeface="Times New Roman" panose="02020603050405020304" pitchFamily="18" charset="0"/>
              </a:rPr>
              <a:t>áp</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dụng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cho</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cả</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thí</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sinh</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tự</a:t>
            </a:r>
            <a:r>
              <a:rPr lang="en-US" sz="3000" b="1" dirty="0" smtClean="0">
                <a:solidFill>
                  <a:srgbClr val="FF0000"/>
                </a:solidFill>
                <a:latin typeface="Times New Roman" panose="02020603050405020304" pitchFamily="18" charset="0"/>
                <a:cs typeface="Times New Roman" panose="02020603050405020304" pitchFamily="18" charset="0"/>
              </a:rPr>
              <a:t> do)</a:t>
            </a:r>
          </a:p>
          <a:p>
            <a:pPr marL="457200"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tự</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nhập</a:t>
            </a:r>
            <a:r>
              <a:rPr lang="en-US" sz="3000" dirty="0">
                <a:latin typeface="Times New Roman" panose="02020603050405020304" pitchFamily="18" charset="0"/>
                <a:cs typeface="Times New Roman" panose="02020603050405020304" pitchFamily="18" charset="0"/>
              </a:rPr>
              <a:t> (upload) </a:t>
            </a:r>
            <a:r>
              <a:rPr lang="en-US" sz="3000" dirty="0" err="1">
                <a:latin typeface="Times New Roman" panose="02020603050405020304" pitchFamily="18" charset="0"/>
                <a:cs typeface="Times New Roman" panose="02020603050405020304" pitchFamily="18" charset="0"/>
              </a:rPr>
              <a:t>thông</a:t>
            </a:r>
            <a:r>
              <a:rPr lang="en-US" sz="3000" dirty="0">
                <a:latin typeface="Times New Roman" panose="02020603050405020304" pitchFamily="18" charset="0"/>
                <a:cs typeface="Times New Roman" panose="02020603050405020304" pitchFamily="18" charset="0"/>
              </a:rPr>
              <a:t> tin minh </a:t>
            </a:r>
            <a:r>
              <a:rPr lang="en-US" sz="3000" dirty="0" err="1">
                <a:latin typeface="Times New Roman" panose="02020603050405020304" pitchFamily="18" charset="0"/>
                <a:cs typeface="Times New Roman" panose="02020603050405020304" pitchFamily="18" charset="0"/>
              </a:rPr>
              <a:t>chứng</a:t>
            </a:r>
            <a:r>
              <a:rPr lang="en-US" sz="3000" dirty="0">
                <a:latin typeface="Times New Roman" panose="02020603050405020304" pitchFamily="18" charset="0"/>
                <a:cs typeface="Times New Roman" panose="02020603050405020304" pitchFamily="18" charset="0"/>
              </a:rPr>
              <a:t>: </a:t>
            </a:r>
            <a:r>
              <a:rPr lang="vi-VN" sz="3000" dirty="0">
                <a:latin typeface="Times New Roman" panose="02020603050405020304" pitchFamily="18" charset="0"/>
                <a:cs typeface="Times New Roman" panose="02020603050405020304" pitchFamily="18" charset="0"/>
              </a:rPr>
              <a:t>minh chứng hộ khẩu thường trú vùng ưu tiên</a:t>
            </a:r>
            <a:r>
              <a:rPr lang="en-US" sz="3000" dirty="0">
                <a:latin typeface="Times New Roman" panose="02020603050405020304" pitchFamily="18" charset="0"/>
                <a:cs typeface="Times New Roman" panose="02020603050405020304" pitchFamily="18" charset="0"/>
              </a:rPr>
              <a:t>; </a:t>
            </a:r>
            <a:r>
              <a:rPr lang="vi-VN" sz="3000" dirty="0">
                <a:latin typeface="Times New Roman" panose="02020603050405020304" pitchFamily="18" charset="0"/>
                <a:cs typeface="Times New Roman" panose="02020603050405020304" pitchFamily="18" charset="0"/>
              </a:rPr>
              <a:t>minh chứng đối tượng ưu tiên</a:t>
            </a:r>
            <a:r>
              <a:rPr lang="en-US" sz="3000" dirty="0">
                <a:latin typeface="Times New Roman" panose="02020603050405020304" pitchFamily="18" charset="0"/>
                <a:cs typeface="Times New Roman" panose="02020603050405020304" pitchFamily="18" charset="0"/>
              </a:rPr>
              <a:t>; minh </a:t>
            </a:r>
            <a:r>
              <a:rPr lang="en-US" sz="3000" dirty="0" err="1">
                <a:latin typeface="Times New Roman" panose="02020603050405020304" pitchFamily="18" charset="0"/>
                <a:cs typeface="Times New Roman" panose="02020603050405020304" pitchFamily="18" charset="0"/>
              </a:rPr>
              <a:t>chứng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chứng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chỉ</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ngoại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ngữ</a:t>
            </a:r>
            <a:endParaRPr lang="en-US" sz="3000" dirty="0">
              <a:latin typeface="Times New Roman" panose="02020603050405020304" pitchFamily="18" charset="0"/>
              <a:cs typeface="Times New Roman" panose="02020603050405020304" pitchFamily="18" charset="0"/>
            </a:endParaRPr>
          </a:p>
          <a:p>
            <a:pPr marL="457200" indent="-457200">
              <a:spcBef>
                <a:spcPts val="200"/>
              </a:spcBef>
              <a:spcAft>
                <a:spcPts val="200"/>
              </a:spcAft>
              <a:buFont typeface="Wingdings" panose="05000000000000000000" pitchFamily="2" charset="2"/>
              <a:buChar char="Ø"/>
            </a:pPr>
            <a:r>
              <a:rPr lang="en-US" sz="3000" dirty="0" err="1" smtClean="0">
                <a:solidFill>
                  <a:srgbClr val="FF0000"/>
                </a:solidFill>
                <a:latin typeface="Times New Roman" panose="02020603050405020304" pitchFamily="18" charset="0"/>
                <a:cs typeface="Times New Roman" panose="02020603050405020304" pitchFamily="18" charset="0"/>
              </a:rPr>
              <a:t>Trường</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chỉ</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điều</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chỉnh</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thông</a:t>
            </a:r>
            <a:r>
              <a:rPr lang="en-US" sz="3000" dirty="0">
                <a:latin typeface="Times New Roman" panose="02020603050405020304" pitchFamily="18" charset="0"/>
                <a:cs typeface="Times New Roman" panose="02020603050405020304" pitchFamily="18" charset="0"/>
              </a:rPr>
              <a:t> tin </a:t>
            </a:r>
            <a:r>
              <a:rPr lang="en-US" sz="3000" dirty="0" err="1" smtClean="0">
                <a:latin typeface="Times New Roman" panose="02020603050405020304" pitchFamily="18" charset="0"/>
                <a:cs typeface="Times New Roman" panose="02020603050405020304" pitchFamily="18" charset="0"/>
              </a:rPr>
              <a:t>Đối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tượng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ưu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tiên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vực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ưu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tiên</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hoặc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cấp</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lại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tài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khoản</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a:t>
            </a:r>
            <a:endParaRPr lang="vi-V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016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4. </a:t>
            </a:r>
            <a:r>
              <a:rPr lang="en-US" altLang="en-US" kern="0" dirty="0" err="1" smtClean="0">
                <a:latin typeface="Times New Roman" panose="02020603050405020304" pitchFamily="18" charset="0"/>
                <a:cs typeface="Times New Roman" panose="02020603050405020304" pitchFamily="18" charset="0"/>
              </a:rPr>
              <a:t>Điều</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chỉnh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nguyện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vọng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371600"/>
            <a:ext cx="9144000" cy="5016758"/>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Việc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theo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mô</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trực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tuyến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một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lần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những</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ưu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điểm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a:t>
            </a:r>
          </a:p>
          <a:p>
            <a:pPr marL="457200" indent="-457200">
              <a:spcBef>
                <a:spcPts val="200"/>
              </a:spcBef>
              <a:spcAft>
                <a:spcPts val="200"/>
              </a:spcAft>
              <a:buFont typeface="Wingdings" panose="05000000000000000000" pitchFamily="2" charset="2"/>
              <a:buChar char="Ø"/>
            </a:pPr>
            <a:endParaRPr lang="en-US" sz="3000" dirty="0" smtClean="0">
              <a:latin typeface="Times New Roman" panose="02020603050405020304" pitchFamily="18" charset="0"/>
              <a:cs typeface="Times New Roman" panose="02020603050405020304" pitchFamily="18" charset="0"/>
            </a:endParaRPr>
          </a:p>
          <a:p>
            <a:pPr marL="914400" lvl="1"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chủ</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động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trong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việc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a:t>
            </a:r>
          </a:p>
          <a:p>
            <a:pPr marL="914400" lvl="1" indent="-457200">
              <a:spcBef>
                <a:spcPts val="200"/>
              </a:spcBef>
              <a:spcAft>
                <a:spcPts val="200"/>
              </a:spcAft>
              <a:buFont typeface="Wingdings" panose="05000000000000000000" pitchFamily="2" charset="2"/>
              <a:buChar char="Ø"/>
            </a:pPr>
            <a:endParaRPr lang="en-US" sz="3000" dirty="0" smtClean="0">
              <a:latin typeface="Times New Roman" panose="02020603050405020304" pitchFamily="18" charset="0"/>
              <a:cs typeface="Times New Roman" panose="02020603050405020304" pitchFamily="18" charset="0"/>
            </a:endParaRPr>
          </a:p>
          <a:p>
            <a:pPr marL="914400" lvl="1"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dễ</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dàng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xác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định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nguyện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vọng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chỉ</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còn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một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đợt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tốt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nghiệp</a:t>
            </a:r>
            <a:r>
              <a:rPr lang="en-US" sz="3000" dirty="0" smtClean="0">
                <a:latin typeface="Times New Roman" panose="02020603050405020304" pitchFamily="18" charset="0"/>
                <a:cs typeface="Times New Roman" panose="02020603050405020304" pitchFamily="18" charset="0"/>
              </a:rPr>
              <a:t> THPT.</a:t>
            </a:r>
          </a:p>
          <a:p>
            <a:pPr marL="914400" lvl="1" indent="-457200">
              <a:spcBef>
                <a:spcPts val="200"/>
              </a:spcBef>
              <a:spcAft>
                <a:spcPts val="200"/>
              </a:spcAft>
              <a:buFont typeface="Wingdings" panose="05000000000000000000" pitchFamily="2" charset="2"/>
              <a:buChar char="Ø"/>
            </a:pPr>
            <a:endParaRPr lang="en-US" sz="3000" dirty="0">
              <a:latin typeface="Times New Roman" panose="02020603050405020304" pitchFamily="18" charset="0"/>
              <a:cs typeface="Times New Roman" panose="02020603050405020304" pitchFamily="18" charset="0"/>
            </a:endParaRPr>
          </a:p>
          <a:p>
            <a:pPr marL="914400" lvl="1"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Các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đơn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vị</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giảm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áp</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lực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trong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việc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nguyện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vọng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58109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4. </a:t>
            </a:r>
            <a:r>
              <a:rPr lang="en-US" altLang="en-US" kern="0" dirty="0" err="1" smtClean="0">
                <a:latin typeface="Times New Roman" panose="02020603050405020304" pitchFamily="18" charset="0"/>
                <a:cs typeface="Times New Roman" panose="02020603050405020304" pitchFamily="18" charset="0"/>
              </a:rPr>
              <a:t>Điều</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chỉnh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nguyện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vọng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371600"/>
            <a:ext cx="9144000" cy="4349909"/>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Việc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theo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mô</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trực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tuyến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một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lần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những</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hạn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chế</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sau</a:t>
            </a:r>
            <a:r>
              <a:rPr lang="en-US" sz="3000" dirty="0" smtClean="0">
                <a:latin typeface="Times New Roman" panose="02020603050405020304" pitchFamily="18" charset="0"/>
                <a:cs typeface="Times New Roman" panose="02020603050405020304" pitchFamily="18" charset="0"/>
              </a:rPr>
              <a:t>:</a:t>
            </a:r>
          </a:p>
          <a:p>
            <a:pPr marL="914400" lvl="1"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chịu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trách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nhiệm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với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việc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nguyện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vọng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mình</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từ</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thời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gian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đến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tìm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hiểu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nguyện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vọng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a:t>
            </a:r>
          </a:p>
          <a:p>
            <a:pPr marL="914400" lvl="1" indent="-457200">
              <a:spcBef>
                <a:spcPts val="200"/>
              </a:spcBef>
              <a:spcAft>
                <a:spcPts val="2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Khó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khăn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trong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việc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hỗ</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trợ</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lúc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này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mỗi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chịu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trách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nhiệm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với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dữ</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liệu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chính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bản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thân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mình</a:t>
            </a:r>
            <a:r>
              <a:rPr lang="en-US" sz="3000" dirty="0" smtClean="0">
                <a:latin typeface="Times New Roman" panose="02020603050405020304" pitchFamily="18" charset="0"/>
                <a:cs typeface="Times New Roman" panose="02020603050405020304" pitchFamily="18" charset="0"/>
              </a:rPr>
              <a:t>. Xu </a:t>
            </a:r>
            <a:r>
              <a:rPr lang="en-US" sz="3000" dirty="0" err="1" smtClean="0">
                <a:latin typeface="Times New Roman" panose="02020603050405020304" pitchFamily="18" charset="0"/>
                <a:cs typeface="Times New Roman" panose="02020603050405020304" pitchFamily="18" charset="0"/>
              </a:rPr>
              <a:t>hướng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Bộ</a:t>
            </a:r>
            <a:r>
              <a:rPr lang="en-US" sz="3000" dirty="0" smtClean="0">
                <a:latin typeface="Times New Roman" panose="02020603050405020304" pitchFamily="18" charset="0"/>
                <a:cs typeface="Times New Roman" panose="02020603050405020304" pitchFamily="18" charset="0"/>
              </a:rPr>
              <a:t> GDĐT </a:t>
            </a:r>
            <a:r>
              <a:rPr lang="en-US" sz="3000" dirty="0" err="1" smtClean="0">
                <a:latin typeface="Times New Roman" panose="02020603050405020304" pitchFamily="18" charset="0"/>
                <a:cs typeface="Times New Roman" panose="02020603050405020304" pitchFamily="18" charset="0"/>
              </a:rPr>
              <a:t>những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năm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gần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đây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không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hỗ</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trợ</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nếu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lỗi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xác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định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từ</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62856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3960571"/>
          </a:xfrm>
          <a:prstGeom prst="rect">
            <a:avLst/>
          </a:prstGeom>
        </p:spPr>
        <p:txBody>
          <a:bodyPr wrap="square">
            <a:spAutoFit/>
          </a:bodyPr>
          <a:lstStyle/>
          <a:p>
            <a:pPr marL="285750" lvl="0" indent="-28575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nhập</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thi</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lớp</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10, 11, 12 </a:t>
            </a:r>
            <a:r>
              <a:rPr lang="en-US" sz="30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soát</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quả</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dung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kết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quả</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này</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để</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xét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bạ</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ở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các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trường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đại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lvl="0" indent="-285750">
              <a:lnSpc>
                <a:spcPct val="107000"/>
              </a:lnSpc>
              <a:spcAft>
                <a:spcPts val="800"/>
              </a:spcAft>
              <a:buFont typeface="Wingdings" panose="05000000000000000000" pitchFamily="2" charset="2"/>
              <a:buChar char="Ø"/>
            </a:pP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Dữ</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liệu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điểm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10, 11, 12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được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lấy</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từ</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trang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cơ</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sở</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dữ</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liệu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ngành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hiện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đang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do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phòng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KHTC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quản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lvl="0">
              <a:lnSpc>
                <a:spcPct val="107000"/>
              </a:lnSpc>
              <a:spcAft>
                <a:spcPts val="800"/>
              </a:spcAft>
            </a:pP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5. </a:t>
            </a:r>
            <a:r>
              <a:rPr lang="en-US" altLang="en-US" kern="0" dirty="0" err="1" smtClean="0">
                <a:latin typeface="Times New Roman" panose="02020603050405020304" pitchFamily="18" charset="0"/>
                <a:cs typeface="Times New Roman" panose="02020603050405020304" pitchFamily="18" charset="0"/>
              </a:rPr>
              <a:t>Tài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khoản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và</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điểm</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bảo</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lưu</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670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NHỮNG ĐIỂM LƯU Ý TRONG KỲ THI 2023</a:t>
            </a:r>
          </a:p>
        </p:txBody>
      </p:sp>
    </p:spTree>
    <p:extLst>
      <p:ext uri="{BB962C8B-B14F-4D97-AF65-F5344CB8AC3E}">
        <p14:creationId xmlns:p14="http://schemas.microsoft.com/office/powerpoint/2010/main" val="3098144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sử</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dụng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chứng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ngoại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ngữ</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 name="Picture 2"/>
          <p:cNvPicPr>
            <a:picLocks noChangeAspect="1"/>
          </p:cNvPicPr>
          <p:nvPr/>
        </p:nvPicPr>
        <p:blipFill>
          <a:blip r:embed="rId2"/>
          <a:stretch>
            <a:fillRect/>
          </a:stretch>
        </p:blipFill>
        <p:spPr>
          <a:xfrm>
            <a:off x="685800" y="1371600"/>
            <a:ext cx="7895602" cy="5367737"/>
          </a:xfrm>
          <a:prstGeom prst="rect">
            <a:avLst/>
          </a:prstGeom>
        </p:spPr>
      </p:pic>
    </p:spTree>
    <p:extLst>
      <p:ext uri="{BB962C8B-B14F-4D97-AF65-F5344CB8AC3E}">
        <p14:creationId xmlns:p14="http://schemas.microsoft.com/office/powerpoint/2010/main" val="3168698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sử</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dụng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chứng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ngoại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ngữ</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Rectangle 3"/>
          <p:cNvSpPr/>
          <p:nvPr/>
        </p:nvSpPr>
        <p:spPr>
          <a:xfrm>
            <a:off x="76200" y="2286000"/>
            <a:ext cx="8915400" cy="3400931"/>
          </a:xfrm>
          <a:prstGeom prst="rect">
            <a:avLst/>
          </a:prstGeom>
        </p:spPr>
        <p:txBody>
          <a:bodyPr wrap="square">
            <a:spAutoFit/>
          </a:bodyPr>
          <a:lstStyle/>
          <a:p>
            <a:pPr algn="ct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Lưu</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ý: </a:t>
            </a:r>
            <a:r>
              <a:rPr lang="vi-VN" sz="3500" dirty="0" smtClean="0">
                <a:latin typeface="Times New Roman" panose="02020603050405020304" pitchFamily="18" charset="0"/>
                <a:ea typeface="Calibri" panose="020F0502020204030204" pitchFamily="34" charset="0"/>
                <a:cs typeface="Times New Roman" panose="02020603050405020304" pitchFamily="18" charset="0"/>
              </a:rPr>
              <a:t>Thí </a:t>
            </a:r>
            <a:r>
              <a:rPr lang="vi-VN" sz="3500" dirty="0">
                <a:latin typeface="Times New Roman" panose="02020603050405020304" pitchFamily="18" charset="0"/>
                <a:ea typeface="Calibri" panose="020F0502020204030204" pitchFamily="34" charset="0"/>
                <a:cs typeface="Times New Roman" panose="02020603050405020304" pitchFamily="18" charset="0"/>
              </a:rPr>
              <a:t>sinh có một trong các chứng chỉ Ngoại ngữ (giống hoặc khác với môn Ngoại ngữ đang học tại trường phổ thông) hợp </a:t>
            </a:r>
            <a:r>
              <a:rPr lang="vi-VN" sz="3500" dirty="0" smtClean="0">
                <a:latin typeface="Times New Roman" panose="02020603050405020304" pitchFamily="18" charset="0"/>
                <a:ea typeface="Calibri" panose="020F0502020204030204" pitchFamily="34" charset="0"/>
                <a:cs typeface="Times New Roman" panose="02020603050405020304" pitchFamily="18" charset="0"/>
              </a:rPr>
              <a:t>lệ</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chậm</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nhất</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c</a:t>
            </a: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hậm</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12/5/2023</a:t>
            </a:r>
            <a:r>
              <a:rPr lang="vi-VN" sz="35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đạt</a:t>
            </a:r>
            <a:r>
              <a:rPr lang="en-US" sz="35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mức</a:t>
            </a:r>
            <a:r>
              <a:rPr lang="en-US" sz="35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tối</a:t>
            </a:r>
            <a:r>
              <a:rPr lang="en-US" sz="35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thiểu</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theo</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bảng</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vi-VN" sz="35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3500" dirty="0">
                <a:latin typeface="Times New Roman" panose="02020603050405020304" pitchFamily="18" charset="0"/>
                <a:ea typeface="Calibri" panose="020F0502020204030204" pitchFamily="34" charset="0"/>
                <a:cs typeface="Times New Roman" panose="02020603050405020304" pitchFamily="18" charset="0"/>
              </a:rPr>
              <a:t>có giá trị sử </a:t>
            </a:r>
            <a:r>
              <a:rPr lang="vi-VN" sz="3500" kern="1600" dirty="0">
                <a:latin typeface="Times New Roman" panose="02020603050405020304" pitchFamily="18" charset="0"/>
                <a:ea typeface="Calibri" panose="020F0502020204030204" pitchFamily="34" charset="0"/>
                <a:cs typeface="Times New Roman" panose="02020603050405020304" pitchFamily="18" charset="0"/>
              </a:rPr>
              <a:t>dụng ít nhất đến</a:t>
            </a:r>
            <a:r>
              <a:rPr lang="vi-VN" sz="3500" dirty="0">
                <a:latin typeface="Times New Roman" panose="02020603050405020304" pitchFamily="18" charset="0"/>
                <a:ea typeface="Calibri" panose="020F0502020204030204" pitchFamily="34" charset="0"/>
                <a:cs typeface="Times New Roman" panose="02020603050405020304" pitchFamily="18" charset="0"/>
              </a:rPr>
              <a:t> ngày</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4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27</a:t>
            </a:r>
            <a:r>
              <a:rPr lang="vi-VN" sz="4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4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6</a:t>
            </a:r>
            <a:r>
              <a:rPr lang="vi-VN" sz="4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/202</a:t>
            </a:r>
            <a:r>
              <a:rPr lang="en-US" sz="4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endParaRPr lang="en-US" sz="35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698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rà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soát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ưu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tiên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khuyến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khích</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5542" y="1371600"/>
            <a:ext cx="8909858" cy="4401205"/>
          </a:xfrm>
          <a:prstGeom prst="rect">
            <a:avLst/>
          </a:prstGeom>
        </p:spPr>
        <p:txBody>
          <a:bodyPr wrap="square">
            <a:spAutoFit/>
          </a:bodyPr>
          <a:lstStyle/>
          <a:p>
            <a:pPr indent="457200" algn="ctr"/>
            <a:r>
              <a:rPr lang="vi-VN" sz="3500" dirty="0">
                <a:latin typeface="Times New Roman" panose="02020603050405020304" pitchFamily="18" charset="0"/>
                <a:ea typeface="Calibri" panose="020F0502020204030204" pitchFamily="34" charset="0"/>
                <a:cs typeface="Times New Roman" panose="02020603050405020304" pitchFamily="18" charset="0"/>
              </a:rPr>
              <a:t>Hồ sơ, chứng nhận hưởng ưu tiên, khuyến khích liên quan đến xét công nhận tốt nghiệp THPT phải được thí sinh nộp cho Đơn vị ĐKDT chậm nhất ngày 31/5/2023. Đơn vị ĐKDT có trách nhiệm rà soát, tra cứu thông tin cung cấp bởi CSDL quốc gia về dân cư (trên Hệ thống QLT) để xác nhận diện ưu tiên theo nơi thường trú cho thí sinh.</a:t>
            </a:r>
            <a:endParaRPr lang="en-US" sz="35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122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a:solidFill>
                  <a:schemeClr val="tx2"/>
                </a:solidFill>
                <a:latin typeface="Times New Roman" panose="02020603050405020304" pitchFamily="18" charset="0"/>
              </a:rPr>
              <a:t>TUYỂN SINH TRÌNH ĐỘ ĐẠI HỌC;</a:t>
            </a:r>
            <a:br>
              <a:rPr lang="en-US" altLang="en-US" dirty="0">
                <a:solidFill>
                  <a:schemeClr val="tx2"/>
                </a:solidFill>
                <a:latin typeface="Times New Roman" panose="02020603050405020304" pitchFamily="18" charset="0"/>
              </a:rPr>
            </a:br>
            <a:r>
              <a:rPr lang="en-US" altLang="en-US" dirty="0">
                <a:solidFill>
                  <a:schemeClr val="tx2"/>
                </a:solidFill>
                <a:latin typeface="Times New Roman" panose="02020603050405020304" pitchFamily="18" charset="0"/>
              </a:rPr>
              <a:t> TRÌNH ĐỘ CAO ĐẲNG NGÀNH ĐÀO GIÁO DỤC MẦM NON NĂM </a:t>
            </a:r>
            <a:r>
              <a:rPr lang="en-US" altLang="en-US" dirty="0" smtClean="0">
                <a:solidFill>
                  <a:schemeClr val="tx2"/>
                </a:solidFill>
                <a:latin typeface="Times New Roman" panose="02020603050405020304" pitchFamily="18" charset="0"/>
              </a:rPr>
              <a:t>2023</a:t>
            </a:r>
            <a:endParaRPr lang="en-US" altLang="en-US" dirty="0">
              <a:solidFill>
                <a:schemeClr val="tx2"/>
              </a:solidFill>
              <a:latin typeface="Times New Roman" panose="02020603050405020304" pitchFamily="18" charset="0"/>
            </a:endParaRPr>
          </a:p>
        </p:txBody>
      </p:sp>
    </p:spTree>
    <p:extLst>
      <p:ext uri="{BB962C8B-B14F-4D97-AF65-F5344CB8AC3E}">
        <p14:creationId xmlns:p14="http://schemas.microsoft.com/office/powerpoint/2010/main" val="33480528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9013166" cy="3858044"/>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Ø"/>
            </a:pP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Kế</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hoạch</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923/QĐ-UBND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ngày</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30/3/2023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về</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ban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hành</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kế</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hoạch</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triển</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khai</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công</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tuyển</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đại</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tuyển</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cao</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đẳng</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ngành</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giáo</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dục</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mầm</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non 2023;</a:t>
            </a:r>
          </a:p>
          <a:p>
            <a:pPr marL="285750" indent="-285750">
              <a:lnSpc>
                <a:spcPct val="107000"/>
              </a:lnSpc>
              <a:spcAft>
                <a:spcPts val="800"/>
              </a:spcAft>
              <a:buFont typeface="Wingdings" panose="05000000000000000000" pitchFamily="2" charset="2"/>
              <a:buChar char="Ø"/>
            </a:pPr>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US" sz="26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tư</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600" dirty="0">
                <a:latin typeface="Times New Roman" panose="02020603050405020304" pitchFamily="18" charset="0"/>
                <a:ea typeface="Calibri" panose="020F0502020204030204" pitchFamily="34" charset="0"/>
                <a:cs typeface="Times New Roman" panose="02020603050405020304" pitchFamily="18" charset="0"/>
              </a:rPr>
              <a:t> 08/2022/TT-BGDĐT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600" dirty="0">
                <a:latin typeface="Times New Roman" panose="02020603050405020304" pitchFamily="18" charset="0"/>
                <a:ea typeface="Calibri" panose="020F0502020204030204" pitchFamily="34" charset="0"/>
                <a:cs typeface="Times New Roman" panose="02020603050405020304" pitchFamily="18" charset="0"/>
              </a:rPr>
              <a:t> 06/6/2023 </a:t>
            </a:r>
            <a:r>
              <a:rPr lang="en-US" sz="26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600" dirty="0">
                <a:latin typeface="Times New Roman" panose="02020603050405020304" pitchFamily="18" charset="0"/>
                <a:ea typeface="Calibri" panose="020F0502020204030204" pitchFamily="34" charset="0"/>
                <a:cs typeface="Times New Roman" panose="02020603050405020304" pitchFamily="18" charset="0"/>
              </a:rPr>
              <a:t> Ban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chế</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tuyển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sinh</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tuyển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sinh</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cao</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đẳng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ngành</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Mầm</a:t>
            </a:r>
            <a:r>
              <a:rPr lang="en-US" sz="2600" dirty="0">
                <a:latin typeface="Times New Roman" panose="02020603050405020304" pitchFamily="18" charset="0"/>
                <a:ea typeface="Calibri" panose="020F0502020204030204" pitchFamily="34" charset="0"/>
                <a:cs typeface="Times New Roman" panose="02020603050405020304" pitchFamily="18" charset="0"/>
              </a:rPr>
              <a:t> non;</a:t>
            </a:r>
          </a:p>
          <a:p>
            <a:pPr marL="285750" indent="-285750">
              <a:lnSpc>
                <a:spcPct val="107000"/>
              </a:lnSpc>
              <a:spcAft>
                <a:spcPts val="800"/>
              </a:spcAft>
              <a:buFont typeface="Wingdings" panose="05000000000000000000" pitchFamily="2" charset="2"/>
              <a:buChar char="Ø"/>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1. VĂN BẢN ÁP DỤNG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740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 xmlns:a16="http://schemas.microsoft.com/office/drawing/2014/main" id="{350A9C68-4540-A3C7-A7BE-CC96150C131F}"/>
              </a:ext>
            </a:extLst>
          </p:cNvPr>
          <p:cNvSpPr txBox="1"/>
          <p:nvPr/>
        </p:nvSpPr>
        <p:spPr>
          <a:xfrm flipH="1">
            <a:off x="325738" y="3827568"/>
            <a:ext cx="8492525" cy="369332"/>
          </a:xfrm>
          <a:prstGeom prst="rect">
            <a:avLst/>
          </a:prstGeom>
          <a:noFill/>
        </p:spPr>
        <p:txBody>
          <a:bodyPr wrap="square" rtlCol="0">
            <a:spAutoFit/>
          </a:bodyPr>
          <a:lstStyle/>
          <a:p>
            <a:pPr marL="338138" indent="-338138" fontAlgn="t">
              <a:spcBef>
                <a:spcPts val="450"/>
              </a:spcBef>
              <a:spcAft>
                <a:spcPts val="450"/>
              </a:spcAft>
              <a:buFont typeface="Wingdings" panose="05000000000000000000" pitchFamily="2" charset="2"/>
              <a:buChar char=""/>
            </a:pPr>
            <a:endParaRPr lang="en-US" dirty="0">
              <a:ea typeface="#9Slide03 Roboto" panose="02000000000000000000" pitchFamily="2" charset="0"/>
              <a:cs typeface="Arial" panose="020B0604020202020204" pitchFamily="34" charset="0"/>
            </a:endParaRPr>
          </a:p>
        </p:txBody>
      </p:sp>
      <p:sp>
        <p:nvSpPr>
          <p:cNvPr id="10" name="TextBox 9">
            <a:extLst>
              <a:ext uri="{FF2B5EF4-FFF2-40B4-BE49-F238E27FC236}">
                <a16:creationId xmlns=""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 xmlns:a16="http://schemas.microsoft.com/office/drawing/2014/main" id="{68D04AE3-E40F-D862-D5AF-66472CDD1EAE}"/>
              </a:ext>
            </a:extLst>
          </p:cNvPr>
          <p:cNvGrpSpPr/>
          <p:nvPr/>
        </p:nvGrpSpPr>
        <p:grpSpPr>
          <a:xfrm>
            <a:off x="734423" y="1025500"/>
            <a:ext cx="7286184" cy="569497"/>
            <a:chOff x="3221965" y="912120"/>
            <a:chExt cx="8094989" cy="626557"/>
          </a:xfrm>
        </p:grpSpPr>
        <p:sp>
          <p:nvSpPr>
            <p:cNvPr id="13" name="Rectangle: Rounded Corners 15">
              <a:extLst>
                <a:ext uri="{FF2B5EF4-FFF2-40B4-BE49-F238E27FC236}">
                  <a16:creationId xmlns="" xmlns:a16="http://schemas.microsoft.com/office/drawing/2014/main" id="{DA5C8B55-6AF6-E18A-3743-0510B21BAAAF}"/>
                </a:ext>
              </a:extLst>
            </p:cNvPr>
            <p:cNvSpPr/>
            <p:nvPr/>
          </p:nvSpPr>
          <p:spPr>
            <a:xfrm>
              <a:off x="3221965" y="912120"/>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 xmlns:a16="http://schemas.microsoft.com/office/drawing/2014/main" id="{E709B901-F07E-1906-3C8E-4728D9F81A97}"/>
                </a:ext>
              </a:extLst>
            </p:cNvPr>
            <p:cNvSpPr txBox="1"/>
            <p:nvPr/>
          </p:nvSpPr>
          <p:spPr>
            <a:xfrm>
              <a:off x="4326956" y="1032511"/>
              <a:ext cx="6920342" cy="490990"/>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CÔNG TÁC TUYỂN SINH NĂM 2023</a:t>
              </a:r>
            </a:p>
          </p:txBody>
        </p:sp>
      </p:grpSp>
      <p:sp>
        <p:nvSpPr>
          <p:cNvPr id="3" name="Rounded Rectangle 3">
            <a:extLst>
              <a:ext uri="{FF2B5EF4-FFF2-40B4-BE49-F238E27FC236}">
                <a16:creationId xmlns="" xmlns:a16="http://schemas.microsoft.com/office/drawing/2014/main" id="{C5879A86-3128-688A-B73A-F5E028346FE7}"/>
              </a:ext>
            </a:extLst>
          </p:cNvPr>
          <p:cNvSpPr/>
          <p:nvPr/>
        </p:nvSpPr>
        <p:spPr>
          <a:xfrm>
            <a:off x="914400" y="1701754"/>
            <a:ext cx="7358687" cy="72179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dirty="0">
              <a:solidFill>
                <a:schemeClr val="tx1"/>
              </a:solidFill>
            </a:endParaRPr>
          </a:p>
        </p:txBody>
      </p:sp>
      <p:sp>
        <p:nvSpPr>
          <p:cNvPr id="5" name="Rounded Rectangle 5">
            <a:extLst>
              <a:ext uri="{FF2B5EF4-FFF2-40B4-BE49-F238E27FC236}">
                <a16:creationId xmlns="" xmlns:a16="http://schemas.microsoft.com/office/drawing/2014/main" id="{A294A79B-22BE-95CF-8502-7998BD877581}"/>
              </a:ext>
            </a:extLst>
          </p:cNvPr>
          <p:cNvSpPr/>
          <p:nvPr/>
        </p:nvSpPr>
        <p:spPr>
          <a:xfrm>
            <a:off x="201854" y="2621850"/>
            <a:ext cx="8968891" cy="37668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ko-KR" altLang="en-US" sz="2100" kern="0" dirty="0">
              <a:solidFill>
                <a:prstClr val="white"/>
              </a:solidFill>
              <a:latin typeface="Arial"/>
              <a:ea typeface="맑은 고딕"/>
            </a:endParaRPr>
          </a:p>
        </p:txBody>
      </p:sp>
      <p:cxnSp>
        <p:nvCxnSpPr>
          <p:cNvPr id="20" name="Straight Arrow Connector 19">
            <a:extLst>
              <a:ext uri="{FF2B5EF4-FFF2-40B4-BE49-F238E27FC236}">
                <a16:creationId xmlns="" xmlns:a16="http://schemas.microsoft.com/office/drawing/2014/main" id="{C2A83F56-FDC3-866F-CE6D-B951C7AF1A27}"/>
              </a:ext>
            </a:extLst>
          </p:cNvPr>
          <p:cNvCxnSpPr>
            <a:cxnSpLocks/>
            <a:endCxn id="5" idx="1"/>
          </p:cNvCxnSpPr>
          <p:nvPr/>
        </p:nvCxnSpPr>
        <p:spPr>
          <a:xfrm flipH="1">
            <a:off x="3239803" y="4044438"/>
            <a:ext cx="1382796" cy="480638"/>
          </a:xfrm>
          <a:prstGeom prst="straightConnector1">
            <a:avLst/>
          </a:prstGeom>
          <a:ln w="38100">
            <a:solidFill>
              <a:schemeClr val="accent2"/>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 xmlns:a16="http://schemas.microsoft.com/office/drawing/2014/main" id="{AAC237FC-1D77-CB9E-8AAD-32D6DB70BFF6}"/>
              </a:ext>
            </a:extLst>
          </p:cNvPr>
          <p:cNvSpPr txBox="1"/>
          <p:nvPr/>
        </p:nvSpPr>
        <p:spPr>
          <a:xfrm>
            <a:off x="1521416" y="1818956"/>
            <a:ext cx="6775224" cy="430887"/>
          </a:xfrm>
          <a:prstGeom prst="rect">
            <a:avLst/>
          </a:prstGeom>
          <a:noFill/>
        </p:spPr>
        <p:txBody>
          <a:bodyPr wrap="square" rtlCol="0">
            <a:spAutoFit/>
          </a:bodyPr>
          <a:lstStyle/>
          <a:p>
            <a:r>
              <a:rPr lang="en-US" altLang="ko-KR" sz="2200" dirty="0" err="1">
                <a:solidFill>
                  <a:schemeClr val="bg1"/>
                </a:solidFill>
                <a:latin typeface="Times New Roman" panose="02020603050405020304" pitchFamily="18" charset="0"/>
                <a:cs typeface="Times New Roman" panose="02020603050405020304" pitchFamily="18" charset="0"/>
              </a:rPr>
              <a:t>Công</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tác</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tuyển</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sinh</a:t>
            </a:r>
            <a:r>
              <a:rPr lang="en-US" altLang="ko-KR" sz="2200" dirty="0">
                <a:solidFill>
                  <a:schemeClr val="bg1"/>
                </a:solidFill>
                <a:latin typeface="Times New Roman" panose="02020603050405020304" pitchFamily="18" charset="0"/>
                <a:cs typeface="Times New Roman" panose="02020603050405020304" pitchFamily="18" charset="0"/>
              </a:rPr>
              <a:t> 2023: </a:t>
            </a:r>
            <a:r>
              <a:rPr lang="en-US" altLang="ko-KR" sz="2200" dirty="0" err="1">
                <a:solidFill>
                  <a:schemeClr val="bg1"/>
                </a:solidFill>
                <a:latin typeface="Times New Roman" panose="02020603050405020304" pitchFamily="18" charset="0"/>
                <a:cs typeface="Times New Roman" panose="02020603050405020304" pitchFamily="18" charset="0"/>
              </a:rPr>
              <a:t>cơ</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bản</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ổn</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định</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Quy</a:t>
            </a:r>
            <a:r>
              <a:rPr lang="en-US" altLang="ko-KR" sz="2200" dirty="0">
                <a:solidFill>
                  <a:schemeClr val="bg1"/>
                </a:solidFill>
                <a:latin typeface="Times New Roman" panose="02020603050405020304" pitchFamily="18" charset="0"/>
                <a:cs typeface="Times New Roman" panose="02020603050405020304" pitchFamily="18" charset="0"/>
              </a:rPr>
              <a:t> </a:t>
            </a:r>
            <a:r>
              <a:rPr lang="en-US" altLang="ko-KR" sz="2200" dirty="0" err="1">
                <a:solidFill>
                  <a:schemeClr val="bg1"/>
                </a:solidFill>
                <a:latin typeface="Times New Roman" panose="02020603050405020304" pitchFamily="18" charset="0"/>
                <a:cs typeface="Times New Roman" panose="02020603050405020304" pitchFamily="18" charset="0"/>
              </a:rPr>
              <a:t>chế</a:t>
            </a:r>
            <a:r>
              <a:rPr lang="en-US" altLang="ko-KR" sz="2200" dirty="0">
                <a:solidFill>
                  <a:schemeClr val="bg1"/>
                </a:solidFill>
                <a:latin typeface="Times New Roman" panose="02020603050405020304" pitchFamily="18" charset="0"/>
                <a:cs typeface="Times New Roman" panose="02020603050405020304" pitchFamily="18" charset="0"/>
              </a:rPr>
              <a:t> 2022)</a:t>
            </a:r>
            <a:endParaRPr lang="ko-KR" altLang="en-US" sz="2200" dirty="0">
              <a:solidFill>
                <a:schemeClr val="bg1"/>
              </a:solidFill>
              <a:latin typeface="Times New Roman" panose="02020603050405020304" pitchFamily="18" charset="0"/>
              <a:cs typeface="Times New Roman" panose="02020603050405020304" pitchFamily="18" charset="0"/>
            </a:endParaRPr>
          </a:p>
        </p:txBody>
      </p:sp>
      <p:sp>
        <p:nvSpPr>
          <p:cNvPr id="48" name="Rectangle 9">
            <a:extLst>
              <a:ext uri="{FF2B5EF4-FFF2-40B4-BE49-F238E27FC236}">
                <a16:creationId xmlns="" xmlns:a16="http://schemas.microsoft.com/office/drawing/2014/main" id="{EC2AAAA7-7649-1CF1-CC14-FA80FB62D48A}"/>
              </a:ext>
            </a:extLst>
          </p:cNvPr>
          <p:cNvSpPr/>
          <p:nvPr/>
        </p:nvSpPr>
        <p:spPr>
          <a:xfrm>
            <a:off x="1184373" y="1900060"/>
            <a:ext cx="247097" cy="231305"/>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350" dirty="0"/>
          </a:p>
        </p:txBody>
      </p:sp>
      <p:sp>
        <p:nvSpPr>
          <p:cNvPr id="30" name="Rectangle 29">
            <a:extLst>
              <a:ext uri="{FF2B5EF4-FFF2-40B4-BE49-F238E27FC236}">
                <a16:creationId xmlns="" xmlns:a16="http://schemas.microsoft.com/office/drawing/2014/main" id="{125EFD77-F65D-4C9B-A932-8A9C3AA5A33D}"/>
              </a:ext>
            </a:extLst>
          </p:cNvPr>
          <p:cNvSpPr/>
          <p:nvPr/>
        </p:nvSpPr>
        <p:spPr>
          <a:xfrm>
            <a:off x="201854" y="3213306"/>
            <a:ext cx="9128218" cy="2800767"/>
          </a:xfrm>
          <a:prstGeom prst="rect">
            <a:avLst/>
          </a:prstGeom>
        </p:spPr>
        <p:txBody>
          <a:bodyPr wrap="square">
            <a:spAutoFit/>
          </a:bodyPr>
          <a:lstStyle/>
          <a:p>
            <a:pPr marL="257175" indent="-257175" fontAlgn="t">
              <a:buFont typeface="Wingdings" panose="05000000000000000000" pitchFamily="2" charset="2"/>
              <a:buChar char="ü"/>
            </a:pPr>
            <a:r>
              <a:rPr lang="en-US" sz="2200" dirty="0">
                <a:solidFill>
                  <a:schemeClr val="bg1"/>
                </a:solidFill>
                <a:latin typeface="Times New Roman" panose="02020603050405020304" pitchFamily="18" charset="0"/>
                <a:cs typeface="Times New Roman" panose="02020603050405020304" pitchFamily="18" charset="0"/>
              </a:rPr>
              <a:t>Kết nối CSDL ngành – </a:t>
            </a:r>
            <a:r>
              <a:rPr lang="vi-VN" sz="2200" dirty="0">
                <a:solidFill>
                  <a:schemeClr val="bg1"/>
                </a:solidFill>
                <a:latin typeface="Times New Roman" panose="02020603050405020304" pitchFamily="18" charset="0"/>
                <a:cs typeface="Times New Roman" panose="02020603050405020304" pitchFamily="18" charset="0"/>
              </a:rPr>
              <a:t>C</a:t>
            </a:r>
            <a:r>
              <a:rPr lang="en-US" sz="2200" dirty="0">
                <a:solidFill>
                  <a:schemeClr val="bg1"/>
                </a:solidFill>
                <a:latin typeface="Times New Roman" panose="02020603050405020304" pitchFamily="18" charset="0"/>
                <a:cs typeface="Times New Roman" panose="02020603050405020304" pitchFamily="18" charset="0"/>
              </a:rPr>
              <a:t>SDL</a:t>
            </a:r>
            <a:r>
              <a:rPr lang="vi-VN" sz="2200" dirty="0">
                <a:solidFill>
                  <a:schemeClr val="bg1"/>
                </a:solidFill>
                <a:latin typeface="Times New Roman" panose="02020603050405020304" pitchFamily="18" charset="0"/>
                <a:cs typeface="Times New Roman" panose="02020603050405020304" pitchFamily="18" charset="0"/>
              </a:rPr>
              <a:t> quốc gia về dân cư </a:t>
            </a:r>
            <a:r>
              <a:rPr lang="en-US" sz="2200" dirty="0">
                <a:solidFill>
                  <a:schemeClr val="bg1"/>
                </a:solidFill>
                <a:latin typeface="Times New Roman" panose="02020603050405020304" pitchFamily="18" charset="0"/>
                <a:cs typeface="Times New Roman" panose="02020603050405020304" pitchFamily="18" charset="0"/>
              </a:rPr>
              <a:t>- HEMIS – </a:t>
            </a:r>
            <a:r>
              <a:rPr lang="vi-VN" sz="2200" dirty="0">
                <a:solidFill>
                  <a:schemeClr val="bg1"/>
                </a:solidFill>
                <a:latin typeface="Times New Roman" panose="02020603050405020304" pitchFamily="18" charset="0"/>
                <a:cs typeface="Times New Roman" panose="02020603050405020304" pitchFamily="18" charset="0"/>
              </a:rPr>
              <a:t>Phần mềm quản lý Kỳ thi tốt nghiệp THPT và xét tuyển sinh đại học (ĐH)</a:t>
            </a:r>
            <a:r>
              <a:rPr lang="en-US" sz="2200" dirty="0">
                <a:solidFill>
                  <a:schemeClr val="bg1"/>
                </a:solidFill>
                <a:latin typeface="Times New Roman" panose="02020603050405020304" pitchFamily="18" charset="0"/>
                <a:cs typeface="Times New Roman" panose="02020603050405020304" pitchFamily="18" charset="0"/>
              </a:rPr>
              <a:t> - các phần mềm: Chỉ tiêu, nhập học…</a:t>
            </a:r>
          </a:p>
          <a:p>
            <a:pPr marL="257175" indent="-257175" fontAlgn="t">
              <a:buFont typeface="Wingdings" panose="05000000000000000000" pitchFamily="2" charset="2"/>
              <a:buChar char="ü"/>
            </a:pPr>
            <a:r>
              <a:rPr lang="en-US" sz="2200" dirty="0" err="1">
                <a:solidFill>
                  <a:schemeClr val="bg1"/>
                </a:solidFill>
                <a:latin typeface="Times New Roman" panose="02020603050405020304" pitchFamily="18" charset="0"/>
                <a:cs typeface="Times New Roman" panose="02020603050405020304" pitchFamily="18" charset="0"/>
              </a:rPr>
              <a:t>Xác</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định</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chỉ</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tiêu</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tuyển</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sinh</a:t>
            </a:r>
            <a:r>
              <a:rPr lang="en-US" sz="2200" dirty="0">
                <a:solidFill>
                  <a:schemeClr val="bg1"/>
                </a:solidFill>
                <a:latin typeface="Times New Roman" panose="02020603050405020304" pitchFamily="18" charset="0"/>
                <a:cs typeface="Times New Roman" panose="02020603050405020304" pitchFamily="18" charset="0"/>
              </a:rPr>
              <a:t> qua </a:t>
            </a:r>
            <a:r>
              <a:rPr lang="en-US" sz="2200" dirty="0" err="1">
                <a:solidFill>
                  <a:schemeClr val="bg1"/>
                </a:solidFill>
                <a:latin typeface="Times New Roman" panose="02020603050405020304" pitchFamily="18" charset="0"/>
                <a:cs typeface="Times New Roman" panose="02020603050405020304" pitchFamily="18" charset="0"/>
              </a:rPr>
              <a:t>kết</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nối</a:t>
            </a:r>
            <a:r>
              <a:rPr lang="en-US" sz="2200" dirty="0">
                <a:solidFill>
                  <a:schemeClr val="bg1"/>
                </a:solidFill>
                <a:latin typeface="Times New Roman" panose="02020603050405020304" pitchFamily="18" charset="0"/>
                <a:cs typeface="Times New Roman" panose="02020603050405020304" pitchFamily="18" charset="0"/>
              </a:rPr>
              <a:t> HEMIS</a:t>
            </a:r>
          </a:p>
          <a:p>
            <a:pPr marL="257175" indent="-257175" fontAlgn="t">
              <a:buFont typeface="Wingdings" panose="05000000000000000000" pitchFamily="2" charset="2"/>
              <a:buChar char="ü"/>
            </a:pPr>
            <a:r>
              <a:rPr lang="en-US" sz="2200" dirty="0" err="1">
                <a:solidFill>
                  <a:schemeClr val="bg1"/>
                </a:solidFill>
                <a:latin typeface="Times New Roman" panose="02020603050405020304" pitchFamily="18" charset="0"/>
                <a:cs typeface="Times New Roman" panose="02020603050405020304" pitchFamily="18" charset="0"/>
              </a:rPr>
              <a:t>Hỗ</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trợ</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các</a:t>
            </a:r>
            <a:r>
              <a:rPr lang="en-US" sz="2200" dirty="0">
                <a:solidFill>
                  <a:schemeClr val="bg1"/>
                </a:solidFill>
                <a:latin typeface="Times New Roman" panose="02020603050405020304" pitchFamily="18" charset="0"/>
                <a:cs typeface="Times New Roman" panose="02020603050405020304" pitchFamily="18" charset="0"/>
              </a:rPr>
              <a:t> CSĐT </a:t>
            </a:r>
            <a:r>
              <a:rPr lang="en-US" sz="2200" dirty="0" err="1">
                <a:solidFill>
                  <a:schemeClr val="bg1"/>
                </a:solidFill>
                <a:latin typeface="Times New Roman" panose="02020603050405020304" pitchFamily="18" charset="0"/>
                <a:cs typeface="Times New Roman" panose="02020603050405020304" pitchFamily="18" charset="0"/>
              </a:rPr>
              <a:t>tải</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kết</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quả</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điểm</a:t>
            </a:r>
            <a:r>
              <a:rPr lang="en-US" sz="2200" dirty="0">
                <a:solidFill>
                  <a:schemeClr val="bg1"/>
                </a:solidFill>
                <a:latin typeface="Times New Roman" panose="02020603050405020304" pitchFamily="18" charset="0"/>
                <a:cs typeface="Times New Roman" panose="02020603050405020304" pitchFamily="18" charset="0"/>
              </a:rPr>
              <a:t> ĐGNL, ĐGTD… (</a:t>
            </a:r>
            <a:r>
              <a:rPr lang="en-US" sz="2200" dirty="0" err="1">
                <a:solidFill>
                  <a:schemeClr val="bg1"/>
                </a:solidFill>
                <a:latin typeface="Times New Roman" panose="02020603050405020304" pitchFamily="18" charset="0"/>
                <a:cs typeface="Times New Roman" panose="02020603050405020304" pitchFamily="18" charset="0"/>
              </a:rPr>
              <a:t>nếu</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có</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lên</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hệ</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thống</a:t>
            </a:r>
            <a:r>
              <a:rPr lang="en-US" sz="2200" dirty="0">
                <a:solidFill>
                  <a:schemeClr val="bg1"/>
                </a:solidFill>
                <a:latin typeface="Times New Roman" panose="02020603050405020304" pitchFamily="18" charset="0"/>
                <a:cs typeface="Times New Roman" panose="02020603050405020304" pitchFamily="18" charset="0"/>
              </a:rPr>
              <a:t> </a:t>
            </a:r>
          </a:p>
          <a:p>
            <a:pPr marL="257175" indent="-257175" fontAlgn="t">
              <a:buFont typeface="Wingdings" panose="05000000000000000000" pitchFamily="2" charset="2"/>
              <a:buChar char="ü"/>
            </a:pPr>
            <a:r>
              <a:rPr lang="en-US" sz="2200" dirty="0" err="1">
                <a:solidFill>
                  <a:schemeClr val="bg1"/>
                </a:solidFill>
                <a:latin typeface="Times New Roman" panose="02020603050405020304" pitchFamily="18" charset="0"/>
                <a:cs typeface="Times New Roman" panose="02020603050405020304" pitchFamily="18" charset="0"/>
              </a:rPr>
              <a:t>Đợn</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giản</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hoá</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việc</a:t>
            </a:r>
            <a:r>
              <a:rPr lang="en-US" sz="2200" dirty="0">
                <a:solidFill>
                  <a:schemeClr val="bg1"/>
                </a:solidFill>
                <a:latin typeface="Times New Roman" panose="02020603050405020304" pitchFamily="18" charset="0"/>
                <a:cs typeface="Times New Roman" panose="02020603050405020304" pitchFamily="18" charset="0"/>
              </a:rPr>
              <a:t> ĐKXT - </a:t>
            </a:r>
            <a:r>
              <a:rPr lang="en-US" sz="2200" b="1" dirty="0" err="1">
                <a:solidFill>
                  <a:srgbClr val="FF0000"/>
                </a:solidFill>
                <a:highlight>
                  <a:srgbClr val="FFFF00"/>
                </a:highlight>
                <a:latin typeface="Times New Roman" panose="02020603050405020304" pitchFamily="18" charset="0"/>
                <a:cs typeface="Times New Roman" panose="02020603050405020304" pitchFamily="18" charset="0"/>
              </a:rPr>
              <a:t>thí</a:t>
            </a:r>
            <a:r>
              <a:rPr lang="en-US" sz="2200" b="1" dirty="0">
                <a:solidFill>
                  <a:srgbClr val="FF0000"/>
                </a:solidFill>
                <a:highlight>
                  <a:srgbClr val="FFFF00"/>
                </a:highlight>
                <a:latin typeface="Times New Roman" panose="02020603050405020304" pitchFamily="18" charset="0"/>
                <a:cs typeface="Times New Roman" panose="02020603050405020304" pitchFamily="18" charset="0"/>
              </a:rPr>
              <a:t> </a:t>
            </a:r>
            <a:r>
              <a:rPr lang="en-US" sz="2200" b="1" dirty="0" err="1">
                <a:solidFill>
                  <a:srgbClr val="FF0000"/>
                </a:solidFill>
                <a:highlight>
                  <a:srgbClr val="FFFF00"/>
                </a:highlight>
                <a:latin typeface="Times New Roman" panose="02020603050405020304" pitchFamily="18" charset="0"/>
                <a:cs typeface="Times New Roman" panose="02020603050405020304" pitchFamily="18" charset="0"/>
              </a:rPr>
              <a:t>sinh</a:t>
            </a:r>
            <a:r>
              <a:rPr lang="en-US" sz="2200" b="1" dirty="0">
                <a:solidFill>
                  <a:srgbClr val="FF0000"/>
                </a:solidFill>
                <a:highlight>
                  <a:srgbClr val="FFFF00"/>
                </a:highlight>
                <a:latin typeface="Times New Roman" panose="02020603050405020304" pitchFamily="18" charset="0"/>
                <a:cs typeface="Times New Roman" panose="02020603050405020304" pitchFamily="18" charset="0"/>
              </a:rPr>
              <a:t> ĐKXT </a:t>
            </a:r>
            <a:r>
              <a:rPr lang="en-US" sz="2200" b="1" dirty="0" err="1">
                <a:solidFill>
                  <a:srgbClr val="FF0000"/>
                </a:solidFill>
                <a:highlight>
                  <a:srgbClr val="FFFF00"/>
                </a:highlight>
                <a:latin typeface="Times New Roman" panose="02020603050405020304" pitchFamily="18" charset="0"/>
                <a:cs typeface="Times New Roman" panose="02020603050405020304" pitchFamily="18" charset="0"/>
              </a:rPr>
              <a:t>theo</a:t>
            </a:r>
            <a:r>
              <a:rPr lang="en-US" sz="2200" b="1" dirty="0">
                <a:solidFill>
                  <a:srgbClr val="FF0000"/>
                </a:solidFill>
                <a:highlight>
                  <a:srgbClr val="FFFF00"/>
                </a:highlight>
                <a:latin typeface="Times New Roman" panose="02020603050405020304" pitchFamily="18" charset="0"/>
                <a:cs typeface="Times New Roman" panose="02020603050405020304" pitchFamily="18" charset="0"/>
              </a:rPr>
              <a:t> </a:t>
            </a:r>
            <a:r>
              <a:rPr lang="en-US" sz="2200" b="1" dirty="0" err="1">
                <a:solidFill>
                  <a:srgbClr val="FF0000"/>
                </a:solidFill>
                <a:highlight>
                  <a:srgbClr val="FFFF00"/>
                </a:highlight>
                <a:latin typeface="Times New Roman" panose="02020603050405020304" pitchFamily="18" charset="0"/>
                <a:cs typeface="Times New Roman" panose="02020603050405020304" pitchFamily="18" charset="0"/>
              </a:rPr>
              <a:t>ngành</a:t>
            </a:r>
            <a:r>
              <a:rPr lang="en-US" sz="2200" b="1" dirty="0">
                <a:solidFill>
                  <a:srgbClr val="FF0000"/>
                </a:solidFill>
                <a:highlight>
                  <a:srgbClr val="FFFF00"/>
                </a:highlight>
                <a:latin typeface="Times New Roman" panose="02020603050405020304" pitchFamily="18" charset="0"/>
                <a:cs typeface="Times New Roman" panose="02020603050405020304" pitchFamily="18" charset="0"/>
              </a:rPr>
              <a:t>/CTĐT</a:t>
            </a:r>
          </a:p>
          <a:p>
            <a:pPr marL="257175" indent="-257175" fontAlgn="t">
              <a:buFont typeface="Wingdings" panose="05000000000000000000" pitchFamily="2" charset="2"/>
              <a:buChar char="ü"/>
            </a:pPr>
            <a:r>
              <a:rPr lang="en-US" sz="2200" dirty="0" err="1">
                <a:solidFill>
                  <a:schemeClr val="bg1"/>
                </a:solidFill>
                <a:latin typeface="Times New Roman" panose="02020603050405020304" pitchFamily="18" charset="0"/>
                <a:cs typeface="Times New Roman" panose="02020603050405020304" pitchFamily="18" charset="0"/>
              </a:rPr>
              <a:t>Cung</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cấp</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thông</a:t>
            </a:r>
            <a:r>
              <a:rPr lang="en-US" sz="2200" dirty="0">
                <a:solidFill>
                  <a:schemeClr val="bg1"/>
                </a:solidFill>
                <a:latin typeface="Times New Roman" panose="02020603050405020304" pitchFamily="18" charset="0"/>
                <a:cs typeface="Times New Roman" panose="02020603050405020304" pitchFamily="18" charset="0"/>
              </a:rPr>
              <a:t> tin, </a:t>
            </a:r>
            <a:r>
              <a:rPr lang="en-US" sz="2200" dirty="0" err="1">
                <a:solidFill>
                  <a:schemeClr val="bg1"/>
                </a:solidFill>
                <a:latin typeface="Times New Roman" panose="02020603050405020304" pitchFamily="18" charset="0"/>
                <a:cs typeface="Times New Roman" panose="02020603050405020304" pitchFamily="18" charset="0"/>
              </a:rPr>
              <a:t>minh</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chứng</a:t>
            </a:r>
            <a:r>
              <a:rPr lang="en-US" sz="2200" dirty="0">
                <a:solidFill>
                  <a:schemeClr val="bg1"/>
                </a:solidFill>
                <a:latin typeface="Times New Roman" panose="02020603050405020304" pitchFamily="18" charset="0"/>
                <a:cs typeface="Times New Roman" panose="02020603050405020304" pitchFamily="18" charset="0"/>
              </a:rPr>
              <a:t> ĐT</a:t>
            </a:r>
            <a:r>
              <a:rPr lang="vi-VN" sz="2200" dirty="0">
                <a:solidFill>
                  <a:schemeClr val="bg1"/>
                </a:solidFill>
                <a:latin typeface="Times New Roman" panose="02020603050405020304" pitchFamily="18" charset="0"/>
                <a:cs typeface="Times New Roman" panose="02020603050405020304" pitchFamily="18" charset="0"/>
              </a:rPr>
              <a:t>Ư</a:t>
            </a:r>
            <a:r>
              <a:rPr lang="en-US" sz="2200" dirty="0">
                <a:solidFill>
                  <a:schemeClr val="bg1"/>
                </a:solidFill>
                <a:latin typeface="Times New Roman" panose="02020603050405020304" pitchFamily="18" charset="0"/>
                <a:cs typeface="Times New Roman" panose="02020603050405020304" pitchFamily="18" charset="0"/>
              </a:rPr>
              <a:t>T, KV</a:t>
            </a:r>
            <a:r>
              <a:rPr lang="vi-VN" sz="2200" dirty="0">
                <a:solidFill>
                  <a:schemeClr val="bg1"/>
                </a:solidFill>
                <a:latin typeface="Times New Roman" panose="02020603050405020304" pitchFamily="18" charset="0"/>
                <a:cs typeface="Times New Roman" panose="02020603050405020304" pitchFamily="18" charset="0"/>
              </a:rPr>
              <a:t>Ư</a:t>
            </a:r>
            <a:r>
              <a:rPr lang="en-US" sz="2200" dirty="0">
                <a:solidFill>
                  <a:schemeClr val="bg1"/>
                </a:solidFill>
                <a:latin typeface="Times New Roman" panose="02020603050405020304" pitchFamily="18" charset="0"/>
                <a:cs typeface="Times New Roman" panose="02020603050405020304" pitchFamily="18" charset="0"/>
              </a:rPr>
              <a:t>T </a:t>
            </a:r>
            <a:r>
              <a:rPr lang="en-US" sz="2200" dirty="0" err="1">
                <a:solidFill>
                  <a:srgbClr val="FF0000"/>
                </a:solidFill>
                <a:highlight>
                  <a:srgbClr val="FFFF00"/>
                </a:highlight>
                <a:latin typeface="Times New Roman" panose="02020603050405020304" pitchFamily="18" charset="0"/>
                <a:cs typeface="Times New Roman" panose="02020603050405020304" pitchFamily="18" charset="0"/>
              </a:rPr>
              <a:t>ngay</a:t>
            </a:r>
            <a:r>
              <a:rPr lang="en-US" sz="2200" dirty="0">
                <a:solidFill>
                  <a:srgbClr val="FF0000"/>
                </a:solidFill>
                <a:highlight>
                  <a:srgbClr val="FFFF00"/>
                </a:highlight>
                <a:latin typeface="Times New Roman" panose="02020603050405020304" pitchFamily="18" charset="0"/>
                <a:cs typeface="Times New Roman" panose="02020603050405020304" pitchFamily="18" charset="0"/>
              </a:rPr>
              <a:t> </a:t>
            </a:r>
            <a:r>
              <a:rPr lang="en-US" sz="2200" dirty="0" err="1">
                <a:solidFill>
                  <a:srgbClr val="FF0000"/>
                </a:solidFill>
                <a:highlight>
                  <a:srgbClr val="FFFF00"/>
                </a:highlight>
                <a:latin typeface="Times New Roman" panose="02020603050405020304" pitchFamily="18" charset="0"/>
                <a:cs typeface="Times New Roman" panose="02020603050405020304" pitchFamily="18" charset="0"/>
              </a:rPr>
              <a:t>khi</a:t>
            </a:r>
            <a:r>
              <a:rPr lang="en-US" sz="2200" dirty="0">
                <a:solidFill>
                  <a:srgbClr val="FF0000"/>
                </a:solidFill>
                <a:highlight>
                  <a:srgbClr val="FFFF00"/>
                </a:highlight>
                <a:latin typeface="Times New Roman" panose="02020603050405020304" pitchFamily="18" charset="0"/>
                <a:cs typeface="Times New Roman" panose="02020603050405020304" pitchFamily="18" charset="0"/>
              </a:rPr>
              <a:t> </a:t>
            </a:r>
            <a:r>
              <a:rPr lang="en-US" sz="2200" dirty="0" err="1">
                <a:solidFill>
                  <a:srgbClr val="FF0000"/>
                </a:solidFill>
                <a:highlight>
                  <a:srgbClr val="FFFF00"/>
                </a:highlight>
                <a:latin typeface="Times New Roman" panose="02020603050405020304" pitchFamily="18" charset="0"/>
                <a:cs typeface="Times New Roman" panose="02020603050405020304" pitchFamily="18" charset="0"/>
              </a:rPr>
              <a:t>thí</a:t>
            </a:r>
            <a:r>
              <a:rPr lang="en-US" sz="2200" dirty="0">
                <a:solidFill>
                  <a:srgbClr val="FF0000"/>
                </a:solidFill>
                <a:highlight>
                  <a:srgbClr val="FFFF00"/>
                </a:highlight>
                <a:latin typeface="Times New Roman" panose="02020603050405020304" pitchFamily="18" charset="0"/>
                <a:cs typeface="Times New Roman" panose="02020603050405020304" pitchFamily="18" charset="0"/>
              </a:rPr>
              <a:t> </a:t>
            </a:r>
            <a:r>
              <a:rPr lang="en-US" sz="2200" dirty="0" err="1">
                <a:solidFill>
                  <a:srgbClr val="FF0000"/>
                </a:solidFill>
                <a:highlight>
                  <a:srgbClr val="FFFF00"/>
                </a:highlight>
                <a:latin typeface="Times New Roman" panose="02020603050405020304" pitchFamily="18" charset="0"/>
                <a:cs typeface="Times New Roman" panose="02020603050405020304" pitchFamily="18" charset="0"/>
              </a:rPr>
              <a:t>sinh</a:t>
            </a:r>
            <a:r>
              <a:rPr lang="en-US" sz="2200" dirty="0">
                <a:solidFill>
                  <a:srgbClr val="FF0000"/>
                </a:solidFill>
                <a:highlight>
                  <a:srgbClr val="FFFF00"/>
                </a:highlight>
                <a:latin typeface="Times New Roman" panose="02020603050405020304" pitchFamily="18" charset="0"/>
                <a:cs typeface="Times New Roman" panose="02020603050405020304" pitchFamily="18" charset="0"/>
              </a:rPr>
              <a:t> ĐKDT  </a:t>
            </a:r>
          </a:p>
          <a:p>
            <a:pPr marL="257175" indent="-257175" fontAlgn="t">
              <a:buFont typeface="Wingdings" panose="05000000000000000000" pitchFamily="2" charset="2"/>
              <a:buChar char="ü"/>
            </a:pPr>
            <a:endParaRPr lang="en-US" sz="2200" dirty="0">
              <a:solidFill>
                <a:schemeClr val="bg1"/>
              </a:solidFill>
              <a:latin typeface="Times New Roman" panose="02020603050405020304" pitchFamily="18" charset="0"/>
              <a:cs typeface="Times New Roman" panose="02020603050405020304" pitchFamily="18" charset="0"/>
            </a:endParaRPr>
          </a:p>
        </p:txBody>
      </p:sp>
      <p:sp>
        <p:nvSpPr>
          <p:cNvPr id="51" name="Rectangle 50">
            <a:extLst>
              <a:ext uri="{FF2B5EF4-FFF2-40B4-BE49-F238E27FC236}">
                <a16:creationId xmlns="" xmlns:a16="http://schemas.microsoft.com/office/drawing/2014/main" id="{4E7AE33C-B3A4-49EF-B03A-E37823F62F3D}"/>
              </a:ext>
            </a:extLst>
          </p:cNvPr>
          <p:cNvSpPr/>
          <p:nvPr/>
        </p:nvSpPr>
        <p:spPr>
          <a:xfrm>
            <a:off x="3963066" y="2828579"/>
            <a:ext cx="1612490" cy="369332"/>
          </a:xfrm>
          <a:prstGeom prst="rect">
            <a:avLst/>
          </a:prstGeom>
        </p:spPr>
        <p:txBody>
          <a:bodyPr wrap="square">
            <a:spAutoFit/>
          </a:bodyPr>
          <a:lstStyle/>
          <a:p>
            <a:r>
              <a:rPr lang="en-US" altLang="ko-KR" b="1" dirty="0" err="1">
                <a:solidFill>
                  <a:schemeClr val="bg1"/>
                </a:solidFill>
              </a:rPr>
              <a:t>Hệ</a:t>
            </a:r>
            <a:r>
              <a:rPr lang="en-US" altLang="ko-KR" b="1" dirty="0">
                <a:solidFill>
                  <a:schemeClr val="bg1"/>
                </a:solidFill>
              </a:rPr>
              <a:t> </a:t>
            </a:r>
            <a:r>
              <a:rPr lang="en-US" altLang="ko-KR" b="1" dirty="0" err="1">
                <a:solidFill>
                  <a:schemeClr val="bg1"/>
                </a:solidFill>
              </a:rPr>
              <a:t>thống</a:t>
            </a:r>
            <a:r>
              <a:rPr lang="en-US" altLang="ko-KR" b="1" dirty="0">
                <a:solidFill>
                  <a:schemeClr val="bg1"/>
                </a:solidFill>
              </a:rPr>
              <a:t> </a:t>
            </a:r>
            <a:endParaRPr lang="ko-KR" altLang="en-US" b="1" dirty="0">
              <a:solidFill>
                <a:schemeClr val="bg1"/>
              </a:solidFill>
              <a:cs typeface="Arial" pitchFamily="34" charset="0"/>
            </a:endParaRPr>
          </a:p>
        </p:txBody>
      </p:sp>
      <p:sp>
        <p:nvSpPr>
          <p:cNvPr id="7" name="Oval 21">
            <a:extLst>
              <a:ext uri="{FF2B5EF4-FFF2-40B4-BE49-F238E27FC236}">
                <a16:creationId xmlns="" xmlns:a16="http://schemas.microsoft.com/office/drawing/2014/main" id="{F454862D-D6EA-CED9-3D5A-5B0EABD03721}"/>
              </a:ext>
            </a:extLst>
          </p:cNvPr>
          <p:cNvSpPr>
            <a:spLocks noChangeAspect="1"/>
          </p:cNvSpPr>
          <p:nvPr/>
        </p:nvSpPr>
        <p:spPr>
          <a:xfrm>
            <a:off x="3528279" y="2825593"/>
            <a:ext cx="357698" cy="360686"/>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025"/>
          </a:p>
        </p:txBody>
      </p:sp>
    </p:spTree>
    <p:extLst>
      <p:ext uri="{BB962C8B-B14F-4D97-AF65-F5344CB8AC3E}">
        <p14:creationId xmlns:p14="http://schemas.microsoft.com/office/powerpoint/2010/main" val="3566832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 xmlns:a16="http://schemas.microsoft.com/office/drawing/2014/main" id="{68D04AE3-E40F-D862-D5AF-66472CDD1EAE}"/>
              </a:ext>
            </a:extLst>
          </p:cNvPr>
          <p:cNvGrpSpPr/>
          <p:nvPr/>
        </p:nvGrpSpPr>
        <p:grpSpPr>
          <a:xfrm>
            <a:off x="734423" y="1025500"/>
            <a:ext cx="7286184" cy="569497"/>
            <a:chOff x="3221965" y="912120"/>
            <a:chExt cx="8094989" cy="626557"/>
          </a:xfrm>
        </p:grpSpPr>
        <p:sp>
          <p:nvSpPr>
            <p:cNvPr id="13" name="Rectangle: Rounded Corners 15">
              <a:extLst>
                <a:ext uri="{FF2B5EF4-FFF2-40B4-BE49-F238E27FC236}">
                  <a16:creationId xmlns="" xmlns:a16="http://schemas.microsoft.com/office/drawing/2014/main" id="{DA5C8B55-6AF6-E18A-3743-0510B21BAAAF}"/>
                </a:ext>
              </a:extLst>
            </p:cNvPr>
            <p:cNvSpPr/>
            <p:nvPr/>
          </p:nvSpPr>
          <p:spPr>
            <a:xfrm>
              <a:off x="3221965" y="912120"/>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 xmlns:a16="http://schemas.microsoft.com/office/drawing/2014/main" id="{E709B901-F07E-1906-3C8E-4728D9F81A97}"/>
                </a:ext>
              </a:extLst>
            </p:cNvPr>
            <p:cNvSpPr txBox="1"/>
            <p:nvPr/>
          </p:nvSpPr>
          <p:spPr>
            <a:xfrm>
              <a:off x="4326956" y="1032511"/>
              <a:ext cx="6920342" cy="490990"/>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CÔNG TÁC TUYỂN SINH NĂM 2023</a:t>
              </a:r>
            </a:p>
          </p:txBody>
        </p:sp>
      </p:grpSp>
      <p:sp>
        <p:nvSpPr>
          <p:cNvPr id="3" name="Rounded Rectangle 3">
            <a:extLst>
              <a:ext uri="{FF2B5EF4-FFF2-40B4-BE49-F238E27FC236}">
                <a16:creationId xmlns="" xmlns:a16="http://schemas.microsoft.com/office/drawing/2014/main" id="{C5879A86-3128-688A-B73A-F5E028346FE7}"/>
              </a:ext>
            </a:extLst>
          </p:cNvPr>
          <p:cNvSpPr/>
          <p:nvPr/>
        </p:nvSpPr>
        <p:spPr>
          <a:xfrm>
            <a:off x="152400" y="1701754"/>
            <a:ext cx="8839200" cy="492764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lgn="just" fontAlgn="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 xmlns:a16="http://schemas.microsoft.com/office/drawing/2014/main" id="{AAC237FC-1D77-CB9E-8AAD-32D6DB70BFF6}"/>
              </a:ext>
            </a:extLst>
          </p:cNvPr>
          <p:cNvSpPr txBox="1"/>
          <p:nvPr/>
        </p:nvSpPr>
        <p:spPr>
          <a:xfrm>
            <a:off x="266700" y="2514600"/>
            <a:ext cx="8610600" cy="3093154"/>
          </a:xfrm>
          <a:prstGeom prst="rect">
            <a:avLst/>
          </a:prstGeom>
          <a:noFill/>
        </p:spPr>
        <p:txBody>
          <a:bodyPr wrap="square" rtlCol="0">
            <a:spAutoFit/>
          </a:bodyPr>
          <a:lstStyle/>
          <a:p>
            <a:pPr lvl="1" indent="-457200" fontAlgn="t">
              <a:buFont typeface="Wingdings" panose="05000000000000000000" pitchFamily="2" charset="2"/>
              <a:buChar char="v"/>
            </a:pPr>
            <a:r>
              <a:rPr lang="en-US" sz="3500" dirty="0">
                <a:solidFill>
                  <a:schemeClr val="bg1"/>
                </a:solidFill>
                <a:latin typeface="Times New Roman" panose="02020603050405020304" pitchFamily="18" charset="0"/>
                <a:cs typeface="Times New Roman" panose="02020603050405020304" pitchFamily="18" charset="0"/>
              </a:rPr>
              <a:t>22,5 </a:t>
            </a:r>
            <a:r>
              <a:rPr lang="en-US" sz="3500" dirty="0" err="1">
                <a:solidFill>
                  <a:schemeClr val="bg1"/>
                </a:solidFill>
                <a:latin typeface="Times New Roman" panose="02020603050405020304" pitchFamily="18" charset="0"/>
                <a:cs typeface="Times New Roman" panose="02020603050405020304" pitchFamily="18" charset="0"/>
              </a:rPr>
              <a:t>trở</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lên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Mức</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ưu</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tiên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giảm</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dần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tổng</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luôn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là</a:t>
            </a:r>
            <a:r>
              <a:rPr lang="en-US" sz="3500" dirty="0">
                <a:solidFill>
                  <a:schemeClr val="bg1"/>
                </a:solidFill>
                <a:latin typeface="Times New Roman" panose="02020603050405020304" pitchFamily="18" charset="0"/>
                <a:cs typeface="Times New Roman" panose="02020603050405020304" pitchFamily="18" charset="0"/>
              </a:rPr>
              <a:t> 30 (03 </a:t>
            </a:r>
            <a:r>
              <a:rPr lang="en-US" sz="3500" dirty="0" err="1">
                <a:solidFill>
                  <a:schemeClr val="bg1"/>
                </a:solidFill>
                <a:latin typeface="Times New Roman" panose="02020603050405020304" pitchFamily="18" charset="0"/>
                <a:cs typeface="Times New Roman" panose="02020603050405020304" pitchFamily="18" charset="0"/>
              </a:rPr>
              <a:t>môn</a:t>
            </a:r>
            <a:r>
              <a:rPr lang="en-US" sz="3500" dirty="0">
                <a:solidFill>
                  <a:schemeClr val="bg1"/>
                </a:solidFill>
                <a:latin typeface="Times New Roman" panose="02020603050405020304" pitchFamily="18" charset="0"/>
                <a:cs typeface="Times New Roman" panose="02020603050405020304" pitchFamily="18" charset="0"/>
              </a:rPr>
              <a:t> thang 10</a:t>
            </a:r>
            <a:r>
              <a:rPr lang="en-US" sz="3500" dirty="0" smtClean="0">
                <a:solidFill>
                  <a:schemeClr val="bg1"/>
                </a:solidFill>
                <a:latin typeface="Times New Roman" panose="02020603050405020304" pitchFamily="18" charset="0"/>
                <a:cs typeface="Times New Roman" panose="02020603050405020304" pitchFamily="18" charset="0"/>
              </a:rPr>
              <a:t>).</a:t>
            </a:r>
          </a:p>
          <a:p>
            <a:pPr lvl="1" indent="-457200" fontAlgn="t">
              <a:buFont typeface="Wingdings" panose="05000000000000000000" pitchFamily="2" charset="2"/>
              <a:buChar char="v"/>
            </a:pPr>
            <a:endParaRPr lang="en-US" sz="3500" dirty="0" smtClean="0">
              <a:solidFill>
                <a:schemeClr val="bg1"/>
              </a:solidFill>
              <a:latin typeface="Times New Roman" panose="02020603050405020304" pitchFamily="18" charset="0"/>
              <a:cs typeface="Times New Roman" panose="02020603050405020304" pitchFamily="18" charset="0"/>
            </a:endParaRPr>
          </a:p>
          <a:p>
            <a:pPr lvl="1" indent="-457200" algn="just" fontAlgn="t">
              <a:buFont typeface="Wingdings" panose="05000000000000000000" pitchFamily="2" charset="2"/>
              <a:buChar char="v"/>
            </a:pPr>
            <a:r>
              <a:rPr lang="en-US" sz="3500" dirty="0">
                <a:solidFill>
                  <a:schemeClr val="bg1"/>
                </a:solidFill>
                <a:latin typeface="Times New Roman" panose="02020603050405020304" pitchFamily="18" charset="0"/>
                <a:cs typeface="Times New Roman" panose="02020603050405020304" pitchFamily="18" charset="0"/>
              </a:rPr>
              <a:t>ƯTKV:</a:t>
            </a:r>
            <a:r>
              <a:rPr lang="vi-VN" sz="3500" dirty="0">
                <a:solidFill>
                  <a:schemeClr val="bg1"/>
                </a:solidFill>
                <a:latin typeface="Times New Roman" panose="02020603050405020304" pitchFamily="18" charset="0"/>
                <a:cs typeface="Times New Roman" panose="02020603050405020304" pitchFamily="18" charset="0"/>
              </a:rPr>
              <a:t> </a:t>
            </a:r>
            <a:r>
              <a:rPr lang="en-US" sz="3500" dirty="0" smtClean="0">
                <a:solidFill>
                  <a:schemeClr val="bg1"/>
                </a:solidFill>
                <a:latin typeface="Times New Roman" panose="02020603050405020304" pitchFamily="18" charset="0"/>
                <a:cs typeface="Times New Roman" panose="02020603050405020304" pitchFamily="18" charset="0"/>
              </a:rPr>
              <a:t>T</a:t>
            </a:r>
            <a:r>
              <a:rPr lang="vi-VN" sz="3500" dirty="0">
                <a:solidFill>
                  <a:schemeClr val="bg1"/>
                </a:solidFill>
                <a:latin typeface="Times New Roman" panose="02020603050405020304" pitchFamily="18" charset="0"/>
                <a:cs typeface="Times New Roman" panose="02020603050405020304" pitchFamily="18" charset="0"/>
              </a:rPr>
              <a:t>rong năm tốt nghiệp THPT (hoặc trung cấp)</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và</a:t>
            </a:r>
            <a:r>
              <a:rPr lang="en-US" sz="3500" dirty="0">
                <a:solidFill>
                  <a:schemeClr val="bg1"/>
                </a:solidFill>
                <a:latin typeface="Times New Roman" panose="02020603050405020304" pitchFamily="18" charset="0"/>
                <a:cs typeface="Times New Roman" panose="02020603050405020304" pitchFamily="18" charset="0"/>
              </a:rPr>
              <a:t> </a:t>
            </a:r>
            <a:r>
              <a:rPr lang="vi-VN" sz="3500" dirty="0">
                <a:solidFill>
                  <a:schemeClr val="bg1"/>
                </a:solidFill>
                <a:latin typeface="Times New Roman" panose="02020603050405020304" pitchFamily="18" charset="0"/>
                <a:cs typeface="Times New Roman" panose="02020603050405020304" pitchFamily="18" charset="0"/>
              </a:rPr>
              <a:t>một năm kế tiếp. </a:t>
            </a:r>
            <a:endParaRPr lang="en-US" sz="3500" dirty="0">
              <a:solidFill>
                <a:schemeClr val="bg1"/>
              </a:solidFill>
              <a:latin typeface="Times New Roman" panose="02020603050405020304" pitchFamily="18" charset="0"/>
              <a:cs typeface="Times New Roman" panose="02020603050405020304" pitchFamily="18" charset="0"/>
            </a:endParaRPr>
          </a:p>
          <a:p>
            <a:pPr marL="342900" lvl="1" indent="-342900" fontAlgn="t">
              <a:buFont typeface="Wingdings" panose="05000000000000000000" pitchFamily="2" charset="2"/>
              <a:buChar char="ü"/>
            </a:pPr>
            <a:endParaRPr lang="en-US" sz="2000" dirty="0">
              <a:solidFill>
                <a:srgbClr val="FF0000"/>
              </a:solidFill>
              <a:cs typeface="Arial" panose="020B0604020202020204" pitchFamily="34" charset="0"/>
            </a:endParaRPr>
          </a:p>
        </p:txBody>
      </p:sp>
    </p:spTree>
    <p:extLst>
      <p:ext uri="{BB962C8B-B14F-4D97-AF65-F5344CB8AC3E}">
        <p14:creationId xmlns:p14="http://schemas.microsoft.com/office/powerpoint/2010/main" val="6915647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 xmlns:a16="http://schemas.microsoft.com/office/drawing/2014/main" id="{68D04AE3-E40F-D862-D5AF-66472CDD1EAE}"/>
              </a:ext>
            </a:extLst>
          </p:cNvPr>
          <p:cNvGrpSpPr/>
          <p:nvPr/>
        </p:nvGrpSpPr>
        <p:grpSpPr>
          <a:xfrm>
            <a:off x="734423" y="1025500"/>
            <a:ext cx="7286184" cy="569497"/>
            <a:chOff x="3221965" y="912120"/>
            <a:chExt cx="8094989" cy="626557"/>
          </a:xfrm>
        </p:grpSpPr>
        <p:sp>
          <p:nvSpPr>
            <p:cNvPr id="13" name="Rectangle: Rounded Corners 15">
              <a:extLst>
                <a:ext uri="{FF2B5EF4-FFF2-40B4-BE49-F238E27FC236}">
                  <a16:creationId xmlns="" xmlns:a16="http://schemas.microsoft.com/office/drawing/2014/main" id="{DA5C8B55-6AF6-E18A-3743-0510B21BAAAF}"/>
                </a:ext>
              </a:extLst>
            </p:cNvPr>
            <p:cNvSpPr/>
            <p:nvPr/>
          </p:nvSpPr>
          <p:spPr>
            <a:xfrm>
              <a:off x="3221965" y="912120"/>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 xmlns:a16="http://schemas.microsoft.com/office/drawing/2014/main" id="{E709B901-F07E-1906-3C8E-4728D9F81A97}"/>
                </a:ext>
              </a:extLst>
            </p:cNvPr>
            <p:cNvSpPr txBox="1"/>
            <p:nvPr/>
          </p:nvSpPr>
          <p:spPr>
            <a:xfrm>
              <a:off x="4326956" y="1032511"/>
              <a:ext cx="6920342" cy="490990"/>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CÔNG TÁC TUYỂN SINH NĂM 2023</a:t>
              </a:r>
            </a:p>
          </p:txBody>
        </p:sp>
      </p:grpSp>
      <p:sp>
        <p:nvSpPr>
          <p:cNvPr id="3" name="Rounded Rectangle 3">
            <a:extLst>
              <a:ext uri="{FF2B5EF4-FFF2-40B4-BE49-F238E27FC236}">
                <a16:creationId xmlns="" xmlns:a16="http://schemas.microsoft.com/office/drawing/2014/main" id="{C5879A86-3128-688A-B73A-F5E028346FE7}"/>
              </a:ext>
            </a:extLst>
          </p:cNvPr>
          <p:cNvSpPr/>
          <p:nvPr/>
        </p:nvSpPr>
        <p:spPr>
          <a:xfrm>
            <a:off x="152400" y="1701754"/>
            <a:ext cx="8839200" cy="492764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lgn="just" fontAlgn="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 xmlns:a16="http://schemas.microsoft.com/office/drawing/2014/main" id="{AAC237FC-1D77-CB9E-8AAD-32D6DB70BFF6}"/>
              </a:ext>
            </a:extLst>
          </p:cNvPr>
          <p:cNvSpPr txBox="1"/>
          <p:nvPr/>
        </p:nvSpPr>
        <p:spPr>
          <a:xfrm>
            <a:off x="344978" y="1904819"/>
            <a:ext cx="8610600" cy="3539430"/>
          </a:xfrm>
          <a:prstGeom prst="rect">
            <a:avLst/>
          </a:prstGeom>
          <a:noFill/>
        </p:spPr>
        <p:txBody>
          <a:bodyPr wrap="square" rtlCol="0">
            <a:spAutoFit/>
          </a:bodyPr>
          <a:lstStyle/>
          <a:p>
            <a:pPr lvl="1" indent="-457200" fontAlgn="t">
              <a:buFont typeface="Wingdings" panose="05000000000000000000" pitchFamily="2" charset="2"/>
              <a:buChar char="v"/>
            </a:pPr>
            <a:r>
              <a:rPr lang="en-US" sz="3500" dirty="0" err="1" smtClean="0">
                <a:solidFill>
                  <a:schemeClr val="bg1"/>
                </a:solidFill>
                <a:latin typeface="Times New Roman" panose="02020603050405020304" pitchFamily="18" charset="0"/>
                <a:cs typeface="Times New Roman" panose="02020603050405020304" pitchFamily="18" charset="0"/>
              </a:rPr>
              <a:t>Cách</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tính</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ưu</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tiên</a:t>
            </a:r>
            <a:r>
              <a:rPr lang="en-US" sz="3500" dirty="0" smtClean="0">
                <a:solidFill>
                  <a:schemeClr val="bg1"/>
                </a:solidFill>
                <a:latin typeface="Times New Roman" panose="02020603050405020304" pitchFamily="18" charset="0"/>
                <a:cs typeface="Times New Roman" panose="02020603050405020304" pitchFamily="18" charset="0"/>
              </a:rPr>
              <a:t>:</a:t>
            </a:r>
          </a:p>
          <a:p>
            <a:pPr marL="0" lvl="1" fontAlgn="t"/>
            <a:r>
              <a:rPr lang="en-US" sz="3500" dirty="0" err="1" smtClean="0">
                <a:solidFill>
                  <a:schemeClr val="bg1"/>
                </a:solidFill>
                <a:latin typeface="Times New Roman" panose="02020603050405020304" pitchFamily="18" charset="0"/>
                <a:cs typeface="Times New Roman" panose="02020603050405020304" pitchFamily="18" charset="0"/>
              </a:rPr>
              <a:t>Công</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thức</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tính</a:t>
            </a:r>
            <a:r>
              <a:rPr lang="en-US" sz="3500" dirty="0" smtClean="0">
                <a:solidFill>
                  <a:schemeClr val="bg1"/>
                </a:solidFill>
                <a:latin typeface="Times New Roman" panose="02020603050405020304" pitchFamily="18" charset="0"/>
                <a:cs typeface="Times New Roman" panose="02020603050405020304" pitchFamily="18" charset="0"/>
              </a:rPr>
              <a:t>:</a:t>
            </a:r>
          </a:p>
          <a:p>
            <a:pPr marL="0" lvl="1" fontAlgn="t"/>
            <a:endParaRPr lang="en-US" sz="3500" dirty="0" smtClean="0">
              <a:solidFill>
                <a:schemeClr val="bg1"/>
              </a:solidFill>
              <a:latin typeface="Times New Roman" panose="02020603050405020304" pitchFamily="18" charset="0"/>
              <a:cs typeface="Times New Roman" panose="02020603050405020304" pitchFamily="18" charset="0"/>
            </a:endParaRPr>
          </a:p>
          <a:p>
            <a:pPr marL="0" lvl="1" algn="ctr" fontAlgn="t"/>
            <a:r>
              <a:rPr lang="vi-VN" sz="3000" b="1" dirty="0">
                <a:solidFill>
                  <a:schemeClr val="bg1"/>
                </a:solidFill>
                <a:latin typeface="Times New Roman" panose="02020603050405020304" pitchFamily="18" charset="0"/>
                <a:cs typeface="Times New Roman" panose="02020603050405020304" pitchFamily="18" charset="0"/>
              </a:rPr>
              <a:t>Điểm ưu tiên thí sinh được </a:t>
            </a:r>
            <a:r>
              <a:rPr lang="vi-VN" sz="3000" b="1" dirty="0" smtClean="0">
                <a:solidFill>
                  <a:schemeClr val="bg1"/>
                </a:solidFill>
                <a:latin typeface="Times New Roman" panose="02020603050405020304" pitchFamily="18" charset="0"/>
                <a:cs typeface="Times New Roman" panose="02020603050405020304" pitchFamily="18" charset="0"/>
              </a:rPr>
              <a:t>hưởng</a:t>
            </a:r>
            <a:r>
              <a:rPr lang="en-US" sz="3000" b="1" dirty="0" smtClean="0">
                <a:solidFill>
                  <a:schemeClr val="bg1"/>
                </a:solidFill>
                <a:latin typeface="Times New Roman" panose="02020603050405020304" pitchFamily="18" charset="0"/>
                <a:cs typeface="Times New Roman" panose="02020603050405020304" pitchFamily="18" charset="0"/>
              </a:rPr>
              <a:t>:</a:t>
            </a:r>
            <a:br>
              <a:rPr lang="en-US" sz="3000" b="1" dirty="0" smtClean="0">
                <a:solidFill>
                  <a:schemeClr val="bg1"/>
                </a:solidFill>
                <a:latin typeface="Times New Roman" panose="02020603050405020304" pitchFamily="18" charset="0"/>
                <a:cs typeface="Times New Roman" panose="02020603050405020304" pitchFamily="18" charset="0"/>
              </a:rPr>
            </a:br>
            <a:r>
              <a:rPr lang="vi-VN" sz="3000" b="1" dirty="0" smtClean="0">
                <a:solidFill>
                  <a:schemeClr val="bg1"/>
                </a:solidFill>
                <a:latin typeface="Times New Roman" panose="02020603050405020304" pitchFamily="18" charset="0"/>
                <a:cs typeface="Times New Roman" panose="02020603050405020304" pitchFamily="18" charset="0"/>
              </a:rPr>
              <a:t>[(</a:t>
            </a:r>
            <a:r>
              <a:rPr lang="vi-VN" sz="3000" b="1" dirty="0">
                <a:solidFill>
                  <a:schemeClr val="bg1"/>
                </a:solidFill>
                <a:latin typeface="Times New Roman" panose="02020603050405020304" pitchFamily="18" charset="0"/>
                <a:cs typeface="Times New Roman" panose="02020603050405020304" pitchFamily="18" charset="0"/>
              </a:rPr>
              <a:t>30 - tổng điểm đạt được của thí sinh)/7,5] x Tổng điểm ưu tiên được xác định thông thường.</a:t>
            </a:r>
            <a:endParaRPr lang="en-US" sz="3000" dirty="0" smtClean="0">
              <a:solidFill>
                <a:schemeClr val="bg1"/>
              </a:solidFill>
              <a:latin typeface="Times New Roman" panose="02020603050405020304" pitchFamily="18" charset="0"/>
              <a:cs typeface="Times New Roman" panose="02020603050405020304" pitchFamily="18" charset="0"/>
            </a:endParaRPr>
          </a:p>
          <a:p>
            <a:pPr marL="0" lvl="1" fontAlgn="t"/>
            <a:endParaRPr lang="en-US" sz="30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371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 xmlns:a16="http://schemas.microsoft.com/office/drawing/2014/main" id="{68D04AE3-E40F-D862-D5AF-66472CDD1EAE}"/>
              </a:ext>
            </a:extLst>
          </p:cNvPr>
          <p:cNvGrpSpPr/>
          <p:nvPr/>
        </p:nvGrpSpPr>
        <p:grpSpPr>
          <a:xfrm>
            <a:off x="734423" y="1025500"/>
            <a:ext cx="7286184" cy="569497"/>
            <a:chOff x="3221965" y="912120"/>
            <a:chExt cx="8094989" cy="626557"/>
          </a:xfrm>
        </p:grpSpPr>
        <p:sp>
          <p:nvSpPr>
            <p:cNvPr id="13" name="Rectangle: Rounded Corners 15">
              <a:extLst>
                <a:ext uri="{FF2B5EF4-FFF2-40B4-BE49-F238E27FC236}">
                  <a16:creationId xmlns="" xmlns:a16="http://schemas.microsoft.com/office/drawing/2014/main" id="{DA5C8B55-6AF6-E18A-3743-0510B21BAAAF}"/>
                </a:ext>
              </a:extLst>
            </p:cNvPr>
            <p:cNvSpPr/>
            <p:nvPr/>
          </p:nvSpPr>
          <p:spPr>
            <a:xfrm>
              <a:off x="3221965" y="912120"/>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 xmlns:a16="http://schemas.microsoft.com/office/drawing/2014/main" id="{E709B901-F07E-1906-3C8E-4728D9F81A97}"/>
                </a:ext>
              </a:extLst>
            </p:cNvPr>
            <p:cNvSpPr txBox="1"/>
            <p:nvPr/>
          </p:nvSpPr>
          <p:spPr>
            <a:xfrm>
              <a:off x="4326956" y="1032511"/>
              <a:ext cx="6920342" cy="490990"/>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CÔNG TÁC TUYỂN SINH NĂM 2023</a:t>
              </a:r>
            </a:p>
          </p:txBody>
        </p:sp>
      </p:grpSp>
      <p:sp>
        <p:nvSpPr>
          <p:cNvPr id="3" name="Rounded Rectangle 3">
            <a:extLst>
              <a:ext uri="{FF2B5EF4-FFF2-40B4-BE49-F238E27FC236}">
                <a16:creationId xmlns="" xmlns:a16="http://schemas.microsoft.com/office/drawing/2014/main" id="{C5879A86-3128-688A-B73A-F5E028346FE7}"/>
              </a:ext>
            </a:extLst>
          </p:cNvPr>
          <p:cNvSpPr/>
          <p:nvPr/>
        </p:nvSpPr>
        <p:spPr>
          <a:xfrm>
            <a:off x="152400" y="1701754"/>
            <a:ext cx="8839200" cy="492764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lgn="just" fontAlgn="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 xmlns:a16="http://schemas.microsoft.com/office/drawing/2014/main" id="{AAC237FC-1D77-CB9E-8AAD-32D6DB70BFF6}"/>
              </a:ext>
            </a:extLst>
          </p:cNvPr>
          <p:cNvSpPr txBox="1"/>
          <p:nvPr/>
        </p:nvSpPr>
        <p:spPr>
          <a:xfrm>
            <a:off x="337358" y="1783937"/>
            <a:ext cx="8610600" cy="4678204"/>
          </a:xfrm>
          <a:prstGeom prst="rect">
            <a:avLst/>
          </a:prstGeom>
          <a:noFill/>
        </p:spPr>
        <p:txBody>
          <a:bodyPr wrap="square" rtlCol="0">
            <a:spAutoFit/>
          </a:bodyPr>
          <a:lstStyle/>
          <a:p>
            <a:pPr lvl="1" indent="-457200" fontAlgn="t">
              <a:buFont typeface="Wingdings" panose="05000000000000000000" pitchFamily="2" charset="2"/>
              <a:buChar char="v"/>
            </a:pPr>
            <a:r>
              <a:rPr lang="en-US" sz="3500" dirty="0" err="1" smtClean="0">
                <a:solidFill>
                  <a:schemeClr val="bg1"/>
                </a:solidFill>
                <a:latin typeface="Times New Roman" panose="02020603050405020304" pitchFamily="18" charset="0"/>
                <a:cs typeface="Times New Roman" panose="02020603050405020304" pitchFamily="18" charset="0"/>
              </a:rPr>
              <a:t>Cách</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tính</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ưu</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tiên</a:t>
            </a:r>
            <a:r>
              <a:rPr lang="en-US" sz="3500" dirty="0" smtClean="0">
                <a:solidFill>
                  <a:schemeClr val="bg1"/>
                </a:solidFill>
                <a:latin typeface="Times New Roman" panose="02020603050405020304" pitchFamily="18" charset="0"/>
                <a:cs typeface="Times New Roman" panose="02020603050405020304" pitchFamily="18" charset="0"/>
              </a:rPr>
              <a:t>:</a:t>
            </a:r>
          </a:p>
          <a:p>
            <a:pPr marL="0" lvl="1" fontAlgn="t"/>
            <a:r>
              <a:rPr lang="en-US" sz="3500" dirty="0" err="1" smtClean="0">
                <a:solidFill>
                  <a:schemeClr val="bg1"/>
                </a:solidFill>
                <a:latin typeface="Times New Roman" panose="02020603050405020304" pitchFamily="18" charset="0"/>
                <a:cs typeface="Times New Roman" panose="02020603050405020304" pitchFamily="18" charset="0"/>
              </a:rPr>
              <a:t>Ví</a:t>
            </a:r>
            <a:r>
              <a:rPr lang="en-US" sz="3500" dirty="0" smtClean="0">
                <a:solidFill>
                  <a:schemeClr val="bg1"/>
                </a:solidFill>
                <a:latin typeface="Times New Roman" panose="02020603050405020304" pitchFamily="18" charset="0"/>
                <a:cs typeface="Times New Roman" panose="02020603050405020304" pitchFamily="18" charset="0"/>
              </a:rPr>
              <a:t> </a:t>
            </a:r>
            <a:r>
              <a:rPr lang="en-US" sz="3500" dirty="0" err="1" smtClean="0">
                <a:solidFill>
                  <a:schemeClr val="bg1"/>
                </a:solidFill>
                <a:latin typeface="Times New Roman" panose="02020603050405020304" pitchFamily="18" charset="0"/>
                <a:cs typeface="Times New Roman" panose="02020603050405020304" pitchFamily="18" charset="0"/>
              </a:rPr>
              <a:t>dụ</a:t>
            </a:r>
            <a:r>
              <a:rPr lang="en-US" sz="3500" dirty="0" smtClean="0">
                <a:solidFill>
                  <a:schemeClr val="bg1"/>
                </a:solidFill>
                <a:latin typeface="Times New Roman" panose="02020603050405020304" pitchFamily="18" charset="0"/>
                <a:cs typeface="Times New Roman" panose="02020603050405020304" pitchFamily="18" charset="0"/>
              </a:rPr>
              <a:t>:</a:t>
            </a:r>
          </a:p>
          <a:p>
            <a:pPr lvl="1" indent="-457200" algn="just" fontAlgn="t">
              <a:buFont typeface="Wingdings" panose="05000000000000000000" pitchFamily="2" charset="2"/>
              <a:buChar char="Ø"/>
            </a:pPr>
            <a:r>
              <a:rPr lang="vi-VN" sz="2800" dirty="0">
                <a:solidFill>
                  <a:schemeClr val="bg1"/>
                </a:solidFill>
                <a:latin typeface="Times New Roman" panose="02020603050405020304" pitchFamily="18" charset="0"/>
                <a:cs typeface="Times New Roman" panose="02020603050405020304" pitchFamily="18" charset="0"/>
              </a:rPr>
              <a:t>Với một học sinh thuộc đối tượng khu vực 1 thi thực tế đạt 22,5 trở xuống thì được cộng 0,75 điểm ưu tiên khu </a:t>
            </a:r>
            <a:r>
              <a:rPr lang="vi-VN" sz="2800" dirty="0" smtClean="0">
                <a:solidFill>
                  <a:schemeClr val="bg1"/>
                </a:solidFill>
                <a:latin typeface="Times New Roman" panose="02020603050405020304" pitchFamily="18" charset="0"/>
                <a:cs typeface="Times New Roman" panose="02020603050405020304" pitchFamily="18" charset="0"/>
              </a:rPr>
              <a:t>vực</a:t>
            </a:r>
            <a:r>
              <a:rPr lang="en-US" sz="2800" dirty="0" smtClean="0">
                <a:solidFill>
                  <a:schemeClr val="bg1"/>
                </a:solidFill>
                <a:latin typeface="Times New Roman" panose="02020603050405020304" pitchFamily="18" charset="0"/>
                <a:cs typeface="Times New Roman" panose="02020603050405020304" pitchFamily="18" charset="0"/>
              </a:rPr>
              <a:t>.</a:t>
            </a:r>
          </a:p>
          <a:p>
            <a:pPr lvl="1" indent="-457200" algn="just" fontAlgn="t">
              <a:buFont typeface="Wingdings" panose="05000000000000000000" pitchFamily="2" charset="2"/>
              <a:buChar char="Ø"/>
            </a:pPr>
            <a:r>
              <a:rPr lang="vi-VN" sz="2800" dirty="0">
                <a:solidFill>
                  <a:schemeClr val="bg1"/>
                </a:solidFill>
                <a:latin typeface="Times New Roman" panose="02020603050405020304" pitchFamily="18" charset="0"/>
                <a:cs typeface="Times New Roman" panose="02020603050405020304" pitchFamily="18" charset="0"/>
              </a:rPr>
              <a:t>Nhưng cũng thí sinh đó nếu đạt 27 điểm thực tế thì điểm ưu tiên chỉ còn </a:t>
            </a:r>
            <a:r>
              <a:rPr lang="vi-VN" sz="2800" dirty="0" smtClean="0">
                <a:solidFill>
                  <a:schemeClr val="bg1"/>
                </a:solidFill>
                <a:latin typeface="Times New Roman" panose="02020603050405020304" pitchFamily="18" charset="0"/>
                <a:cs typeface="Times New Roman" panose="02020603050405020304" pitchFamily="18" charset="0"/>
              </a:rPr>
              <a:t>là</a:t>
            </a:r>
            <a:r>
              <a:rPr lang="en-US" sz="2800" dirty="0" smtClean="0">
                <a:solidFill>
                  <a:schemeClr val="bg1"/>
                </a:solidFill>
                <a:latin typeface="Times New Roman" panose="02020603050405020304" pitchFamily="18" charset="0"/>
                <a:cs typeface="Times New Roman" panose="02020603050405020304" pitchFamily="18" charset="0"/>
              </a:rPr>
              <a:t>: [(30-27)/7.5]*0.75= 0.3</a:t>
            </a:r>
            <a:endParaRPr lang="en-US" sz="2800" dirty="0">
              <a:solidFill>
                <a:schemeClr val="bg1"/>
              </a:solidFill>
              <a:latin typeface="Times New Roman" panose="02020603050405020304" pitchFamily="18" charset="0"/>
              <a:cs typeface="Times New Roman" panose="02020603050405020304" pitchFamily="18" charset="0"/>
            </a:endParaRPr>
          </a:p>
          <a:p>
            <a:pPr lvl="1" indent="-457200" algn="just" fontAlgn="t">
              <a:buFont typeface="Wingdings" panose="05000000000000000000" pitchFamily="2" charset="2"/>
              <a:buChar char="Ø"/>
            </a:pPr>
            <a:r>
              <a:rPr lang="vi-VN" sz="2800" dirty="0">
                <a:solidFill>
                  <a:schemeClr val="bg1"/>
                </a:solidFill>
                <a:latin typeface="Times New Roman" panose="02020603050405020304" pitchFamily="18" charset="0"/>
                <a:cs typeface="Times New Roman" panose="02020603050405020304" pitchFamily="18" charset="0"/>
              </a:rPr>
              <a:t>Nhưng cũng thí sinh đó nếu đạt </a:t>
            </a:r>
            <a:r>
              <a:rPr lang="vi-VN" sz="2800" dirty="0" smtClean="0">
                <a:solidFill>
                  <a:schemeClr val="bg1"/>
                </a:solidFill>
                <a:latin typeface="Times New Roman" panose="02020603050405020304" pitchFamily="18" charset="0"/>
                <a:cs typeface="Times New Roman" panose="02020603050405020304" pitchFamily="18" charset="0"/>
              </a:rPr>
              <a:t>2</a:t>
            </a:r>
            <a:r>
              <a:rPr lang="en-US" sz="2800" dirty="0" smtClean="0">
                <a:solidFill>
                  <a:schemeClr val="bg1"/>
                </a:solidFill>
                <a:latin typeface="Times New Roman" panose="02020603050405020304" pitchFamily="18" charset="0"/>
                <a:cs typeface="Times New Roman" panose="02020603050405020304" pitchFamily="18" charset="0"/>
              </a:rPr>
              <a:t>9</a:t>
            </a:r>
            <a:r>
              <a:rPr lang="vi-VN" sz="2800" dirty="0" smtClean="0">
                <a:solidFill>
                  <a:schemeClr val="bg1"/>
                </a:solidFill>
                <a:latin typeface="Times New Roman" panose="02020603050405020304" pitchFamily="18" charset="0"/>
                <a:cs typeface="Times New Roman" panose="02020603050405020304" pitchFamily="18" charset="0"/>
              </a:rPr>
              <a:t> </a:t>
            </a:r>
            <a:r>
              <a:rPr lang="vi-VN" sz="2800" dirty="0">
                <a:solidFill>
                  <a:schemeClr val="bg1"/>
                </a:solidFill>
                <a:latin typeface="Times New Roman" panose="02020603050405020304" pitchFamily="18" charset="0"/>
                <a:cs typeface="Times New Roman" panose="02020603050405020304" pitchFamily="18" charset="0"/>
              </a:rPr>
              <a:t>điểm thực tế thì điểm ưu tiên chỉ còn là</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30-29)/</a:t>
            </a:r>
            <a:r>
              <a:rPr lang="en-US" sz="2800" dirty="0">
                <a:solidFill>
                  <a:schemeClr val="bg1"/>
                </a:solidFill>
                <a:latin typeface="Times New Roman" panose="02020603050405020304" pitchFamily="18" charset="0"/>
                <a:cs typeface="Times New Roman" panose="02020603050405020304" pitchFamily="18" charset="0"/>
              </a:rPr>
              <a:t>7.5]*0.75= </a:t>
            </a:r>
            <a:r>
              <a:rPr lang="en-US" sz="2800" dirty="0" smtClean="0">
                <a:solidFill>
                  <a:schemeClr val="bg1"/>
                </a:solidFill>
                <a:latin typeface="Times New Roman" panose="02020603050405020304" pitchFamily="18" charset="0"/>
                <a:cs typeface="Times New Roman" panose="02020603050405020304" pitchFamily="18" charset="0"/>
              </a:rPr>
              <a:t>0.1</a:t>
            </a:r>
            <a:endParaRPr lang="en-US" sz="2800" dirty="0">
              <a:solidFill>
                <a:schemeClr val="bg1"/>
              </a:solidFill>
              <a:latin typeface="Times New Roman" panose="02020603050405020304" pitchFamily="18" charset="0"/>
              <a:cs typeface="Times New Roman" panose="02020603050405020304" pitchFamily="18" charset="0"/>
            </a:endParaRPr>
          </a:p>
          <a:p>
            <a:pPr marL="0" lvl="1" algn="just" fontAlgn="t"/>
            <a:endParaRPr lang="en-US" sz="3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222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2">
            <a:extLst>
              <a:ext uri="{FF2B5EF4-FFF2-40B4-BE49-F238E27FC236}">
                <a16:creationId xmlns="" xmlns:a16="http://schemas.microsoft.com/office/drawing/2014/main" id="{3A3F7521-C428-4AF7-984F-C0D233968876}"/>
              </a:ext>
            </a:extLst>
          </p:cNvPr>
          <p:cNvSpPr>
            <a:spLocks noChangeArrowheads="1"/>
          </p:cNvSpPr>
          <p:nvPr/>
        </p:nvSpPr>
        <p:spPr bwMode="auto">
          <a:xfrm>
            <a:off x="414596" y="1494357"/>
            <a:ext cx="8550501" cy="2045469"/>
          </a:xfrm>
          <a:prstGeom prst="rightArrow">
            <a:avLst>
              <a:gd name="adj1" fmla="val 64144"/>
              <a:gd name="adj2" fmla="val 58161"/>
            </a:avLst>
          </a:prstGeom>
          <a:solidFill>
            <a:schemeClr val="accent5">
              <a:lumMod val="20000"/>
              <a:lumOff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dirty="0">
              <a:solidFill>
                <a:schemeClr val="tx1"/>
              </a:solidFill>
              <a:latin typeface="Arial"/>
              <a:ea typeface="Arial Unicode MS"/>
            </a:endParaRPr>
          </a:p>
        </p:txBody>
      </p:sp>
      <p:sp>
        <p:nvSpPr>
          <p:cNvPr id="4" name="Rounded Rectangle 2">
            <a:extLst>
              <a:ext uri="{FF2B5EF4-FFF2-40B4-BE49-F238E27FC236}">
                <a16:creationId xmlns="" xmlns:a16="http://schemas.microsoft.com/office/drawing/2014/main" id="{5C890C8C-C420-41C1-A617-A2292216EA28}"/>
              </a:ext>
            </a:extLst>
          </p:cNvPr>
          <p:cNvSpPr/>
          <p:nvPr/>
        </p:nvSpPr>
        <p:spPr>
          <a:xfrm>
            <a:off x="1864161" y="2093090"/>
            <a:ext cx="2123855" cy="906737"/>
          </a:xfrm>
          <a:prstGeom prst="chevron">
            <a:avLst>
              <a:gd name="adj" fmla="val 25577"/>
            </a:avLst>
          </a:prstGeom>
          <a:solidFill>
            <a:schemeClr val="accent2">
              <a:lumMod val="20000"/>
              <a:lumOff val="80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US" altLang="ko-KR" sz="1425" b="1" dirty="0">
                <a:solidFill>
                  <a:schemeClr val="tx1"/>
                </a:solidFill>
                <a:latin typeface="Times New Roman" panose="02020603050405020304" pitchFamily="18" charset="0"/>
                <a:ea typeface="Arial Unicode MS"/>
                <a:cs typeface="Times New Roman" panose="02020603050405020304" pitchFamily="18" charset="0"/>
              </a:rPr>
              <a:t>Trong thời gian đăng ký dự thi tốt nghiệp THPT và xét tuyển</a:t>
            </a:r>
            <a:endParaRPr lang="ko-KR" altLang="en-US" sz="1425" b="1" dirty="0">
              <a:solidFill>
                <a:schemeClr val="tx1"/>
              </a:solidFill>
              <a:latin typeface="Times New Roman" panose="02020603050405020304" pitchFamily="18" charset="0"/>
              <a:ea typeface="Arial Unicode MS"/>
              <a:cs typeface="Times New Roman" panose="02020603050405020304" pitchFamily="18" charset="0"/>
            </a:endParaRPr>
          </a:p>
        </p:txBody>
      </p:sp>
      <p:sp>
        <p:nvSpPr>
          <p:cNvPr id="5" name="Rounded Rectangle 3">
            <a:extLst>
              <a:ext uri="{FF2B5EF4-FFF2-40B4-BE49-F238E27FC236}">
                <a16:creationId xmlns="" xmlns:a16="http://schemas.microsoft.com/office/drawing/2014/main" id="{7EA5D368-3F3D-4D2C-88D2-0687F9DAA551}"/>
              </a:ext>
            </a:extLst>
          </p:cNvPr>
          <p:cNvSpPr/>
          <p:nvPr/>
        </p:nvSpPr>
        <p:spPr>
          <a:xfrm>
            <a:off x="4250222" y="2063723"/>
            <a:ext cx="2057400" cy="906737"/>
          </a:xfrm>
          <a:prstGeom prst="chevron">
            <a:avLst>
              <a:gd name="adj" fmla="val 27152"/>
            </a:avLst>
          </a:prstGeom>
          <a:solidFill>
            <a:schemeClr val="accent3">
              <a:lumMod val="20000"/>
              <a:lumOff val="80000"/>
            </a:schemeClr>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US" altLang="ko-KR" sz="1500" b="1" dirty="0">
                <a:solidFill>
                  <a:schemeClr val="tx1"/>
                </a:solidFill>
                <a:latin typeface="Times New Roman" panose="02020603050405020304" pitchFamily="18" charset="0"/>
                <a:ea typeface="Arial Unicode MS"/>
                <a:cs typeface="Times New Roman" panose="02020603050405020304" pitchFamily="18" charset="0"/>
              </a:rPr>
              <a:t>Trước 17h 20/6/2023</a:t>
            </a:r>
            <a:endParaRPr lang="ko-KR" altLang="en-US" sz="1500" b="1" dirty="0">
              <a:solidFill>
                <a:schemeClr val="tx1"/>
              </a:solidFill>
              <a:latin typeface="Times New Roman" panose="02020603050405020304" pitchFamily="18" charset="0"/>
              <a:ea typeface="Arial Unicode MS"/>
              <a:cs typeface="Times New Roman" panose="02020603050405020304" pitchFamily="18" charset="0"/>
            </a:endParaRPr>
          </a:p>
        </p:txBody>
      </p:sp>
      <p:sp>
        <p:nvSpPr>
          <p:cNvPr id="6" name="Rounded Rectangle 4">
            <a:extLst>
              <a:ext uri="{FF2B5EF4-FFF2-40B4-BE49-F238E27FC236}">
                <a16:creationId xmlns="" xmlns:a16="http://schemas.microsoft.com/office/drawing/2014/main" id="{C65C1463-6DCD-449A-9FFA-30221B16AF60}"/>
              </a:ext>
            </a:extLst>
          </p:cNvPr>
          <p:cNvSpPr/>
          <p:nvPr/>
        </p:nvSpPr>
        <p:spPr>
          <a:xfrm>
            <a:off x="6629969" y="2109733"/>
            <a:ext cx="1716929" cy="906737"/>
          </a:xfrm>
          <a:custGeom>
            <a:avLst/>
            <a:gdLst>
              <a:gd name="connsiteX0" fmla="*/ 0 w 1918178"/>
              <a:gd name="connsiteY0" fmla="*/ 0 h 1208982"/>
              <a:gd name="connsiteX1" fmla="*/ 1589915 w 1918178"/>
              <a:gd name="connsiteY1" fmla="*/ 0 h 1208982"/>
              <a:gd name="connsiteX2" fmla="*/ 1918178 w 1918178"/>
              <a:gd name="connsiteY2" fmla="*/ 604491 h 1208982"/>
              <a:gd name="connsiteX3" fmla="*/ 1589915 w 1918178"/>
              <a:gd name="connsiteY3" fmla="*/ 1208982 h 1208982"/>
              <a:gd name="connsiteX4" fmla="*/ 0 w 1918178"/>
              <a:gd name="connsiteY4" fmla="*/ 1208982 h 1208982"/>
              <a:gd name="connsiteX5" fmla="*/ 328263 w 1918178"/>
              <a:gd name="connsiteY5" fmla="*/ 604491 h 1208982"/>
              <a:gd name="connsiteX6" fmla="*/ 0 w 1918178"/>
              <a:gd name="connsiteY6" fmla="*/ 0 h 1208982"/>
              <a:gd name="connsiteX0" fmla="*/ 0 w 2289239"/>
              <a:gd name="connsiteY0" fmla="*/ 0 h 1208982"/>
              <a:gd name="connsiteX1" fmla="*/ 1589915 w 2289239"/>
              <a:gd name="connsiteY1" fmla="*/ 0 h 1208982"/>
              <a:gd name="connsiteX2" fmla="*/ 2289239 w 2289239"/>
              <a:gd name="connsiteY2" fmla="*/ 591239 h 1208982"/>
              <a:gd name="connsiteX3" fmla="*/ 1589915 w 2289239"/>
              <a:gd name="connsiteY3" fmla="*/ 1208982 h 1208982"/>
              <a:gd name="connsiteX4" fmla="*/ 0 w 2289239"/>
              <a:gd name="connsiteY4" fmla="*/ 1208982 h 1208982"/>
              <a:gd name="connsiteX5" fmla="*/ 328263 w 2289239"/>
              <a:gd name="connsiteY5" fmla="*/ 604491 h 1208982"/>
              <a:gd name="connsiteX6" fmla="*/ 0 w 2289239"/>
              <a:gd name="connsiteY6" fmla="*/ 0 h 120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9239" h="1208982">
                <a:moveTo>
                  <a:pt x="0" y="0"/>
                </a:moveTo>
                <a:lnTo>
                  <a:pt x="1589915" y="0"/>
                </a:lnTo>
                <a:lnTo>
                  <a:pt x="2289239" y="591239"/>
                </a:lnTo>
                <a:lnTo>
                  <a:pt x="1589915" y="1208982"/>
                </a:lnTo>
                <a:lnTo>
                  <a:pt x="0" y="1208982"/>
                </a:lnTo>
                <a:lnTo>
                  <a:pt x="328263" y="604491"/>
                </a:lnTo>
                <a:lnTo>
                  <a:pt x="0" y="0"/>
                </a:lnTo>
                <a:close/>
              </a:path>
            </a:pathLst>
          </a:custGeom>
          <a:solidFill>
            <a:schemeClr val="accent5">
              <a:lumMod val="40000"/>
              <a:lumOff val="60000"/>
            </a:schemeClr>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US" altLang="ko-KR" sz="1500" b="1" dirty="0">
                <a:solidFill>
                  <a:schemeClr val="tx1"/>
                </a:solidFill>
                <a:latin typeface="Times New Roman" panose="02020603050405020304" pitchFamily="18" charset="0"/>
                <a:ea typeface="Arial Unicode MS"/>
                <a:cs typeface="Times New Roman" panose="02020603050405020304" pitchFamily="18" charset="0"/>
              </a:rPr>
              <a:t>15/6/2023 - 20/7/2023</a:t>
            </a:r>
            <a:endParaRPr lang="ko-KR" altLang="en-US" sz="1050" b="1" dirty="0">
              <a:solidFill>
                <a:schemeClr val="tx1"/>
              </a:solidFill>
              <a:latin typeface="Times New Roman" panose="02020603050405020304" pitchFamily="18" charset="0"/>
              <a:ea typeface="Arial Unicode MS"/>
              <a:cs typeface="Times New Roman" panose="02020603050405020304" pitchFamily="18" charset="0"/>
            </a:endParaRPr>
          </a:p>
        </p:txBody>
      </p:sp>
      <p:sp>
        <p:nvSpPr>
          <p:cNvPr id="7" name="Rounded Rectangle 5">
            <a:extLst>
              <a:ext uri="{FF2B5EF4-FFF2-40B4-BE49-F238E27FC236}">
                <a16:creationId xmlns="" xmlns:a16="http://schemas.microsoft.com/office/drawing/2014/main" id="{1FAB224A-5BB1-4F1F-A484-3515EFC285C8}"/>
              </a:ext>
            </a:extLst>
          </p:cNvPr>
          <p:cNvSpPr/>
          <p:nvPr/>
        </p:nvSpPr>
        <p:spPr>
          <a:xfrm>
            <a:off x="414596" y="2093090"/>
            <a:ext cx="1438634" cy="906737"/>
          </a:xfrm>
          <a:prstGeom prst="chevron">
            <a:avLst>
              <a:gd name="adj" fmla="val 27152"/>
            </a:avLst>
          </a:prstGeom>
          <a:solidFill>
            <a:schemeClr val="accent1">
              <a:lumMod val="20000"/>
              <a:lumOff val="80000"/>
            </a:schemeClr>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1050">
              <a:solidFill>
                <a:schemeClr val="tx1"/>
              </a:solidFill>
              <a:latin typeface="Times New Roman" panose="02020603050405020304" pitchFamily="18" charset="0"/>
              <a:ea typeface="Arial Unicode MS"/>
              <a:cs typeface="Times New Roman" panose="02020603050405020304" pitchFamily="18" charset="0"/>
            </a:endParaRPr>
          </a:p>
        </p:txBody>
      </p:sp>
      <p:grpSp>
        <p:nvGrpSpPr>
          <p:cNvPr id="34" name="Group 33">
            <a:extLst>
              <a:ext uri="{FF2B5EF4-FFF2-40B4-BE49-F238E27FC236}">
                <a16:creationId xmlns="" xmlns:a16="http://schemas.microsoft.com/office/drawing/2014/main" id="{869CCD02-5679-BB4D-192F-2151E68984D5}"/>
              </a:ext>
            </a:extLst>
          </p:cNvPr>
          <p:cNvGrpSpPr/>
          <p:nvPr/>
        </p:nvGrpSpPr>
        <p:grpSpPr>
          <a:xfrm>
            <a:off x="1322613" y="1036777"/>
            <a:ext cx="6307085" cy="545700"/>
            <a:chOff x="7076787" y="926394"/>
            <a:chExt cx="12995920" cy="325719"/>
          </a:xfrm>
        </p:grpSpPr>
        <p:sp>
          <p:nvSpPr>
            <p:cNvPr id="35" name="Rectangle: Rounded Corners 34">
              <a:extLst>
                <a:ext uri="{FF2B5EF4-FFF2-40B4-BE49-F238E27FC236}">
                  <a16:creationId xmlns="" xmlns:a16="http://schemas.microsoft.com/office/drawing/2014/main" id="{80735453-3D3D-0AF7-B395-40DE79416DE2}"/>
                </a:ext>
              </a:extLst>
            </p:cNvPr>
            <p:cNvSpPr/>
            <p:nvPr/>
          </p:nvSpPr>
          <p:spPr>
            <a:xfrm>
              <a:off x="7344751" y="926394"/>
              <a:ext cx="12707973" cy="325719"/>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 xmlns:a16="http://schemas.microsoft.com/office/drawing/2014/main" id="{358EB012-53CF-0B6B-BCA7-3A1A88429150}"/>
                </a:ext>
              </a:extLst>
            </p:cNvPr>
            <p:cNvSpPr txBox="1"/>
            <p:nvPr/>
          </p:nvSpPr>
          <p:spPr>
            <a:xfrm>
              <a:off x="7076787" y="960115"/>
              <a:ext cx="12995920" cy="266375"/>
            </a:xfrm>
            <a:prstGeom prst="rect">
              <a:avLst/>
            </a:prstGeom>
            <a:noFill/>
            <a:effectLst/>
          </p:spPr>
          <p:txBody>
            <a:bodyPr wrap="square" rtlCol="0">
              <a:spAutoFit/>
            </a:bodyPr>
            <a:lstStyle/>
            <a:p>
              <a:pPr algn="ctr"/>
              <a:r>
                <a:rPr lang="en-US" sz="2300" b="1" dirty="0" smtClean="0">
                  <a:solidFill>
                    <a:schemeClr val="bg1"/>
                  </a:solidFill>
                  <a:latin typeface="Times New Roman" panose="02020603050405020304" pitchFamily="18" charset="0"/>
                  <a:cs typeface="Times New Roman" panose="02020603050405020304" pitchFamily="18" charset="0"/>
                </a:rPr>
                <a:t>KẾ </a:t>
              </a:r>
              <a:r>
                <a:rPr lang="en-US" sz="2300" b="1" dirty="0">
                  <a:solidFill>
                    <a:schemeClr val="bg1"/>
                  </a:solidFill>
                  <a:latin typeface="Times New Roman" panose="02020603050405020304" pitchFamily="18" charset="0"/>
                  <a:cs typeface="Times New Roman" panose="02020603050405020304" pitchFamily="18" charset="0"/>
                </a:rPr>
                <a:t>HOẠCH TUYỂN SINH  - SỞ GDĐT</a:t>
              </a:r>
              <a:endParaRPr lang="vi-VN" sz="2300" b="1" dirty="0">
                <a:solidFill>
                  <a:schemeClr val="bg1"/>
                </a:solidFill>
                <a:latin typeface="Times New Roman" panose="02020603050405020304" pitchFamily="18" charset="0"/>
                <a:cs typeface="Times New Roman" panose="02020603050405020304" pitchFamily="18" charset="0"/>
              </a:endParaRPr>
            </a:p>
          </p:txBody>
        </p:sp>
      </p:grpSp>
      <p:sp>
        <p:nvSpPr>
          <p:cNvPr id="38" name="TextBox 37">
            <a:extLst>
              <a:ext uri="{FF2B5EF4-FFF2-40B4-BE49-F238E27FC236}">
                <a16:creationId xmlns="" xmlns:a16="http://schemas.microsoft.com/office/drawing/2014/main" id="{D1A82A22-3730-ECE0-9BC4-25588537965B}"/>
              </a:ext>
            </a:extLst>
          </p:cNvPr>
          <p:cNvSpPr txBox="1"/>
          <p:nvPr/>
        </p:nvSpPr>
        <p:spPr>
          <a:xfrm>
            <a:off x="625336" y="2240092"/>
            <a:ext cx="1017153" cy="553998"/>
          </a:xfrm>
          <a:prstGeom prst="rect">
            <a:avLst/>
          </a:prstGeom>
          <a:noFill/>
        </p:spPr>
        <p:txBody>
          <a:bodyPr wrap="square">
            <a:spAutoFit/>
          </a:bodyPr>
          <a:lstStyle/>
          <a:p>
            <a:pPr marR="27146" algn="ctr"/>
            <a:r>
              <a:rPr lang="en-US" sz="1500" b="1" spc="-23"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1500" b="1" spc="-23" dirty="0">
                <a:latin typeface="Times New Roman" panose="02020603050405020304" pitchFamily="18" charset="0"/>
                <a:ea typeface="Times New Roman" panose="02020603050405020304" pitchFamily="18" charset="0"/>
                <a:cs typeface="Times New Roman" panose="02020603050405020304" pitchFamily="18" charset="0"/>
              </a:rPr>
              <a:t> 30/4/2023</a:t>
            </a:r>
          </a:p>
        </p:txBody>
      </p:sp>
      <p:sp>
        <p:nvSpPr>
          <p:cNvPr id="39" name="TextBox 38">
            <a:extLst>
              <a:ext uri="{FF2B5EF4-FFF2-40B4-BE49-F238E27FC236}">
                <a16:creationId xmlns="" xmlns:a16="http://schemas.microsoft.com/office/drawing/2014/main" id="{56B0338A-F8A9-C4EA-D73D-EAA6C4C08DF8}"/>
              </a:ext>
            </a:extLst>
          </p:cNvPr>
          <p:cNvSpPr txBox="1"/>
          <p:nvPr/>
        </p:nvSpPr>
        <p:spPr>
          <a:xfrm>
            <a:off x="456204" y="3478706"/>
            <a:ext cx="1554311" cy="1823576"/>
          </a:xfrm>
          <a:prstGeom prst="rect">
            <a:avLst/>
          </a:prstGeom>
          <a:solidFill>
            <a:srgbClr val="E6F4DC"/>
          </a:solidFill>
          <a:ln>
            <a:solidFill>
              <a:srgbClr val="E6F4DC"/>
            </a:solidFill>
          </a:ln>
        </p:spPr>
        <p:txBody>
          <a:bodyPr wrap="square">
            <a:spAutoFit/>
          </a:bodyPr>
          <a:lstStyle/>
          <a:p>
            <a:pPr marR="27146"/>
            <a:endParaRPr lang="en-US" sz="1650"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r>
              <a:rPr lang="en-US" sz="1650" spc="-23" dirty="0">
                <a:latin typeface="Times New Roman" panose="02020603050405020304" pitchFamily="18" charset="0"/>
                <a:ea typeface="Times New Roman" panose="02020603050405020304" pitchFamily="18" charset="0"/>
                <a:cs typeface="Times New Roman" panose="02020603050405020304" pitchFamily="18" charset="0"/>
              </a:rPr>
              <a:t>Hoàn thành việc rà soát, cập nhật CSDL ưu tiên </a:t>
            </a:r>
            <a:r>
              <a:rPr lang="en-US" sz="1500" spc="-23" dirty="0">
                <a:latin typeface="Times New Roman" panose="02020603050405020304" pitchFamily="18" charset="0"/>
                <a:ea typeface="Times New Roman" panose="02020603050405020304" pitchFamily="18" charset="0"/>
                <a:cs typeface="Times New Roman" panose="02020603050405020304" pitchFamily="18" charset="0"/>
              </a:rPr>
              <a:t>Khu vực </a:t>
            </a:r>
          </a:p>
          <a:p>
            <a:pPr marR="27146" lvl="1"/>
            <a:endParaRPr lang="en-US" sz="1500"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 xmlns:a16="http://schemas.microsoft.com/office/drawing/2014/main" id="{B517FF28-9A07-B43E-ED48-E93EC2E8C504}"/>
              </a:ext>
            </a:extLst>
          </p:cNvPr>
          <p:cNvSpPr txBox="1"/>
          <p:nvPr/>
        </p:nvSpPr>
        <p:spPr>
          <a:xfrm>
            <a:off x="6737382" y="3484616"/>
            <a:ext cx="1977994" cy="1920526"/>
          </a:xfrm>
          <a:prstGeom prst="rect">
            <a:avLst/>
          </a:prstGeom>
          <a:solidFill>
            <a:schemeClr val="accent5">
              <a:lumMod val="40000"/>
              <a:lumOff val="60000"/>
            </a:schemeClr>
          </a:solidFill>
        </p:spPr>
        <p:txBody>
          <a:bodyPr wrap="square">
            <a:spAutoFit/>
          </a:bodyPr>
          <a:lstStyle/>
          <a:p>
            <a:pPr marR="27146" algn="ctr">
              <a:lnSpc>
                <a:spcPct val="120000"/>
              </a:lnSpc>
            </a:pPr>
            <a:r>
              <a:rPr lang="vi-VN" sz="1650" dirty="0">
                <a:latin typeface="Times New Roman" panose="02020603050405020304" pitchFamily="18" charset="0"/>
                <a:ea typeface="Arial Unicode MS" panose="020B0604020202020204" charset="-128"/>
                <a:cs typeface="Times New Roman" panose="02020603050405020304" pitchFamily="18" charset="0"/>
              </a:rPr>
              <a:t>Cấp tài khoản b</a:t>
            </a:r>
            <a:r>
              <a:rPr lang="en-US" sz="1650" dirty="0">
                <a:latin typeface="Times New Roman" panose="02020603050405020304" pitchFamily="18" charset="0"/>
                <a:ea typeface="Arial Unicode MS" panose="020B0604020202020204" charset="-128"/>
                <a:cs typeface="Times New Roman" panose="02020603050405020304" pitchFamily="18" charset="0"/>
              </a:rPr>
              <a:t>ổ</a:t>
            </a:r>
            <a:r>
              <a:rPr lang="vi-VN" sz="1650" dirty="0">
                <a:latin typeface="Times New Roman" panose="02020603050405020304" pitchFamily="18" charset="0"/>
                <a:ea typeface="Arial Unicode MS" panose="020B0604020202020204" charset="-128"/>
                <a:cs typeface="Times New Roman" panose="02020603050405020304" pitchFamily="18" charset="0"/>
              </a:rPr>
              <a:t> sung cho các thí sinh (đã tốt nghiệp THPT, trung cấp) chưa có tài khoản</a:t>
            </a:r>
            <a:r>
              <a:rPr lang="en-US" sz="1650" dirty="0">
                <a:latin typeface="Times New Roman" panose="02020603050405020304" pitchFamily="18" charset="0"/>
                <a:ea typeface="Arial Unicode MS" panose="020B0604020202020204" charset="-128"/>
                <a:cs typeface="Times New Roman" panose="02020603050405020304" pitchFamily="18" charset="0"/>
              </a:rPr>
              <a:t> ĐKXT</a:t>
            </a:r>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 xmlns:a16="http://schemas.microsoft.com/office/drawing/2014/main" id="{463F004E-70D5-692B-EF46-43E7BB63FCB4}"/>
              </a:ext>
            </a:extLst>
          </p:cNvPr>
          <p:cNvSpPr txBox="1"/>
          <p:nvPr/>
        </p:nvSpPr>
        <p:spPr>
          <a:xfrm>
            <a:off x="3914776" y="3542252"/>
            <a:ext cx="2714625" cy="1920526"/>
          </a:xfrm>
          <a:prstGeom prst="rect">
            <a:avLst/>
          </a:prstGeom>
          <a:solidFill>
            <a:srgbClr val="D1F4F2"/>
          </a:solidFill>
        </p:spPr>
        <p:txBody>
          <a:bodyPr wrap="square">
            <a:spAutoFit/>
          </a:bodyPr>
          <a:lstStyle/>
          <a:p>
            <a:pPr marR="27146" algn="ctr">
              <a:lnSpc>
                <a:spcPct val="120000"/>
              </a:lnSpc>
            </a:pP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Hoàn</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thành</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việc</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nhập</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và</a:t>
            </a:r>
            <a:r>
              <a:rPr lang="en-US" sz="1650" spc="-15" dirty="0">
                <a:latin typeface="Times New Roman" panose="02020603050405020304" pitchFamily="18" charset="0"/>
                <a:ea typeface="Arial Unicode MS" panose="020B0604020202020204" charset="-128"/>
                <a:cs typeface="Times New Roman" panose="02020603050405020304" pitchFamily="18" charset="0"/>
              </a:rPr>
              <a:t> r</a:t>
            </a:r>
            <a:r>
              <a:rPr lang="vi-VN" sz="1650" spc="-15" dirty="0">
                <a:latin typeface="Times New Roman" panose="02020603050405020304" pitchFamily="18" charset="0"/>
                <a:ea typeface="Arial Unicode MS" panose="020B0604020202020204" charset="-128"/>
                <a:cs typeface="Times New Roman" panose="02020603050405020304" pitchFamily="18" charset="0"/>
              </a:rPr>
              <a:t>à soát kết quả điểm học tập</a:t>
            </a:r>
            <a:r>
              <a:rPr lang="en-US" sz="1650" spc="-15" dirty="0">
                <a:latin typeface="Times New Roman" panose="02020603050405020304" pitchFamily="18" charset="0"/>
                <a:ea typeface="Arial Unicode MS" panose="020B0604020202020204" charset="-128"/>
                <a:cs typeface="Times New Roman" panose="02020603050405020304" pitchFamily="18" charset="0"/>
              </a:rPr>
              <a:t>,</a:t>
            </a:r>
            <a:r>
              <a:rPr lang="vi-VN" sz="1650" spc="-15" dirty="0">
                <a:latin typeface="Times New Roman" panose="02020603050405020304" pitchFamily="18" charset="0"/>
                <a:ea typeface="Arial Unicode MS" panose="020B0604020202020204" charset="-128"/>
                <a:cs typeface="Times New Roman" panose="02020603050405020304" pitchFamily="18" charset="0"/>
              </a:rPr>
              <a:t> THPT trê</a:t>
            </a:r>
            <a:r>
              <a:rPr lang="en-US" sz="1650" spc="-15" dirty="0">
                <a:latin typeface="Times New Roman" panose="02020603050405020304" pitchFamily="18" charset="0"/>
                <a:ea typeface="Arial Unicode MS" panose="020B0604020202020204" charset="-128"/>
                <a:cs typeface="Times New Roman" panose="02020603050405020304" pitchFamily="18" charset="0"/>
              </a:rPr>
              <a:t>n CSDL ngành và </a:t>
            </a:r>
            <a:r>
              <a:rPr lang="vi-VN" sz="1650" spc="-15" dirty="0">
                <a:latin typeface="Times New Roman" panose="02020603050405020304" pitchFamily="18" charset="0"/>
                <a:ea typeface="Arial Unicode MS" panose="020B0604020202020204" charset="-128"/>
                <a:cs typeface="Times New Roman" panose="02020603050405020304" pitchFamily="18" charset="0"/>
              </a:rPr>
              <a:t>P</a:t>
            </a:r>
            <a:r>
              <a:rPr lang="en-US" sz="1650" spc="-15" dirty="0">
                <a:latin typeface="Times New Roman" panose="02020603050405020304" pitchFamily="18" charset="0"/>
                <a:ea typeface="Arial Unicode MS" panose="020B0604020202020204" charset="-128"/>
                <a:cs typeface="Times New Roman" panose="02020603050405020304" pitchFamily="18" charset="0"/>
              </a:rPr>
              <a:t>M</a:t>
            </a:r>
            <a:r>
              <a:rPr lang="vi-VN" sz="1650" spc="-15" dirty="0">
                <a:latin typeface="Times New Roman" panose="02020603050405020304" pitchFamily="18" charset="0"/>
                <a:ea typeface="Arial Unicode MS" panose="020B0604020202020204" charset="-128"/>
                <a:cs typeface="Times New Roman" panose="02020603050405020304" pitchFamily="18" charset="0"/>
              </a:rPr>
              <a:t> quản lý Kỳ thi tốt nghiệp THPT và xét tuyển sinh đại học (ĐH)</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p>
        </p:txBody>
      </p:sp>
      <p:sp>
        <p:nvSpPr>
          <p:cNvPr id="42" name="TextBox 41">
            <a:extLst>
              <a:ext uri="{FF2B5EF4-FFF2-40B4-BE49-F238E27FC236}">
                <a16:creationId xmlns="" xmlns:a16="http://schemas.microsoft.com/office/drawing/2014/main" id="{7A133AEF-B8D9-BB52-801F-4160D233B62C}"/>
              </a:ext>
            </a:extLst>
          </p:cNvPr>
          <p:cNvSpPr txBox="1"/>
          <p:nvPr/>
        </p:nvSpPr>
        <p:spPr>
          <a:xfrm>
            <a:off x="2412100" y="3487814"/>
            <a:ext cx="1308538" cy="1869743"/>
          </a:xfrm>
          <a:prstGeom prst="rect">
            <a:avLst/>
          </a:prstGeom>
          <a:solidFill>
            <a:srgbClr val="DEF2E4"/>
          </a:solidFill>
        </p:spPr>
        <p:txBody>
          <a:bodyPr wrap="square">
            <a:spAutoFit/>
          </a:bodyPr>
          <a:lstStyle/>
          <a:p>
            <a:pPr marR="27146" algn="ctr"/>
            <a:endParaRPr lang="en-US" sz="1650"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lgn="ctr"/>
            <a:r>
              <a:rPr lang="en-US" sz="1650" spc="-23" dirty="0">
                <a:latin typeface="Times New Roman" panose="02020603050405020304" pitchFamily="18" charset="0"/>
                <a:ea typeface="Times New Roman" panose="02020603050405020304" pitchFamily="18" charset="0"/>
                <a:cs typeface="Times New Roman" panose="02020603050405020304" pitchFamily="18" charset="0"/>
              </a:rPr>
              <a:t>Xác nhận KVƯT, ĐTƯT cho thí sinh</a:t>
            </a:r>
          </a:p>
          <a:p>
            <a:pPr marR="27146" algn="ctr"/>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lgn="ctr"/>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262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9013166" cy="5642057"/>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Ø"/>
            </a:pPr>
            <a:r>
              <a:rPr lang="en-US" sz="26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600" dirty="0">
                <a:latin typeface="Times New Roman" panose="02020603050405020304" pitchFamily="18" charset="0"/>
                <a:ea typeface="Calibri" panose="020F0502020204030204" pitchFamily="34" charset="0"/>
                <a:cs typeface="Times New Roman" panose="02020603050405020304" pitchFamily="18" charset="0"/>
              </a:rPr>
              <a:t> t</a:t>
            </a:r>
            <a:r>
              <a:rPr lang="vi-VN" sz="2600" dirty="0">
                <a:latin typeface="Times New Roman" panose="02020603050405020304" pitchFamily="18" charset="0"/>
                <a:ea typeface="Calibri" panose="020F0502020204030204" pitchFamily="34" charset="0"/>
                <a:cs typeface="Times New Roman" panose="02020603050405020304" pitchFamily="18" charset="0"/>
              </a:rPr>
              <a:t>ư</a:t>
            </a:r>
            <a:r>
              <a:rPr lang="en-US" sz="2600" dirty="0">
                <a:latin typeface="Times New Roman" panose="02020603050405020304" pitchFamily="18" charset="0"/>
                <a:ea typeface="Calibri" panose="020F0502020204030204" pitchFamily="34" charset="0"/>
                <a:cs typeface="Times New Roman" panose="02020603050405020304" pitchFamily="18" charset="0"/>
              </a:rPr>
              <a:t> ban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600" dirty="0">
                <a:latin typeface="Times New Roman" panose="02020603050405020304" pitchFamily="18" charset="0"/>
                <a:ea typeface="Calibri" panose="020F0502020204030204" pitchFamily="34" charset="0"/>
                <a:cs typeface="Times New Roman" panose="02020603050405020304" pitchFamily="18" charset="0"/>
              </a:rPr>
              <a:t> t</a:t>
            </a:r>
            <a:r>
              <a:rPr lang="vi-VN" sz="2600" dirty="0">
                <a:latin typeface="Times New Roman" panose="02020603050405020304" pitchFamily="18" charset="0"/>
                <a:ea typeface="Calibri" panose="020F0502020204030204" pitchFamily="34" charset="0"/>
                <a:cs typeface="Times New Roman" panose="02020603050405020304" pitchFamily="18" charset="0"/>
              </a:rPr>
              <a:t>ư</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sửa</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bổ</a:t>
            </a:r>
            <a:r>
              <a:rPr lang="en-US" sz="2600" dirty="0">
                <a:latin typeface="Times New Roman" panose="02020603050405020304" pitchFamily="18" charset="0"/>
                <a:ea typeface="Calibri" panose="020F0502020204030204" pitchFamily="34" charset="0"/>
                <a:cs typeface="Times New Roman" panose="02020603050405020304" pitchFamily="18" charset="0"/>
              </a:rPr>
              <a:t> sung ban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chế</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thi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tốt</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nghiệp</a:t>
            </a:r>
            <a:r>
              <a:rPr lang="en-US" sz="2600" dirty="0">
                <a:latin typeface="Times New Roman" panose="02020603050405020304" pitchFamily="18" charset="0"/>
                <a:ea typeface="Calibri" panose="020F0502020204030204" pitchFamily="34" charset="0"/>
                <a:cs typeface="Times New Roman" panose="02020603050405020304" pitchFamily="18" charset="0"/>
              </a:rPr>
              <a:t> THPT (TT 06, 05, 15)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600" dirty="0">
                <a:latin typeface="Times New Roman" panose="02020603050405020304" pitchFamily="18" charset="0"/>
                <a:ea typeface="Calibri" panose="020F0502020204030204" pitchFamily="34" charset="0"/>
                <a:cs typeface="Times New Roman" panose="02020603050405020304" pitchFamily="18" charset="0"/>
              </a:rPr>
              <a:t> VB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Wingdings" panose="05000000000000000000" pitchFamily="2" charset="2"/>
              <a:buChar char="Ø"/>
            </a:pP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Công</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số</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1515/BGĐT-QLCL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ngày</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07/4/2023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về</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việc</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Hướng</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dẫn</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tổ</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chức</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Kỳ</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tốt</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nghiệp</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năm</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2023</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US" sz="26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600" dirty="0">
                <a:latin typeface="Times New Roman" panose="02020603050405020304" pitchFamily="18" charset="0"/>
                <a:ea typeface="Calibri" panose="020F0502020204030204" pitchFamily="34" charset="0"/>
                <a:cs typeface="Times New Roman" panose="02020603050405020304" pitchFamily="18" charset="0"/>
              </a:rPr>
              <a:t> 2369/ANCTNB&amp;QLCL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600" dirty="0">
                <a:latin typeface="Times New Roman" panose="02020603050405020304" pitchFamily="18" charset="0"/>
                <a:ea typeface="Calibri" panose="020F0502020204030204" pitchFamily="34" charset="0"/>
                <a:cs typeface="Times New Roman" panose="02020603050405020304" pitchFamily="18" charset="0"/>
              </a:rPr>
              <a:t> 18/2/2021 </a:t>
            </a:r>
            <a:r>
              <a:rPr lang="en-US" sz="26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Hướng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dẫn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đảm</a:t>
            </a:r>
            <a:r>
              <a:rPr lang="en-US" sz="2600" dirty="0">
                <a:latin typeface="Times New Roman" panose="02020603050405020304" pitchFamily="18" charset="0"/>
                <a:ea typeface="Calibri" panose="020F0502020204030204" pitchFamily="34" charset="0"/>
                <a:cs typeface="Times New Roman" panose="02020603050405020304" pitchFamily="18" charset="0"/>
              </a:rPr>
              <a:t> an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ninh</a:t>
            </a:r>
            <a:r>
              <a:rPr lang="en-US" sz="2600" dirty="0">
                <a:latin typeface="Times New Roman" panose="02020603050405020304" pitchFamily="18" charset="0"/>
                <a:ea typeface="Calibri" panose="020F0502020204030204" pitchFamily="34" charset="0"/>
                <a:cs typeface="Times New Roman" panose="02020603050405020304" pitchFamily="18" charset="0"/>
              </a:rPr>
              <a:t>, an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Kỳ</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thi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tốt</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nghiệp</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sẽ</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rà</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soát</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điều</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chỉnh</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Wingdings" panose="05000000000000000000" pitchFamily="2" charset="2"/>
              <a:buChar char="Ø"/>
            </a:pP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bản</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số</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1605/SGDĐT-KTKĐ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ngày</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06/04/2023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Sở</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Đào</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tạo</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TPHCM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về</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việc</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rà</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soát</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cập</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nhật</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thông</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tin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học</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sinh</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đang</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học</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lớp</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12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năm</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2022-2023.</a:t>
            </a:r>
          </a:p>
          <a:p>
            <a:pPr marL="285750" indent="-285750">
              <a:lnSpc>
                <a:spcPct val="107000"/>
              </a:lnSpc>
              <a:spcAft>
                <a:spcPts val="800"/>
              </a:spcAft>
              <a:buFont typeface="Wingdings" panose="05000000000000000000" pitchFamily="2" charset="2"/>
              <a:buChar char="Ø"/>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1. VĂN BẢN ÁP DỤNG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4155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3">
            <a:extLst>
              <a:ext uri="{FF2B5EF4-FFF2-40B4-BE49-F238E27FC236}">
                <a16:creationId xmlns="" xmlns:a16="http://schemas.microsoft.com/office/drawing/2014/main" id="{37658B76-1FF9-4226-AFC0-50C41E88BFEA}"/>
              </a:ext>
            </a:extLst>
          </p:cNvPr>
          <p:cNvSpPr/>
          <p:nvPr/>
        </p:nvSpPr>
        <p:spPr>
          <a:xfrm>
            <a:off x="32159" y="2233315"/>
            <a:ext cx="1215467" cy="75608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Arial"/>
              <a:ea typeface="Arial Unicode MS"/>
            </a:endParaRPr>
          </a:p>
        </p:txBody>
      </p:sp>
      <p:sp>
        <p:nvSpPr>
          <p:cNvPr id="48" name="TextBox 47">
            <a:extLst>
              <a:ext uri="{FF2B5EF4-FFF2-40B4-BE49-F238E27FC236}">
                <a16:creationId xmlns="" xmlns:a16="http://schemas.microsoft.com/office/drawing/2014/main" id="{8211D730-231B-4C30-80B4-01220D9EFD81}"/>
              </a:ext>
            </a:extLst>
          </p:cNvPr>
          <p:cNvSpPr txBox="1"/>
          <p:nvPr/>
        </p:nvSpPr>
        <p:spPr>
          <a:xfrm>
            <a:off x="27946" y="2263517"/>
            <a:ext cx="1281335" cy="646331"/>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Từ 03/7 - </a:t>
            </a:r>
          </a:p>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06/7</a:t>
            </a:r>
          </a:p>
        </p:txBody>
      </p:sp>
      <p:grpSp>
        <p:nvGrpSpPr>
          <p:cNvPr id="2" name="Group 1"/>
          <p:cNvGrpSpPr/>
          <p:nvPr/>
        </p:nvGrpSpPr>
        <p:grpSpPr>
          <a:xfrm>
            <a:off x="237" y="2233315"/>
            <a:ext cx="8762479" cy="3412793"/>
            <a:chOff x="13425" y="1810481"/>
            <a:chExt cx="11683304" cy="4550390"/>
          </a:xfrm>
        </p:grpSpPr>
        <p:sp>
          <p:nvSpPr>
            <p:cNvPr id="3" name="Right Arrow 5">
              <a:extLst>
                <a:ext uri="{FF2B5EF4-FFF2-40B4-BE49-F238E27FC236}">
                  <a16:creationId xmlns="" xmlns:a16="http://schemas.microsoft.com/office/drawing/2014/main" id="{6B693E5B-82CF-422B-A15D-A6C0A1304CDF}"/>
                </a:ext>
              </a:extLst>
            </p:cNvPr>
            <p:cNvSpPr/>
            <p:nvPr/>
          </p:nvSpPr>
          <p:spPr>
            <a:xfrm>
              <a:off x="6904691" y="2004243"/>
              <a:ext cx="657075" cy="587871"/>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sp>
          <p:nvSpPr>
            <p:cNvPr id="4" name="Right Arrow 9">
              <a:extLst>
                <a:ext uri="{FF2B5EF4-FFF2-40B4-BE49-F238E27FC236}">
                  <a16:creationId xmlns="" xmlns:a16="http://schemas.microsoft.com/office/drawing/2014/main" id="{9F0FBE7D-C85F-4324-AC2E-EC0D3486C0CC}"/>
                </a:ext>
              </a:extLst>
            </p:cNvPr>
            <p:cNvSpPr/>
            <p:nvPr/>
          </p:nvSpPr>
          <p:spPr>
            <a:xfrm>
              <a:off x="9279531" y="2004243"/>
              <a:ext cx="657075" cy="587871"/>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grpSp>
          <p:nvGrpSpPr>
            <p:cNvPr id="5" name="그룹 31">
              <a:extLst>
                <a:ext uri="{FF2B5EF4-FFF2-40B4-BE49-F238E27FC236}">
                  <a16:creationId xmlns="" xmlns:a16="http://schemas.microsoft.com/office/drawing/2014/main" id="{30C768CE-E570-46B0-BFF7-68E08DF57563}"/>
                </a:ext>
              </a:extLst>
            </p:cNvPr>
            <p:cNvGrpSpPr/>
            <p:nvPr/>
          </p:nvGrpSpPr>
          <p:grpSpPr>
            <a:xfrm>
              <a:off x="4955799" y="1867718"/>
              <a:ext cx="1693860" cy="4465146"/>
              <a:chOff x="3238192" y="1864168"/>
              <a:chExt cx="1801369" cy="4465146"/>
            </a:xfrm>
          </p:grpSpPr>
          <p:sp>
            <p:nvSpPr>
              <p:cNvPr id="6" name="Rounded Rectangle 3">
                <a:extLst>
                  <a:ext uri="{FF2B5EF4-FFF2-40B4-BE49-F238E27FC236}">
                    <a16:creationId xmlns="" xmlns:a16="http://schemas.microsoft.com/office/drawing/2014/main" id="{81745AC1-992E-47DD-AEE9-BC5438FD920A}"/>
                  </a:ext>
                </a:extLst>
              </p:cNvPr>
              <p:cNvSpPr/>
              <p:nvPr/>
            </p:nvSpPr>
            <p:spPr>
              <a:xfrm>
                <a:off x="3260729" y="1864168"/>
                <a:ext cx="1728000" cy="10081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7" name="Rounded Rectangle 4">
                <a:extLst>
                  <a:ext uri="{FF2B5EF4-FFF2-40B4-BE49-F238E27FC236}">
                    <a16:creationId xmlns="" xmlns:a16="http://schemas.microsoft.com/office/drawing/2014/main" id="{27B0DE24-7748-4467-B6BD-99C8EB64F824}"/>
                  </a:ext>
                </a:extLst>
              </p:cNvPr>
              <p:cNvSpPr/>
              <p:nvPr/>
            </p:nvSpPr>
            <p:spPr>
              <a:xfrm rot="5400000">
                <a:off x="2347193" y="3636946"/>
                <a:ext cx="3583367" cy="1801369"/>
              </a:xfrm>
              <a:prstGeom prst="homePlate">
                <a:avLst>
                  <a:gd name="adj" fmla="val 3096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grpSp>
        <p:grpSp>
          <p:nvGrpSpPr>
            <p:cNvPr id="14" name="그룹 1">
              <a:extLst>
                <a:ext uri="{FF2B5EF4-FFF2-40B4-BE49-F238E27FC236}">
                  <a16:creationId xmlns="" xmlns:a16="http://schemas.microsoft.com/office/drawing/2014/main" id="{378102E4-6581-4AE1-83EB-212E5E3C2378}"/>
                </a:ext>
              </a:extLst>
            </p:cNvPr>
            <p:cNvGrpSpPr/>
            <p:nvPr/>
          </p:nvGrpSpPr>
          <p:grpSpPr>
            <a:xfrm>
              <a:off x="7547757" y="1867718"/>
              <a:ext cx="2115341" cy="4493153"/>
              <a:chOff x="6197842" y="1864168"/>
              <a:chExt cx="2249601" cy="4493153"/>
            </a:xfrm>
          </p:grpSpPr>
          <p:sp>
            <p:nvSpPr>
              <p:cNvPr id="15" name="Rounded Rectangle 7">
                <a:extLst>
                  <a:ext uri="{FF2B5EF4-FFF2-40B4-BE49-F238E27FC236}">
                    <a16:creationId xmlns="" xmlns:a16="http://schemas.microsoft.com/office/drawing/2014/main" id="{04715C17-EE66-49E2-B5E2-3ADF2C2D4371}"/>
                  </a:ext>
                </a:extLst>
              </p:cNvPr>
              <p:cNvSpPr/>
              <p:nvPr/>
            </p:nvSpPr>
            <p:spPr>
              <a:xfrm>
                <a:off x="6197842" y="1864168"/>
                <a:ext cx="2249601" cy="100811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6" name="Rounded Rectangle 8">
                <a:extLst>
                  <a:ext uri="{FF2B5EF4-FFF2-40B4-BE49-F238E27FC236}">
                    <a16:creationId xmlns="" xmlns:a16="http://schemas.microsoft.com/office/drawing/2014/main" id="{92499CA4-2E09-403C-8BEC-CAA04DE3015F}"/>
                  </a:ext>
                </a:extLst>
              </p:cNvPr>
              <p:cNvSpPr/>
              <p:nvPr/>
            </p:nvSpPr>
            <p:spPr>
              <a:xfrm rot="5400000">
                <a:off x="5530958" y="3664954"/>
                <a:ext cx="3583367" cy="1801368"/>
              </a:xfrm>
              <a:prstGeom prst="homePlate">
                <a:avLst>
                  <a:gd name="adj" fmla="val 31493"/>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grpSp>
        <p:grpSp>
          <p:nvGrpSpPr>
            <p:cNvPr id="23" name="그룹 46">
              <a:extLst>
                <a:ext uri="{FF2B5EF4-FFF2-40B4-BE49-F238E27FC236}">
                  <a16:creationId xmlns="" xmlns:a16="http://schemas.microsoft.com/office/drawing/2014/main" id="{BF502332-E979-4E8F-99C3-8C387AB4D951}"/>
                </a:ext>
              </a:extLst>
            </p:cNvPr>
            <p:cNvGrpSpPr/>
            <p:nvPr/>
          </p:nvGrpSpPr>
          <p:grpSpPr>
            <a:xfrm>
              <a:off x="9978822" y="1867718"/>
              <a:ext cx="1717907" cy="4493152"/>
              <a:chOff x="9134953" y="1864168"/>
              <a:chExt cx="1826942" cy="4493152"/>
            </a:xfrm>
          </p:grpSpPr>
          <p:sp>
            <p:nvSpPr>
              <p:cNvPr id="24" name="Rounded Rectangle 11">
                <a:extLst>
                  <a:ext uri="{FF2B5EF4-FFF2-40B4-BE49-F238E27FC236}">
                    <a16:creationId xmlns="" xmlns:a16="http://schemas.microsoft.com/office/drawing/2014/main" id="{994A6AC2-9CDC-407F-A3D3-190E097A83F6}"/>
                  </a:ext>
                </a:extLst>
              </p:cNvPr>
              <p:cNvSpPr/>
              <p:nvPr/>
            </p:nvSpPr>
            <p:spPr>
              <a:xfrm>
                <a:off x="9134953" y="1864168"/>
                <a:ext cx="1728000" cy="100811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25" name="Rounded Rectangle 12">
                <a:extLst>
                  <a:ext uri="{FF2B5EF4-FFF2-40B4-BE49-F238E27FC236}">
                    <a16:creationId xmlns="" xmlns:a16="http://schemas.microsoft.com/office/drawing/2014/main" id="{A4F254FF-31B9-476E-9745-A66C5C9EA073}"/>
                  </a:ext>
                </a:extLst>
              </p:cNvPr>
              <p:cNvSpPr/>
              <p:nvPr/>
            </p:nvSpPr>
            <p:spPr>
              <a:xfrm rot="5400000">
                <a:off x="8269527" y="3664952"/>
                <a:ext cx="3583367" cy="1801369"/>
              </a:xfrm>
              <a:prstGeom prst="homePlate">
                <a:avLst>
                  <a:gd name="adj" fmla="val 29907"/>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grpSp>
        <p:sp>
          <p:nvSpPr>
            <p:cNvPr id="32" name="Right Arrow 5">
              <a:extLst>
                <a:ext uri="{FF2B5EF4-FFF2-40B4-BE49-F238E27FC236}">
                  <a16:creationId xmlns="" xmlns:a16="http://schemas.microsoft.com/office/drawing/2014/main" id="{70AC06F3-5405-4082-A326-9BEE715B552C}"/>
                </a:ext>
              </a:extLst>
            </p:cNvPr>
            <p:cNvSpPr/>
            <p:nvPr/>
          </p:nvSpPr>
          <p:spPr>
            <a:xfrm>
              <a:off x="4186950" y="2004243"/>
              <a:ext cx="657075" cy="587871"/>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sp>
          <p:nvSpPr>
            <p:cNvPr id="34" name="Rounded Rectangle 3">
              <a:extLst>
                <a:ext uri="{FF2B5EF4-FFF2-40B4-BE49-F238E27FC236}">
                  <a16:creationId xmlns="" xmlns:a16="http://schemas.microsoft.com/office/drawing/2014/main" id="{37658B76-1FF9-4226-AFC0-50C41E88BFEA}"/>
                </a:ext>
              </a:extLst>
            </p:cNvPr>
            <p:cNvSpPr/>
            <p:nvPr/>
          </p:nvSpPr>
          <p:spPr>
            <a:xfrm>
              <a:off x="2481278" y="1847453"/>
              <a:ext cx="1730781" cy="100811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35" name="Rounded Rectangle 4">
              <a:extLst>
                <a:ext uri="{FF2B5EF4-FFF2-40B4-BE49-F238E27FC236}">
                  <a16:creationId xmlns="" xmlns:a16="http://schemas.microsoft.com/office/drawing/2014/main" id="{CA37034F-3CD4-4613-8CD4-1B70196B32C1}"/>
                </a:ext>
              </a:extLst>
            </p:cNvPr>
            <p:cNvSpPr/>
            <p:nvPr/>
          </p:nvSpPr>
          <p:spPr>
            <a:xfrm rot="5400000">
              <a:off x="1533441" y="3652629"/>
              <a:ext cx="3583367" cy="1689432"/>
            </a:xfrm>
            <a:prstGeom prst="homePlate">
              <a:avLst>
                <a:gd name="adj" fmla="val 30964"/>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40" name="TextBox 39">
              <a:extLst>
                <a:ext uri="{FF2B5EF4-FFF2-40B4-BE49-F238E27FC236}">
                  <a16:creationId xmlns="" xmlns:a16="http://schemas.microsoft.com/office/drawing/2014/main" id="{8211D730-231B-4C30-80B4-01220D9EFD81}"/>
                </a:ext>
              </a:extLst>
            </p:cNvPr>
            <p:cNvSpPr txBox="1"/>
            <p:nvPr/>
          </p:nvSpPr>
          <p:spPr>
            <a:xfrm>
              <a:off x="2450262" y="1887722"/>
              <a:ext cx="1708447" cy="861775"/>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err="1">
                  <a:solidFill>
                    <a:prstClr val="white"/>
                  </a:solidFill>
                  <a:latin typeface="Times New Roman" panose="02020603050405020304" pitchFamily="18" charset="0"/>
                  <a:ea typeface="Arial Unicode MS"/>
                  <a:cs typeface="Times New Roman" panose="02020603050405020304" pitchFamily="18" charset="0"/>
                </a:rPr>
                <a:t>Từ</a:t>
              </a:r>
              <a:r>
                <a:rPr lang="en-US" altLang="ko-KR" b="1" dirty="0">
                  <a:solidFill>
                    <a:prstClr val="white"/>
                  </a:solidFill>
                  <a:latin typeface="Times New Roman" panose="02020603050405020304" pitchFamily="18" charset="0"/>
                  <a:ea typeface="Arial Unicode MS"/>
                  <a:cs typeface="Times New Roman" panose="02020603050405020304" pitchFamily="18" charset="0"/>
                </a:rPr>
                <a:t> 10/7 - </a:t>
              </a:r>
            </a:p>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30/7</a:t>
              </a:r>
            </a:p>
          </p:txBody>
        </p:sp>
        <p:sp>
          <p:nvSpPr>
            <p:cNvPr id="38" name="TextBox 37">
              <a:extLst>
                <a:ext uri="{FF2B5EF4-FFF2-40B4-BE49-F238E27FC236}">
                  <a16:creationId xmlns="" xmlns:a16="http://schemas.microsoft.com/office/drawing/2014/main" id="{6A1C53C2-3A37-4488-90C6-1FF526C80A0D}"/>
                </a:ext>
              </a:extLst>
            </p:cNvPr>
            <p:cNvSpPr txBox="1"/>
            <p:nvPr/>
          </p:nvSpPr>
          <p:spPr>
            <a:xfrm>
              <a:off x="2559752" y="3175643"/>
              <a:ext cx="1463671" cy="1815881"/>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b="1" dirty="0" err="1">
                  <a:solidFill>
                    <a:srgbClr val="FF0000"/>
                  </a:solidFill>
                  <a:latin typeface="Times New Roman" panose="02020603050405020304" pitchFamily="18" charset="0"/>
                  <a:ea typeface="Arial Unicode MS"/>
                  <a:cs typeface="Times New Roman" panose="02020603050405020304" pitchFamily="18" charset="0"/>
                </a:rPr>
                <a:t>Thí</a:t>
              </a:r>
              <a:r>
                <a:rPr lang="en-US" altLang="ko-KR" sz="1650" b="1" dirty="0">
                  <a:solidFill>
                    <a:srgbClr val="FF0000"/>
                  </a:solidFill>
                  <a:latin typeface="Times New Roman" panose="02020603050405020304" pitchFamily="18" charset="0"/>
                  <a:ea typeface="Arial Unicode MS"/>
                  <a:cs typeface="Times New Roman" panose="02020603050405020304" pitchFamily="18" charset="0"/>
                </a:rPr>
                <a:t> </a:t>
              </a:r>
              <a:r>
                <a:rPr lang="en-US" altLang="ko-KR" sz="1650" b="1" dirty="0" err="1" smtClean="0">
                  <a:solidFill>
                    <a:srgbClr val="FF0000"/>
                  </a:solidFill>
                  <a:latin typeface="Times New Roman" panose="02020603050405020304" pitchFamily="18" charset="0"/>
                  <a:ea typeface="Arial Unicode MS"/>
                  <a:cs typeface="Times New Roman" panose="02020603050405020304" pitchFamily="18" charset="0"/>
                </a:rPr>
                <a:t>sinh</a:t>
              </a:r>
              <a:r>
                <a:rPr lang="en-US" altLang="ko-KR" sz="1650" b="1" dirty="0" smtClean="0">
                  <a:solidFill>
                    <a:srgbClr val="FF0000"/>
                  </a:solidFill>
                  <a:latin typeface="Times New Roman" panose="02020603050405020304" pitchFamily="18" charset="0"/>
                  <a:ea typeface="Arial Unicode MS"/>
                  <a:cs typeface="Times New Roman" panose="02020603050405020304" pitchFamily="18" charset="0"/>
                </a:rPr>
                <a:t> </a:t>
              </a:r>
              <a:r>
                <a:rPr lang="en-US" altLang="ko-KR" sz="1650" b="1" dirty="0">
                  <a:solidFill>
                    <a:srgbClr val="FF0000"/>
                  </a:solidFill>
                  <a:latin typeface="Times New Roman" panose="02020603050405020304" pitchFamily="18" charset="0"/>
                  <a:ea typeface="Arial Unicode MS"/>
                  <a:cs typeface="Times New Roman" panose="02020603050405020304" pitchFamily="18" charset="0"/>
                </a:rPr>
                <a:t>đăng ký, điều chỉnh NV xét tuyển</a:t>
              </a:r>
            </a:p>
          </p:txBody>
        </p:sp>
        <p:sp>
          <p:nvSpPr>
            <p:cNvPr id="43" name="TextBox 42">
              <a:extLst>
                <a:ext uri="{FF2B5EF4-FFF2-40B4-BE49-F238E27FC236}">
                  <a16:creationId xmlns="" xmlns:a16="http://schemas.microsoft.com/office/drawing/2014/main" id="{407CC273-A710-78A2-27E4-979478FDBA9C}"/>
                </a:ext>
              </a:extLst>
            </p:cNvPr>
            <p:cNvSpPr txBox="1"/>
            <p:nvPr/>
          </p:nvSpPr>
          <p:spPr>
            <a:xfrm>
              <a:off x="4919806" y="1810481"/>
              <a:ext cx="1810137" cy="861775"/>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31/7 - </a:t>
              </a:r>
            </a:p>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05/8</a:t>
              </a:r>
            </a:p>
          </p:txBody>
        </p:sp>
        <p:sp>
          <p:nvSpPr>
            <p:cNvPr id="44" name="TextBox 43">
              <a:extLst>
                <a:ext uri="{FF2B5EF4-FFF2-40B4-BE49-F238E27FC236}">
                  <a16:creationId xmlns="" xmlns:a16="http://schemas.microsoft.com/office/drawing/2014/main" id="{8A004468-0FCC-AD60-ED89-0C957CAC5C84}"/>
                </a:ext>
              </a:extLst>
            </p:cNvPr>
            <p:cNvSpPr txBox="1"/>
            <p:nvPr/>
          </p:nvSpPr>
          <p:spPr>
            <a:xfrm>
              <a:off x="7584339" y="1925748"/>
              <a:ext cx="1904011" cy="492443"/>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06/9</a:t>
              </a:r>
            </a:p>
          </p:txBody>
        </p:sp>
        <p:sp>
          <p:nvSpPr>
            <p:cNvPr id="45" name="TextBox 44">
              <a:extLst>
                <a:ext uri="{FF2B5EF4-FFF2-40B4-BE49-F238E27FC236}">
                  <a16:creationId xmlns="" xmlns:a16="http://schemas.microsoft.com/office/drawing/2014/main" id="{A906CFC6-E808-71A4-DF58-3FCB3A84505D}"/>
                </a:ext>
              </a:extLst>
            </p:cNvPr>
            <p:cNvSpPr txBox="1"/>
            <p:nvPr/>
          </p:nvSpPr>
          <p:spPr>
            <a:xfrm>
              <a:off x="9895244" y="1940886"/>
              <a:ext cx="1708447" cy="861775"/>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err="1">
                  <a:solidFill>
                    <a:prstClr val="white"/>
                  </a:solidFill>
                  <a:latin typeface="Times New Roman" panose="02020603050405020304" pitchFamily="18" charset="0"/>
                  <a:ea typeface="Arial Unicode MS"/>
                  <a:cs typeface="Times New Roman" panose="02020603050405020304" pitchFamily="18" charset="0"/>
                </a:rPr>
                <a:t>Tháng</a:t>
              </a:r>
              <a:r>
                <a:rPr lang="en-US" altLang="ko-KR" b="1" dirty="0">
                  <a:solidFill>
                    <a:prstClr val="white"/>
                  </a:solidFill>
                  <a:latin typeface="Times New Roman" panose="02020603050405020304" pitchFamily="18" charset="0"/>
                  <a:ea typeface="Arial Unicode MS"/>
                  <a:cs typeface="Times New Roman" panose="02020603050405020304" pitchFamily="18" charset="0"/>
                </a:rPr>
                <a:t> 10-12/2023</a:t>
              </a:r>
            </a:p>
          </p:txBody>
        </p:sp>
        <p:sp>
          <p:nvSpPr>
            <p:cNvPr id="46" name="TextBox 45">
              <a:extLst>
                <a:ext uri="{FF2B5EF4-FFF2-40B4-BE49-F238E27FC236}">
                  <a16:creationId xmlns="" xmlns:a16="http://schemas.microsoft.com/office/drawing/2014/main" id="{1E9A3E0C-FD51-3D5F-B421-13C04F5540A4}"/>
                </a:ext>
              </a:extLst>
            </p:cNvPr>
            <p:cNvSpPr txBox="1"/>
            <p:nvPr/>
          </p:nvSpPr>
          <p:spPr>
            <a:xfrm>
              <a:off x="5056346" y="3020017"/>
              <a:ext cx="1463671" cy="1477328"/>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Thí</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sinh</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nộp</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lệ</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phí</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xét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tuyển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trực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tuyến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p>
          </p:txBody>
        </p:sp>
        <p:sp>
          <p:nvSpPr>
            <p:cNvPr id="49" name="TextBox 48">
              <a:extLst>
                <a:ext uri="{FF2B5EF4-FFF2-40B4-BE49-F238E27FC236}">
                  <a16:creationId xmlns="" xmlns:a16="http://schemas.microsoft.com/office/drawing/2014/main" id="{CF66227C-5942-0777-D3C1-69234B5F4698}"/>
                </a:ext>
              </a:extLst>
            </p:cNvPr>
            <p:cNvSpPr txBox="1"/>
            <p:nvPr/>
          </p:nvSpPr>
          <p:spPr>
            <a:xfrm>
              <a:off x="7880511" y="3020017"/>
              <a:ext cx="1463671" cy="2154436"/>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Hoàn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thành</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xác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nhận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nhập</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học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trực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tuvến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đợt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1 </a:t>
              </a:r>
            </a:p>
          </p:txBody>
        </p:sp>
        <p:sp>
          <p:nvSpPr>
            <p:cNvPr id="50" name="TextBox 49">
              <a:extLst>
                <a:ext uri="{FF2B5EF4-FFF2-40B4-BE49-F238E27FC236}">
                  <a16:creationId xmlns="" xmlns:a16="http://schemas.microsoft.com/office/drawing/2014/main" id="{174CB9CA-81F5-A652-2229-CA4EB24AEA0C}"/>
                </a:ext>
              </a:extLst>
            </p:cNvPr>
            <p:cNvSpPr txBox="1"/>
            <p:nvPr/>
          </p:nvSpPr>
          <p:spPr>
            <a:xfrm>
              <a:off x="10099380" y="3132218"/>
              <a:ext cx="1463671" cy="1477328"/>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Đăng</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ký</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xét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tuyển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các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đợt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tiếp</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theo</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p>
          </p:txBody>
        </p:sp>
        <p:sp>
          <p:nvSpPr>
            <p:cNvPr id="39" name="Right Arrow 5">
              <a:extLst>
                <a:ext uri="{FF2B5EF4-FFF2-40B4-BE49-F238E27FC236}">
                  <a16:creationId xmlns="" xmlns:a16="http://schemas.microsoft.com/office/drawing/2014/main" id="{70AC06F3-5405-4082-A326-9BEE715B552C}"/>
                </a:ext>
              </a:extLst>
            </p:cNvPr>
            <p:cNvSpPr/>
            <p:nvPr/>
          </p:nvSpPr>
          <p:spPr>
            <a:xfrm>
              <a:off x="1773950" y="1991543"/>
              <a:ext cx="657075" cy="587871"/>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sp>
          <p:nvSpPr>
            <p:cNvPr id="47" name="Rounded Rectangle 4">
              <a:extLst>
                <a:ext uri="{FF2B5EF4-FFF2-40B4-BE49-F238E27FC236}">
                  <a16:creationId xmlns="" xmlns:a16="http://schemas.microsoft.com/office/drawing/2014/main" id="{CA37034F-3CD4-4613-8CD4-1B70196B32C1}"/>
                </a:ext>
              </a:extLst>
            </p:cNvPr>
            <p:cNvSpPr/>
            <p:nvPr/>
          </p:nvSpPr>
          <p:spPr>
            <a:xfrm rot="5400000">
              <a:off x="-933543" y="3644030"/>
              <a:ext cx="3583367" cy="1689432"/>
            </a:xfrm>
            <a:prstGeom prst="homePlate">
              <a:avLst>
                <a:gd name="adj" fmla="val 30964"/>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51" name="TextBox 50">
              <a:extLst>
                <a:ext uri="{FF2B5EF4-FFF2-40B4-BE49-F238E27FC236}">
                  <a16:creationId xmlns="" xmlns:a16="http://schemas.microsoft.com/office/drawing/2014/main" id="{6A1C53C2-3A37-4488-90C6-1FF526C80A0D}"/>
                </a:ext>
              </a:extLst>
            </p:cNvPr>
            <p:cNvSpPr txBox="1"/>
            <p:nvPr/>
          </p:nvSpPr>
          <p:spPr>
            <a:xfrm>
              <a:off x="31258" y="3132218"/>
              <a:ext cx="1720449" cy="2277546"/>
            </a:xfrm>
            <a:prstGeom prst="rect">
              <a:avLst/>
            </a:prstGeom>
            <a:noFill/>
          </p:spPr>
          <p:txBody>
            <a:bodyPr wrap="square" rtlCol="0">
              <a:spAutoFit/>
            </a:bodyPr>
            <a:lstStyle/>
            <a:p>
              <a:pPr lvl="0" algn="ctr">
                <a:defRPr/>
              </a:pPr>
              <a:r>
                <a:rPr lang="en-US" sz="1500" dirty="0">
                  <a:latin typeface="Times New Roman" panose="02020603050405020304" pitchFamily="18" charset="0"/>
                  <a:cs typeface="Times New Roman" panose="02020603050405020304" pitchFamily="18" charset="0"/>
                </a:rPr>
                <a:t>Thí sinh t</a:t>
              </a:r>
              <a:r>
                <a:rPr lang="vi-VN" sz="1500" dirty="0">
                  <a:latin typeface="Times New Roman" panose="02020603050405020304" pitchFamily="18" charset="0"/>
                  <a:cs typeface="Times New Roman" panose="02020603050405020304" pitchFamily="18" charset="0"/>
                </a:rPr>
                <a:t>hực hành việc đăng ký, điều chỉnh nguyện vọng xét tuyển</a:t>
              </a:r>
              <a:r>
                <a:rPr lang="en-US" sz="1500" dirty="0">
                  <a:latin typeface="Times New Roman" panose="02020603050405020304" pitchFamily="18" charset="0"/>
                  <a:cs typeface="Times New Roman" panose="02020603050405020304" pitchFamily="18" charset="0"/>
                </a:rPr>
                <a:t> </a:t>
              </a:r>
              <a:r>
                <a:rPr lang="vi-VN" sz="1500" dirty="0">
                  <a:latin typeface="Times New Roman" panose="02020603050405020304" pitchFamily="18" charset="0"/>
                  <a:cs typeface="Times New Roman" panose="02020603050405020304" pitchFamily="18" charset="0"/>
                </a:rPr>
                <a:t>trên </a:t>
              </a:r>
              <a:r>
                <a:rPr lang="en-US" sz="1500" dirty="0">
                  <a:latin typeface="Times New Roman" panose="02020603050405020304" pitchFamily="18" charset="0"/>
                  <a:cs typeface="Times New Roman" panose="02020603050405020304" pitchFamily="18" charset="0"/>
                </a:rPr>
                <a:t>Hệ thống</a:t>
              </a:r>
              <a:endParaRPr lang="en-US" altLang="ko-KR" sz="150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endParaRPr>
            </a:p>
          </p:txBody>
        </p:sp>
      </p:grpSp>
      <p:grpSp>
        <p:nvGrpSpPr>
          <p:cNvPr id="33" name="Group 32">
            <a:extLst>
              <a:ext uri="{FF2B5EF4-FFF2-40B4-BE49-F238E27FC236}">
                <a16:creationId xmlns="" xmlns:a16="http://schemas.microsoft.com/office/drawing/2014/main" id="{869CCD02-5679-BB4D-192F-2151E68984D5}"/>
              </a:ext>
            </a:extLst>
          </p:cNvPr>
          <p:cNvGrpSpPr/>
          <p:nvPr/>
        </p:nvGrpSpPr>
        <p:grpSpPr>
          <a:xfrm>
            <a:off x="1322613" y="1036777"/>
            <a:ext cx="6307085" cy="545700"/>
            <a:chOff x="7076787" y="926394"/>
            <a:chExt cx="12995920" cy="325719"/>
          </a:xfrm>
        </p:grpSpPr>
        <p:sp>
          <p:nvSpPr>
            <p:cNvPr id="36" name="Rectangle: Rounded Corners 34">
              <a:extLst>
                <a:ext uri="{FF2B5EF4-FFF2-40B4-BE49-F238E27FC236}">
                  <a16:creationId xmlns="" xmlns:a16="http://schemas.microsoft.com/office/drawing/2014/main" id="{80735453-3D3D-0AF7-B395-40DE79416DE2}"/>
                </a:ext>
              </a:extLst>
            </p:cNvPr>
            <p:cNvSpPr/>
            <p:nvPr/>
          </p:nvSpPr>
          <p:spPr>
            <a:xfrm>
              <a:off x="7344751" y="926394"/>
              <a:ext cx="12707973" cy="325719"/>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a:extLst>
                <a:ext uri="{FF2B5EF4-FFF2-40B4-BE49-F238E27FC236}">
                  <a16:creationId xmlns="" xmlns:a16="http://schemas.microsoft.com/office/drawing/2014/main" id="{358EB012-53CF-0B6B-BCA7-3A1A88429150}"/>
                </a:ext>
              </a:extLst>
            </p:cNvPr>
            <p:cNvSpPr txBox="1"/>
            <p:nvPr/>
          </p:nvSpPr>
          <p:spPr>
            <a:xfrm>
              <a:off x="7076787" y="960115"/>
              <a:ext cx="12995920" cy="266375"/>
            </a:xfrm>
            <a:prstGeom prst="rect">
              <a:avLst/>
            </a:prstGeom>
            <a:noFill/>
            <a:effectLst/>
          </p:spPr>
          <p:txBody>
            <a:bodyPr wrap="square" rtlCol="0">
              <a:spAutoFit/>
            </a:bodyPr>
            <a:lstStyle/>
            <a:p>
              <a:pPr algn="ctr"/>
              <a:r>
                <a:rPr lang="en-US" sz="2300" b="1" dirty="0" smtClean="0">
                  <a:solidFill>
                    <a:schemeClr val="bg1"/>
                  </a:solidFill>
                  <a:latin typeface="Times New Roman" panose="02020603050405020304" pitchFamily="18" charset="0"/>
                  <a:cs typeface="Times New Roman" panose="02020603050405020304" pitchFamily="18" charset="0"/>
                </a:rPr>
                <a:t>KẾ </a:t>
              </a:r>
              <a:r>
                <a:rPr lang="en-US" sz="2300" b="1" dirty="0">
                  <a:solidFill>
                    <a:schemeClr val="bg1"/>
                  </a:solidFill>
                  <a:latin typeface="Times New Roman" panose="02020603050405020304" pitchFamily="18" charset="0"/>
                  <a:cs typeface="Times New Roman" panose="02020603050405020304" pitchFamily="18" charset="0"/>
                </a:rPr>
                <a:t>HOẠCH TUYỂN SINH  - SỞ GDĐT</a:t>
              </a:r>
              <a:endParaRPr lang="vi-VN" sz="2300" b="1"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206233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 xmlns:a16="http://schemas.microsoft.com/office/drawing/2014/main" id="{5A424172-CD55-4DCB-9AAC-141D2C0704F7}"/>
              </a:ext>
            </a:extLst>
          </p:cNvPr>
          <p:cNvSpPr>
            <a:spLocks noGrp="1"/>
          </p:cNvSpPr>
          <p:nvPr>
            <p:ph type="sldNum" sz="quarter" idx="12"/>
          </p:nvPr>
        </p:nvSpPr>
        <p:spPr/>
        <p:txBody>
          <a:bodyPr/>
          <a:lstStyle/>
          <a:p>
            <a:fld id="{5A92A2A7-272E-4FFC-9CE4-22CBCF0DDA54}" type="slidenum">
              <a:rPr lang="en-US" smtClean="0"/>
              <a:t>31</a:t>
            </a:fld>
            <a:endParaRPr lang="en-US"/>
          </a:p>
        </p:txBody>
      </p:sp>
      <p:sp>
        <p:nvSpPr>
          <p:cNvPr id="10" name="TextBox 9">
            <a:extLst>
              <a:ext uri="{FF2B5EF4-FFF2-40B4-BE49-F238E27FC236}">
                <a16:creationId xmlns=""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 xmlns:a16="http://schemas.microsoft.com/office/drawing/2014/main" id="{68D04AE3-E40F-D862-D5AF-66472CDD1EAE}"/>
              </a:ext>
            </a:extLst>
          </p:cNvPr>
          <p:cNvGrpSpPr/>
          <p:nvPr/>
        </p:nvGrpSpPr>
        <p:grpSpPr>
          <a:xfrm>
            <a:off x="276273" y="1206873"/>
            <a:ext cx="8719809" cy="688169"/>
            <a:chOff x="3402298" y="1060722"/>
            <a:chExt cx="8094989" cy="833070"/>
          </a:xfrm>
        </p:grpSpPr>
        <p:sp>
          <p:nvSpPr>
            <p:cNvPr id="13" name="Rectangle: Rounded Corners 15">
              <a:extLst>
                <a:ext uri="{FF2B5EF4-FFF2-40B4-BE49-F238E27FC236}">
                  <a16:creationId xmlns="" xmlns:a16="http://schemas.microsoft.com/office/drawing/2014/main" id="{DA5C8B55-6AF6-E18A-3743-0510B21BAAAF}"/>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 xmlns:a16="http://schemas.microsoft.com/office/drawing/2014/main" id="{E709B901-F07E-1906-3C8E-4728D9F81A97}"/>
                </a:ext>
              </a:extLst>
            </p:cNvPr>
            <p:cNvSpPr txBox="1"/>
            <p:nvPr/>
          </p:nvSpPr>
          <p:spPr>
            <a:xfrm>
              <a:off x="3680005" y="1089636"/>
              <a:ext cx="7632637" cy="804156"/>
            </a:xfrm>
            <a:prstGeom prst="rect">
              <a:avLst/>
            </a:prstGeom>
            <a:noFill/>
            <a:effectLst/>
          </p:spPr>
          <p:txBody>
            <a:bodyPr wrap="square" rtlCol="0">
              <a:spAutoFit/>
            </a:bodyPr>
            <a:lstStyle/>
            <a:p>
              <a:pPr algn="ctr" fontAlgn="t">
                <a:lnSpc>
                  <a:spcPts val="2325"/>
                </a:lnSpc>
              </a:pPr>
              <a:r>
                <a:rPr lang="en-US" b="1" dirty="0" smtClean="0">
                  <a:solidFill>
                    <a:schemeClr val="bg1"/>
                  </a:solidFill>
                  <a:latin typeface="Times New Roman" panose="02020603050405020304" pitchFamily="18" charset="0"/>
                  <a:cs typeface="Times New Roman" panose="02020603050405020304" pitchFamily="18" charset="0"/>
                </a:rPr>
                <a:t>CSDL </a:t>
              </a:r>
              <a:r>
                <a:rPr lang="en-US" b="1" dirty="0">
                  <a:solidFill>
                    <a:schemeClr val="bg1"/>
                  </a:solidFill>
                  <a:latin typeface="Times New Roman" panose="02020603050405020304" pitchFamily="18" charset="0"/>
                  <a:cs typeface="Times New Roman" panose="02020603050405020304" pitchFamily="18" charset="0"/>
                </a:rPr>
                <a:t>VỀ ƯU TIÊN, THÍ SINH ĐĂNG KÝ HƯỞNG CHÍNH SÁCH ƯU TIÊN</a:t>
              </a:r>
            </a:p>
            <a:p>
              <a:pPr marL="257175" indent="-257175" algn="just">
                <a:buAutoNum type="arabicPeriod"/>
              </a:pPr>
              <a:endParaRPr lang="vi-VN" dirty="0">
                <a:solidFill>
                  <a:schemeClr val="bg1"/>
                </a:solidFill>
                <a:latin typeface="Times New Roman" panose="02020603050405020304" pitchFamily="18" charset="0"/>
                <a:cs typeface="Times New Roman" panose="02020603050405020304" pitchFamily="18" charset="0"/>
              </a:endParaRPr>
            </a:p>
          </p:txBody>
        </p:sp>
      </p:grpSp>
      <p:graphicFrame>
        <p:nvGraphicFramePr>
          <p:cNvPr id="16" name="Table 15">
            <a:extLst>
              <a:ext uri="{FF2B5EF4-FFF2-40B4-BE49-F238E27FC236}">
                <a16:creationId xmlns="" xmlns:a16="http://schemas.microsoft.com/office/drawing/2014/main" id="{AC316F3B-4B6E-CE97-7E16-63B86456D5F9}"/>
              </a:ext>
            </a:extLst>
          </p:cNvPr>
          <p:cNvGraphicFramePr>
            <a:graphicFrameLocks noGrp="1"/>
          </p:cNvGraphicFramePr>
          <p:nvPr>
            <p:extLst>
              <p:ext uri="{D42A27DB-BD31-4B8C-83A1-F6EECF244321}">
                <p14:modId xmlns:p14="http://schemas.microsoft.com/office/powerpoint/2010/main" val="1671491293"/>
              </p:ext>
            </p:extLst>
          </p:nvPr>
        </p:nvGraphicFramePr>
        <p:xfrm>
          <a:off x="2436412" y="2328682"/>
          <a:ext cx="2098729" cy="3835926"/>
        </p:xfrm>
        <a:graphic>
          <a:graphicData uri="http://schemas.openxmlformats.org/drawingml/2006/table">
            <a:tbl>
              <a:tblPr firstRow="1" bandRow="1"/>
              <a:tblGrid>
                <a:gridCol w="194390">
                  <a:extLst>
                    <a:ext uri="{9D8B030D-6E8A-4147-A177-3AD203B41FA5}">
                      <a16:colId xmlns="" xmlns:a16="http://schemas.microsoft.com/office/drawing/2014/main" val="20000"/>
                    </a:ext>
                  </a:extLst>
                </a:gridCol>
                <a:gridCol w="1716918">
                  <a:extLst>
                    <a:ext uri="{9D8B030D-6E8A-4147-A177-3AD203B41FA5}">
                      <a16:colId xmlns="" xmlns:a16="http://schemas.microsoft.com/office/drawing/2014/main" val="20001"/>
                    </a:ext>
                  </a:extLst>
                </a:gridCol>
                <a:gridCol w="187421">
                  <a:extLst>
                    <a:ext uri="{9D8B030D-6E8A-4147-A177-3AD203B41FA5}">
                      <a16:colId xmlns=""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02</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vi-VN" altLang="ko-KR" sz="1700" dirty="0">
                          <a:solidFill>
                            <a:schemeClr val="bg1"/>
                          </a:solidFill>
                          <a:latin typeface="Times New Roman" panose="02020603050405020304" pitchFamily="18" charset="0"/>
                          <a:cs typeface="Times New Roman" panose="02020603050405020304" pitchFamily="18" charset="0"/>
                        </a:rPr>
                        <a:t>Thí sinh </a:t>
                      </a:r>
                      <a:r>
                        <a:rPr lang="en-US" altLang="ko-KR" sz="1700" dirty="0">
                          <a:solidFill>
                            <a:schemeClr val="bg1"/>
                          </a:solidFill>
                          <a:latin typeface="Times New Roman" panose="02020603050405020304" pitchFamily="18" charset="0"/>
                          <a:cs typeface="Times New Roman" panose="02020603050405020304" pitchFamily="18" charset="0"/>
                        </a:rPr>
                        <a:t>khai báo</a:t>
                      </a:r>
                      <a:r>
                        <a:rPr lang="en-US" altLang="ko-KR" sz="1700" baseline="0" dirty="0">
                          <a:solidFill>
                            <a:schemeClr val="bg1"/>
                          </a:solidFill>
                          <a:latin typeface="Times New Roman" panose="02020603050405020304" pitchFamily="18" charset="0"/>
                          <a:cs typeface="Times New Roman" panose="02020603050405020304" pitchFamily="18" charset="0"/>
                        </a:rPr>
                        <a:t> thời gian, đối tượng và </a:t>
                      </a:r>
                      <a:r>
                        <a:rPr lang="vi-VN" altLang="ko-KR" sz="1700" dirty="0">
                          <a:solidFill>
                            <a:schemeClr val="bg1"/>
                          </a:solidFill>
                          <a:latin typeface="Times New Roman" panose="02020603050405020304" pitchFamily="18" charset="0"/>
                          <a:cs typeface="Times New Roman" panose="02020603050405020304" pitchFamily="18" charset="0"/>
                        </a:rPr>
                        <a:t>nộp minh chứng về khu vực, đối tượng trực tuyến cùng thời gian đăng ký dự Kỳ thi tốt nghiệp THPT</a:t>
                      </a:r>
                      <a:endParaRPr lang="en-US" altLang="ko-KR" sz="1700" dirty="0">
                        <a:solidFill>
                          <a:schemeClr val="bg1"/>
                        </a:solidFill>
                        <a:latin typeface="Times New Roman" panose="02020603050405020304" pitchFamily="18" charset="0"/>
                        <a:cs typeface="Times New Roman" panose="02020603050405020304" pitchFamily="18"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5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r>
                        <a:rPr lang="en-US" altLang="ko-KR" sz="1200" dirty="0">
                          <a:solidFill>
                            <a:schemeClr val="bg1"/>
                          </a:solidFill>
                          <a:latin typeface="+mn-lt"/>
                          <a:cs typeface="Arial" pitchFamily="34" charset="0"/>
                        </a:rPr>
                        <a:t>You can simply impress your audience and add a unique zing</a:t>
                      </a:r>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I hope and I believe that this Template will your Time, Money and Reputation. </a:t>
                      </a: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 xmlns:a16="http://schemas.microsoft.com/office/drawing/2014/main" val="10005"/>
                  </a:ext>
                </a:extLst>
              </a:tr>
              <a:tr h="69516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Easy to change colors, photos and Text.</a:t>
                      </a: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 xmlns:a16="http://schemas.microsoft.com/office/drawing/2014/main" val="10006"/>
                  </a:ext>
                </a:extLst>
              </a:tr>
            </a:tbl>
          </a:graphicData>
        </a:graphic>
      </p:graphicFrame>
      <p:sp>
        <p:nvSpPr>
          <p:cNvPr id="17" name="Block Arc 14">
            <a:extLst>
              <a:ext uri="{FF2B5EF4-FFF2-40B4-BE49-F238E27FC236}">
                <a16:creationId xmlns="" xmlns:a16="http://schemas.microsoft.com/office/drawing/2014/main" id="{531F9161-E725-CB6C-0A45-28D190354304}"/>
              </a:ext>
            </a:extLst>
          </p:cNvPr>
          <p:cNvSpPr>
            <a:spLocks noChangeAspect="1"/>
          </p:cNvSpPr>
          <p:nvPr/>
        </p:nvSpPr>
        <p:spPr>
          <a:xfrm rot="2700000">
            <a:off x="3455574" y="2090687"/>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graphicFrame>
        <p:nvGraphicFramePr>
          <p:cNvPr id="18" name="Table 17">
            <a:extLst>
              <a:ext uri="{FF2B5EF4-FFF2-40B4-BE49-F238E27FC236}">
                <a16:creationId xmlns="" xmlns:a16="http://schemas.microsoft.com/office/drawing/2014/main" id="{A58C2671-53AA-B0FA-370D-34ACBDD9C982}"/>
              </a:ext>
            </a:extLst>
          </p:cNvPr>
          <p:cNvGraphicFramePr>
            <a:graphicFrameLocks noGrp="1"/>
          </p:cNvGraphicFramePr>
          <p:nvPr>
            <p:extLst>
              <p:ext uri="{D42A27DB-BD31-4B8C-83A1-F6EECF244321}">
                <p14:modId xmlns:p14="http://schemas.microsoft.com/office/powerpoint/2010/main" val="2821326946"/>
              </p:ext>
            </p:extLst>
          </p:nvPr>
        </p:nvGraphicFramePr>
        <p:xfrm>
          <a:off x="4699719" y="2328682"/>
          <a:ext cx="1756120" cy="4125486"/>
        </p:xfrm>
        <a:graphic>
          <a:graphicData uri="http://schemas.openxmlformats.org/drawingml/2006/table">
            <a:tbl>
              <a:tblPr firstRow="1" bandRow="1"/>
              <a:tblGrid>
                <a:gridCol w="162560">
                  <a:extLst>
                    <a:ext uri="{9D8B030D-6E8A-4147-A177-3AD203B41FA5}">
                      <a16:colId xmlns="" xmlns:a16="http://schemas.microsoft.com/office/drawing/2014/main" val="20000"/>
                    </a:ext>
                  </a:extLst>
                </a:gridCol>
                <a:gridCol w="1431000">
                  <a:extLst>
                    <a:ext uri="{9D8B030D-6E8A-4147-A177-3AD203B41FA5}">
                      <a16:colId xmlns="" xmlns:a16="http://schemas.microsoft.com/office/drawing/2014/main" val="20001"/>
                    </a:ext>
                  </a:extLst>
                </a:gridCol>
                <a:gridCol w="162560">
                  <a:extLst>
                    <a:ext uri="{9D8B030D-6E8A-4147-A177-3AD203B41FA5}">
                      <a16:colId xmlns=""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03</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vi-VN" altLang="ko-KR" sz="1700" b="0" dirty="0">
                          <a:solidFill>
                            <a:srgbClr val="FFFF00"/>
                          </a:solidFill>
                          <a:latin typeface="Times New Roman" panose="02020603050405020304" pitchFamily="18" charset="0"/>
                          <a:cs typeface="Times New Roman" panose="02020603050405020304" pitchFamily="18" charset="0"/>
                        </a:rPr>
                        <a:t>Thí sinh tự do </a:t>
                      </a:r>
                      <a:r>
                        <a:rPr lang="vi-VN" altLang="ko-KR" sz="1700" b="0" dirty="0">
                          <a:solidFill>
                            <a:schemeClr val="bg1"/>
                          </a:solidFill>
                          <a:latin typeface="Times New Roman" panose="02020603050405020304" pitchFamily="18" charset="0"/>
                          <a:cs typeface="Times New Roman" panose="02020603050405020304" pitchFamily="18" charset="0"/>
                        </a:rPr>
                        <a:t>nộp minh chứng về khu vực, đối tượng trực tuyến cùng thời gian đăng ký xét tuyển </a:t>
                      </a:r>
                      <a:endParaRPr lang="en-US" altLang="ko-KR" sz="1700" b="0" dirty="0">
                        <a:solidFill>
                          <a:schemeClr val="bg1"/>
                        </a:solidFill>
                        <a:latin typeface="Times New Roman" panose="02020603050405020304" pitchFamily="18" charset="0"/>
                        <a:cs typeface="Times New Roman" panose="02020603050405020304" pitchFamily="18" charset="0"/>
                      </a:endParaRP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700" b="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r>
                        <a:rPr lang="vi-VN" altLang="ko-KR" sz="1700" b="0" dirty="0">
                          <a:solidFill>
                            <a:schemeClr val="bg1"/>
                          </a:solidFill>
                          <a:latin typeface="Times New Roman" panose="02020603050405020304" pitchFamily="18" charset="0"/>
                          <a:cs typeface="Times New Roman" panose="02020603050405020304" pitchFamily="18" charset="0"/>
                        </a:rPr>
                        <a:t> điểm tiếp nhận rà soát và xác nhận</a:t>
                      </a:r>
                      <a:endParaRPr lang="en-US" altLang="ko-KR" sz="1700" b="0" dirty="0">
                        <a:solidFill>
                          <a:schemeClr val="bg1"/>
                        </a:solidFill>
                        <a:latin typeface="Times New Roman" panose="02020603050405020304" pitchFamily="18" charset="0"/>
                        <a:cs typeface="Times New Roman" panose="02020603050405020304" pitchFamily="18"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r>
                        <a:rPr lang="en-US" altLang="ko-KR" sz="1200" dirty="0">
                          <a:solidFill>
                            <a:schemeClr val="bg1"/>
                          </a:solidFill>
                          <a:latin typeface="+mn-lt"/>
                          <a:cs typeface="Arial" pitchFamily="34" charset="0"/>
                        </a:rPr>
                        <a:t>You can simply impress your audience and add a unique zing</a:t>
                      </a:r>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I hope and I believe that this Template will your Time, Money and Reputation. </a:t>
                      </a: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 xmlns:a16="http://schemas.microsoft.com/office/drawing/2014/main" val="10005"/>
                  </a:ext>
                </a:extLst>
              </a:tr>
              <a:tr h="8780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Easy to change colors, photos and Text.</a:t>
                      </a: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 xmlns:a16="http://schemas.microsoft.com/office/drawing/2014/main" val="10006"/>
                  </a:ext>
                </a:extLst>
              </a:tr>
            </a:tbl>
          </a:graphicData>
        </a:graphic>
      </p:graphicFrame>
      <p:graphicFrame>
        <p:nvGraphicFramePr>
          <p:cNvPr id="19" name="Table 18">
            <a:extLst>
              <a:ext uri="{FF2B5EF4-FFF2-40B4-BE49-F238E27FC236}">
                <a16:creationId xmlns="" xmlns:a16="http://schemas.microsoft.com/office/drawing/2014/main" id="{F667E61B-0280-2D68-46E5-EB49E8A4DA9A}"/>
              </a:ext>
            </a:extLst>
          </p:cNvPr>
          <p:cNvGraphicFramePr>
            <a:graphicFrameLocks noGrp="1"/>
          </p:cNvGraphicFramePr>
          <p:nvPr>
            <p:extLst>
              <p:ext uri="{D42A27DB-BD31-4B8C-83A1-F6EECF244321}">
                <p14:modId xmlns:p14="http://schemas.microsoft.com/office/powerpoint/2010/main" val="3214247466"/>
              </p:ext>
            </p:extLst>
          </p:nvPr>
        </p:nvGraphicFramePr>
        <p:xfrm>
          <a:off x="6710489" y="2328682"/>
          <a:ext cx="2086697" cy="3950226"/>
        </p:xfrm>
        <a:graphic>
          <a:graphicData uri="http://schemas.openxmlformats.org/drawingml/2006/table">
            <a:tbl>
              <a:tblPr firstRow="1" bandRow="1"/>
              <a:tblGrid>
                <a:gridCol w="193161">
                  <a:extLst>
                    <a:ext uri="{9D8B030D-6E8A-4147-A177-3AD203B41FA5}">
                      <a16:colId xmlns="" xmlns:a16="http://schemas.microsoft.com/office/drawing/2014/main" val="20000"/>
                    </a:ext>
                  </a:extLst>
                </a:gridCol>
                <a:gridCol w="1700375">
                  <a:extLst>
                    <a:ext uri="{9D8B030D-6E8A-4147-A177-3AD203B41FA5}">
                      <a16:colId xmlns="" xmlns:a16="http://schemas.microsoft.com/office/drawing/2014/main" val="20001"/>
                    </a:ext>
                  </a:extLst>
                </a:gridCol>
                <a:gridCol w="193161">
                  <a:extLst>
                    <a:ext uri="{9D8B030D-6E8A-4147-A177-3AD203B41FA5}">
                      <a16:colId xmlns=""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04</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vi-VN" altLang="ko-KR" sz="1700" dirty="0">
                          <a:solidFill>
                            <a:schemeClr val="bg1"/>
                          </a:solidFill>
                          <a:latin typeface="Times New Roman" panose="02020603050405020304" pitchFamily="18" charset="0"/>
                          <a:cs typeface="Times New Roman" panose="02020603050405020304" pitchFamily="18" charset="0"/>
                        </a:rPr>
                        <a:t>Thí sinh có thay đổi về khu vực, đối tượng trong thời gian đăng ký xét tuyển gửi minh chứng cho điểm tiếp nhận để kiểm tra, rà soát và cập nhật vào Hệ thống</a:t>
                      </a: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r>
                        <a:rPr lang="en-US" altLang="ko-KR" sz="1200" dirty="0">
                          <a:solidFill>
                            <a:schemeClr val="bg1"/>
                          </a:solidFill>
                          <a:latin typeface="+mn-lt"/>
                          <a:cs typeface="Arial" pitchFamily="34" charset="0"/>
                        </a:rPr>
                        <a:t>You can simply impress your audience and add a unique zing</a:t>
                      </a:r>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I hope and I believe that this Template will your Time, Money and Reputation. </a:t>
                      </a: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 xmlns:a16="http://schemas.microsoft.com/office/drawing/2014/main" val="10005"/>
                  </a:ext>
                </a:extLst>
              </a:tr>
              <a:tr h="128952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Easy to change colors, photos and Text.</a:t>
                      </a: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 xmlns:a16="http://schemas.microsoft.com/office/drawing/2014/main" val="10006"/>
                  </a:ext>
                </a:extLst>
              </a:tr>
            </a:tbl>
          </a:graphicData>
        </a:graphic>
      </p:graphicFrame>
      <p:sp>
        <p:nvSpPr>
          <p:cNvPr id="20" name="Block Arc 14">
            <a:extLst>
              <a:ext uri="{FF2B5EF4-FFF2-40B4-BE49-F238E27FC236}">
                <a16:creationId xmlns="" xmlns:a16="http://schemas.microsoft.com/office/drawing/2014/main" id="{DF5381C1-0489-897E-F92F-B6E7F23CA98B}"/>
              </a:ext>
            </a:extLst>
          </p:cNvPr>
          <p:cNvSpPr>
            <a:spLocks noChangeAspect="1"/>
          </p:cNvSpPr>
          <p:nvPr/>
        </p:nvSpPr>
        <p:spPr>
          <a:xfrm rot="2700000">
            <a:off x="5466344" y="2090686"/>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sp>
        <p:nvSpPr>
          <p:cNvPr id="21" name="Block Arc 14">
            <a:extLst>
              <a:ext uri="{FF2B5EF4-FFF2-40B4-BE49-F238E27FC236}">
                <a16:creationId xmlns="" xmlns:a16="http://schemas.microsoft.com/office/drawing/2014/main" id="{1A25FFA2-FA37-CE60-8247-662CB1F6A798}"/>
              </a:ext>
            </a:extLst>
          </p:cNvPr>
          <p:cNvSpPr>
            <a:spLocks noChangeAspect="1"/>
          </p:cNvSpPr>
          <p:nvPr/>
        </p:nvSpPr>
        <p:spPr>
          <a:xfrm rot="2700000">
            <a:off x="7477114" y="2090685"/>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graphicFrame>
        <p:nvGraphicFramePr>
          <p:cNvPr id="22" name="Table 21">
            <a:extLst>
              <a:ext uri="{FF2B5EF4-FFF2-40B4-BE49-F238E27FC236}">
                <a16:creationId xmlns="" xmlns:a16="http://schemas.microsoft.com/office/drawing/2014/main" id="{0C226924-FDF4-B4C3-7275-56052961C2AD}"/>
              </a:ext>
            </a:extLst>
          </p:cNvPr>
          <p:cNvGraphicFramePr>
            <a:graphicFrameLocks noGrp="1"/>
          </p:cNvGraphicFramePr>
          <p:nvPr>
            <p:extLst>
              <p:ext uri="{D42A27DB-BD31-4B8C-83A1-F6EECF244321}">
                <p14:modId xmlns:p14="http://schemas.microsoft.com/office/powerpoint/2010/main" val="732245815"/>
              </p:ext>
            </p:extLst>
          </p:nvPr>
        </p:nvGraphicFramePr>
        <p:xfrm>
          <a:off x="678180" y="2328682"/>
          <a:ext cx="1756120" cy="3454926"/>
        </p:xfrm>
        <a:graphic>
          <a:graphicData uri="http://schemas.openxmlformats.org/drawingml/2006/table">
            <a:tbl>
              <a:tblPr firstRow="1" bandRow="1"/>
              <a:tblGrid>
                <a:gridCol w="162560">
                  <a:extLst>
                    <a:ext uri="{9D8B030D-6E8A-4147-A177-3AD203B41FA5}">
                      <a16:colId xmlns="" xmlns:a16="http://schemas.microsoft.com/office/drawing/2014/main" val="20000"/>
                    </a:ext>
                  </a:extLst>
                </a:gridCol>
                <a:gridCol w="1431000">
                  <a:extLst>
                    <a:ext uri="{9D8B030D-6E8A-4147-A177-3AD203B41FA5}">
                      <a16:colId xmlns="" xmlns:a16="http://schemas.microsoft.com/office/drawing/2014/main" val="20001"/>
                    </a:ext>
                  </a:extLst>
                </a:gridCol>
                <a:gridCol w="162560">
                  <a:extLst>
                    <a:ext uri="{9D8B030D-6E8A-4147-A177-3AD203B41FA5}">
                      <a16:colId xmlns=""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01</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ctr" defTabSz="914400" rtl="0" eaLnBrk="1" fontAlgn="auto" latinLnBrk="1" hangingPunct="1">
                        <a:lnSpc>
                          <a:spcPct val="100000"/>
                        </a:lnSpc>
                        <a:spcBef>
                          <a:spcPts val="0"/>
                        </a:spcBef>
                        <a:spcAft>
                          <a:spcPts val="0"/>
                        </a:spcAft>
                        <a:buClrTx/>
                        <a:buSzTx/>
                        <a:buFontTx/>
                        <a:buNone/>
                        <a:tabLst/>
                        <a:defRPr/>
                      </a:pP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Sở</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GDĐT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chỉ</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đạo</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rà</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soát</a:t>
                      </a:r>
                      <a:r>
                        <a:rPr lang="en-US" sz="1700" baseline="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p>
                    <a:p>
                      <a:pPr marL="0" marR="0" indent="0" algn="ctr" defTabSz="914400" rtl="0" eaLnBrk="1" fontAlgn="auto" latinLnBrk="1" hangingPunct="1">
                        <a:lnSpc>
                          <a:spcPct val="100000"/>
                        </a:lnSpc>
                        <a:spcBef>
                          <a:spcPts val="0"/>
                        </a:spcBef>
                        <a:spcAft>
                          <a:spcPts val="0"/>
                        </a:spcAft>
                        <a:buClrTx/>
                        <a:buSzTx/>
                        <a:buFontTx/>
                        <a:buNone/>
                        <a:tabLst/>
                        <a:defRPr/>
                      </a:pP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CSDL</a:t>
                      </a:r>
                      <a:r>
                        <a:rPr lang="en-US" sz="1700" baseline="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baseline="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v</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ề</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khu</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p>
                    <a:p>
                      <a:pPr marL="0" marR="0" indent="0" algn="ctr" defTabSz="914400" rtl="0" eaLnBrk="1" fontAlgn="auto" latinLnBrk="1" hangingPunct="1">
                        <a:lnSpc>
                          <a:spcPct val="100000"/>
                        </a:lnSpc>
                        <a:spcBef>
                          <a:spcPts val="0"/>
                        </a:spcBef>
                        <a:spcAft>
                          <a:spcPts val="0"/>
                        </a:spcAft>
                        <a:buClrTx/>
                        <a:buSzTx/>
                        <a:buFontTx/>
                        <a:buNone/>
                        <a:tabLst/>
                        <a:defRPr/>
                      </a:pP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vực</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ưu</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tiên</a:t>
                      </a:r>
                      <a:endPar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rPr>
                        <a:t> </a:t>
                      </a:r>
                      <a:endParaRPr lang="ko-KR" altLang="en-US" sz="15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 xmlns:a16="http://schemas.microsoft.com/office/drawing/2014/main" val="10005"/>
                  </a:ext>
                </a:extLst>
              </a:tr>
              <a:tr h="67230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 xmlns:a16="http://schemas.microsoft.com/office/drawing/2014/main" val="10006"/>
                  </a:ext>
                </a:extLst>
              </a:tr>
            </a:tbl>
          </a:graphicData>
        </a:graphic>
      </p:graphicFrame>
      <p:sp>
        <p:nvSpPr>
          <p:cNvPr id="23" name="Block Arc 14">
            <a:extLst>
              <a:ext uri="{FF2B5EF4-FFF2-40B4-BE49-F238E27FC236}">
                <a16:creationId xmlns="" xmlns:a16="http://schemas.microsoft.com/office/drawing/2014/main" id="{FB9965E2-DFCE-7CF3-B41B-C7EE6D98972D}"/>
              </a:ext>
            </a:extLst>
          </p:cNvPr>
          <p:cNvSpPr>
            <a:spLocks noChangeAspect="1"/>
          </p:cNvSpPr>
          <p:nvPr/>
        </p:nvSpPr>
        <p:spPr>
          <a:xfrm rot="2700000">
            <a:off x="1444805" y="2094005"/>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sp>
        <p:nvSpPr>
          <p:cNvPr id="24" name="Rectangle 9">
            <a:extLst>
              <a:ext uri="{FF2B5EF4-FFF2-40B4-BE49-F238E27FC236}">
                <a16:creationId xmlns="" xmlns:a16="http://schemas.microsoft.com/office/drawing/2014/main" id="{CD490F41-2CDB-5CF5-C1D2-E91E9CFBBAFC}"/>
              </a:ext>
            </a:extLst>
          </p:cNvPr>
          <p:cNvSpPr/>
          <p:nvPr/>
        </p:nvSpPr>
        <p:spPr>
          <a:xfrm>
            <a:off x="7433267" y="3200529"/>
            <a:ext cx="285384" cy="267145"/>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latin typeface="Times New Roman" panose="02020603050405020304" pitchFamily="18" charset="0"/>
              <a:cs typeface="Times New Roman" panose="02020603050405020304" pitchFamily="18" charset="0"/>
            </a:endParaRPr>
          </a:p>
        </p:txBody>
      </p:sp>
      <p:sp>
        <p:nvSpPr>
          <p:cNvPr id="25" name="Parallelogram 15">
            <a:extLst>
              <a:ext uri="{FF2B5EF4-FFF2-40B4-BE49-F238E27FC236}">
                <a16:creationId xmlns="" xmlns:a16="http://schemas.microsoft.com/office/drawing/2014/main" id="{90803881-75FA-5926-1794-71C971F6E097}"/>
              </a:ext>
            </a:extLst>
          </p:cNvPr>
          <p:cNvSpPr/>
          <p:nvPr/>
        </p:nvSpPr>
        <p:spPr>
          <a:xfrm flipH="1">
            <a:off x="3398522" y="3169059"/>
            <a:ext cx="313942" cy="31394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025">
              <a:latin typeface="Times New Roman" panose="02020603050405020304" pitchFamily="18" charset="0"/>
              <a:cs typeface="Times New Roman" panose="02020603050405020304" pitchFamily="18" charset="0"/>
            </a:endParaRPr>
          </a:p>
        </p:txBody>
      </p:sp>
      <p:sp>
        <p:nvSpPr>
          <p:cNvPr id="26" name="Oval 44">
            <a:extLst>
              <a:ext uri="{FF2B5EF4-FFF2-40B4-BE49-F238E27FC236}">
                <a16:creationId xmlns="" xmlns:a16="http://schemas.microsoft.com/office/drawing/2014/main" id="{BC2F3CE3-9D70-B351-BDAE-EAF753BEE942}"/>
              </a:ext>
            </a:extLst>
          </p:cNvPr>
          <p:cNvSpPr>
            <a:spLocks noChangeAspect="1"/>
          </p:cNvSpPr>
          <p:nvPr/>
        </p:nvSpPr>
        <p:spPr>
          <a:xfrm>
            <a:off x="5452761" y="3191423"/>
            <a:ext cx="234808" cy="279582"/>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025">
              <a:latin typeface="Times New Roman" panose="02020603050405020304" pitchFamily="18" charset="0"/>
              <a:cs typeface="Times New Roman" panose="02020603050405020304" pitchFamily="18" charset="0"/>
            </a:endParaRPr>
          </a:p>
        </p:txBody>
      </p:sp>
      <p:sp>
        <p:nvSpPr>
          <p:cNvPr id="27" name="Isosceles Triangle 5">
            <a:extLst>
              <a:ext uri="{FF2B5EF4-FFF2-40B4-BE49-F238E27FC236}">
                <a16:creationId xmlns="" xmlns:a16="http://schemas.microsoft.com/office/drawing/2014/main" id="{C3D7C2F1-FC11-CD8B-EACA-B73A0797723F}"/>
              </a:ext>
            </a:extLst>
          </p:cNvPr>
          <p:cNvSpPr>
            <a:spLocks noChangeAspect="1"/>
          </p:cNvSpPr>
          <p:nvPr/>
        </p:nvSpPr>
        <p:spPr>
          <a:xfrm>
            <a:off x="1417048" y="3191424"/>
            <a:ext cx="256304" cy="256028"/>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68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 xmlns:a16="http://schemas.microsoft.com/office/drawing/2014/main" id="{5A424172-CD55-4DCB-9AAC-141D2C0704F7}"/>
              </a:ext>
            </a:extLst>
          </p:cNvPr>
          <p:cNvSpPr>
            <a:spLocks noGrp="1"/>
          </p:cNvSpPr>
          <p:nvPr>
            <p:ph type="sldNum" sz="quarter" idx="12"/>
          </p:nvPr>
        </p:nvSpPr>
        <p:spPr>
          <a:xfrm>
            <a:off x="6457950" y="5185601"/>
            <a:ext cx="2057400" cy="273844"/>
          </a:xfrm>
        </p:spPr>
        <p:txBody>
          <a:bodyPr/>
          <a:lstStyle/>
          <a:p>
            <a:fld id="{5A92A2A7-272E-4FFC-9CE4-22CBCF0DDA54}" type="slidenum">
              <a:rPr lang="en-US" smtClean="0"/>
              <a:t>32</a:t>
            </a:fld>
            <a:endParaRPr lang="en-US"/>
          </a:p>
        </p:txBody>
      </p:sp>
      <p:sp>
        <p:nvSpPr>
          <p:cNvPr id="10" name="TextBox 9">
            <a:extLst>
              <a:ext uri="{FF2B5EF4-FFF2-40B4-BE49-F238E27FC236}">
                <a16:creationId xmlns=""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 xmlns:a16="http://schemas.microsoft.com/office/drawing/2014/main" id="{68D04AE3-E40F-D862-D5AF-66472CDD1EAE}"/>
              </a:ext>
            </a:extLst>
          </p:cNvPr>
          <p:cNvGrpSpPr/>
          <p:nvPr/>
        </p:nvGrpSpPr>
        <p:grpSpPr>
          <a:xfrm>
            <a:off x="1110663" y="1028118"/>
            <a:ext cx="7322391" cy="441626"/>
            <a:chOff x="3402298" y="1060722"/>
            <a:chExt cx="8094989" cy="626557"/>
          </a:xfrm>
        </p:grpSpPr>
        <p:sp>
          <p:nvSpPr>
            <p:cNvPr id="13" name="Rectangle: Rounded Corners 15">
              <a:extLst>
                <a:ext uri="{FF2B5EF4-FFF2-40B4-BE49-F238E27FC236}">
                  <a16:creationId xmlns="" xmlns:a16="http://schemas.microsoft.com/office/drawing/2014/main" id="{DA5C8B55-6AF6-E18A-3743-0510B21BAAAF}"/>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 xmlns:a16="http://schemas.microsoft.com/office/drawing/2014/main" id="{E709B901-F07E-1906-3C8E-4728D9F81A97}"/>
                </a:ext>
              </a:extLst>
            </p:cNvPr>
            <p:cNvSpPr txBox="1"/>
            <p:nvPr/>
          </p:nvSpPr>
          <p:spPr>
            <a:xfrm>
              <a:off x="3633474" y="1157461"/>
              <a:ext cx="7632637" cy="523990"/>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cs typeface="Arial" panose="020B0604020202020204" pitchFamily="34" charset="0"/>
                </a:rPr>
                <a:t>4. CẬP NHẬP CSDL NGÀNH</a:t>
              </a:r>
              <a:r>
                <a:rPr lang="vi-VN" b="1" dirty="0">
                  <a:solidFill>
                    <a:schemeClr val="bg1"/>
                  </a:solidFill>
                  <a:latin typeface="#9Slide03 Montserrat Bold" panose="020B0604020202020204" charset="0"/>
                  <a:cs typeface="Arial" panose="020B0604020202020204" pitchFamily="34" charset="0"/>
                </a:rPr>
                <a:t> </a:t>
              </a:r>
              <a:r>
                <a:rPr lang="en-US" b="1" dirty="0">
                  <a:solidFill>
                    <a:schemeClr val="bg1"/>
                  </a:solidFill>
                  <a:latin typeface="#9Slide03 Montserrat Bold" panose="020B0604020202020204" charset="0"/>
                  <a:cs typeface="Arial" panose="020B0604020202020204" pitchFamily="34" charset="0"/>
                </a:rPr>
                <a:t> (KẾT QUẢ HỌC TẬP BẬC THPT)</a:t>
              </a:r>
              <a:endParaRPr lang="vi-VN" b="1" dirty="0">
                <a:solidFill>
                  <a:schemeClr val="bg1"/>
                </a:solidFill>
                <a:latin typeface="#9Slide03 Montserrat Bold" panose="020B0604020202020204" charset="0"/>
                <a:cs typeface="Arial" panose="020B0604020202020204" pitchFamily="34" charset="0"/>
              </a:endParaRPr>
            </a:p>
          </p:txBody>
        </p:sp>
      </p:grpSp>
      <p:sp>
        <p:nvSpPr>
          <p:cNvPr id="3" name="Rectangle 2">
            <a:extLst>
              <a:ext uri="{FF2B5EF4-FFF2-40B4-BE49-F238E27FC236}">
                <a16:creationId xmlns="" xmlns:a16="http://schemas.microsoft.com/office/drawing/2014/main" id="{0EF83254-C8CB-DC41-38F5-3BF4D539C4CA}"/>
              </a:ext>
            </a:extLst>
          </p:cNvPr>
          <p:cNvSpPr/>
          <p:nvPr/>
        </p:nvSpPr>
        <p:spPr>
          <a:xfrm>
            <a:off x="0" y="3460069"/>
            <a:ext cx="9144000" cy="2540681"/>
          </a:xfrm>
          <a:prstGeom prst="rect">
            <a:avLst/>
          </a:prstGeom>
          <a:solidFill>
            <a:srgbClr val="B9D533">
              <a:lumMod val="60000"/>
              <a:lumOff val="40000"/>
              <a:alpha val="70000"/>
            </a:srgb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grpSp>
        <p:nvGrpSpPr>
          <p:cNvPr id="4" name="Group 8">
            <a:extLst>
              <a:ext uri="{FF2B5EF4-FFF2-40B4-BE49-F238E27FC236}">
                <a16:creationId xmlns="" xmlns:a16="http://schemas.microsoft.com/office/drawing/2014/main" id="{95B6F54C-79FA-75CF-35B7-FF119C79ACAD}"/>
              </a:ext>
            </a:extLst>
          </p:cNvPr>
          <p:cNvGrpSpPr/>
          <p:nvPr/>
        </p:nvGrpSpPr>
        <p:grpSpPr>
          <a:xfrm>
            <a:off x="2168525" y="3796875"/>
            <a:ext cx="1396158" cy="1954310"/>
            <a:chOff x="-475010" y="1052623"/>
            <a:chExt cx="3859356" cy="2605745"/>
          </a:xfrm>
        </p:grpSpPr>
        <p:sp>
          <p:nvSpPr>
            <p:cNvPr id="5" name="TextBox 4">
              <a:extLst>
                <a:ext uri="{FF2B5EF4-FFF2-40B4-BE49-F238E27FC236}">
                  <a16:creationId xmlns="" xmlns:a16="http://schemas.microsoft.com/office/drawing/2014/main" id="{AA134518-E107-00D9-B098-8B051096FAED}"/>
                </a:ext>
              </a:extLst>
            </p:cNvPr>
            <p:cNvSpPr txBox="1"/>
            <p:nvPr/>
          </p:nvSpPr>
          <p:spPr>
            <a:xfrm>
              <a:off x="-475010" y="1052623"/>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Sở GDĐT</a:t>
              </a:r>
              <a:endParaRPr lang="ko-KR" altLang="en-US" sz="1500" b="1" dirty="0">
                <a:solidFill>
                  <a:srgbClr val="1F497D"/>
                </a:solidFill>
                <a:latin typeface="Arial"/>
                <a:ea typeface="Arial Unicode MS"/>
                <a:cs typeface="Arial" pitchFamily="34" charset="0"/>
              </a:endParaRPr>
            </a:p>
          </p:txBody>
        </p:sp>
        <p:sp>
          <p:nvSpPr>
            <p:cNvPr id="7" name="TextBox 6">
              <a:extLst>
                <a:ext uri="{FF2B5EF4-FFF2-40B4-BE49-F238E27FC236}">
                  <a16:creationId xmlns="" xmlns:a16="http://schemas.microsoft.com/office/drawing/2014/main" id="{C245CE5A-E3C0-5EAE-84C1-C7B7FA46251A}"/>
                </a:ext>
              </a:extLst>
            </p:cNvPr>
            <p:cNvSpPr txBox="1"/>
            <p:nvPr/>
          </p:nvSpPr>
          <p:spPr>
            <a:xfrm>
              <a:off x="-460973" y="1380822"/>
              <a:ext cx="3845319" cy="2277546"/>
            </a:xfrm>
            <a:prstGeom prst="rect">
              <a:avLst/>
            </a:prstGeom>
            <a:noFill/>
          </p:spPr>
          <p:txBody>
            <a:bodyPr wrap="square" rtlCol="0">
              <a:spAutoFit/>
            </a:bodyPr>
            <a:lstStyle/>
            <a:p>
              <a:pPr algn="ctr"/>
              <a:r>
                <a:rPr lang="vi-VN" altLang="ko-KR" sz="1500" dirty="0">
                  <a:solidFill>
                    <a:srgbClr val="1F497D"/>
                  </a:solidFill>
                  <a:latin typeface="Arial"/>
                  <a:ea typeface="Arial Unicode MS"/>
                  <a:cs typeface="Arial" pitchFamily="34" charset="0"/>
                </a:rPr>
                <a:t>chỉ đạo các trường phổ thông kiểm tra, rà soát và xác nhận dữ liệu đã được đồng bộ</a:t>
              </a:r>
              <a:endParaRPr lang="ko-KR" altLang="en-US" dirty="0">
                <a:solidFill>
                  <a:srgbClr val="1F497D"/>
                </a:solidFill>
                <a:latin typeface="Arial"/>
                <a:ea typeface="Arial Unicode MS"/>
                <a:cs typeface="Arial" pitchFamily="34" charset="0"/>
              </a:endParaRPr>
            </a:p>
          </p:txBody>
        </p:sp>
      </p:grpSp>
      <p:grpSp>
        <p:nvGrpSpPr>
          <p:cNvPr id="8" name="Group 21">
            <a:extLst>
              <a:ext uri="{FF2B5EF4-FFF2-40B4-BE49-F238E27FC236}">
                <a16:creationId xmlns="" xmlns:a16="http://schemas.microsoft.com/office/drawing/2014/main" id="{419685A4-64B9-9FE4-5E45-68327FEF89BB}"/>
              </a:ext>
            </a:extLst>
          </p:cNvPr>
          <p:cNvGrpSpPr/>
          <p:nvPr/>
        </p:nvGrpSpPr>
        <p:grpSpPr>
          <a:xfrm>
            <a:off x="237567" y="3796875"/>
            <a:ext cx="1966137" cy="1954310"/>
            <a:chOff x="-475010" y="1052623"/>
            <a:chExt cx="3859356" cy="2605745"/>
          </a:xfrm>
        </p:grpSpPr>
        <p:sp>
          <p:nvSpPr>
            <p:cNvPr id="9" name="TextBox 8">
              <a:extLst>
                <a:ext uri="{FF2B5EF4-FFF2-40B4-BE49-F238E27FC236}">
                  <a16:creationId xmlns="" xmlns:a16="http://schemas.microsoft.com/office/drawing/2014/main" id="{D6F9DC44-D378-1A34-3590-A8F2D383D169}"/>
                </a:ext>
              </a:extLst>
            </p:cNvPr>
            <p:cNvSpPr txBox="1"/>
            <p:nvPr/>
          </p:nvSpPr>
          <p:spPr>
            <a:xfrm>
              <a:off x="-475010" y="1052623"/>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Sở GDĐT</a:t>
              </a:r>
              <a:endParaRPr lang="ko-KR" altLang="en-US" sz="1500" b="1" dirty="0">
                <a:solidFill>
                  <a:srgbClr val="1F497D"/>
                </a:solidFill>
                <a:latin typeface="Arial"/>
                <a:ea typeface="Arial Unicode MS"/>
                <a:cs typeface="Arial" pitchFamily="34" charset="0"/>
              </a:endParaRPr>
            </a:p>
          </p:txBody>
        </p:sp>
        <p:sp>
          <p:nvSpPr>
            <p:cNvPr id="11" name="TextBox 10">
              <a:extLst>
                <a:ext uri="{FF2B5EF4-FFF2-40B4-BE49-F238E27FC236}">
                  <a16:creationId xmlns="" xmlns:a16="http://schemas.microsoft.com/office/drawing/2014/main" id="{E1AAB556-98A9-94A5-A674-2698797FC391}"/>
                </a:ext>
              </a:extLst>
            </p:cNvPr>
            <p:cNvSpPr txBox="1"/>
            <p:nvPr/>
          </p:nvSpPr>
          <p:spPr>
            <a:xfrm>
              <a:off x="-460975" y="1380822"/>
              <a:ext cx="3845321" cy="2277546"/>
            </a:xfrm>
            <a:prstGeom prst="rect">
              <a:avLst/>
            </a:prstGeom>
            <a:noFill/>
          </p:spPr>
          <p:txBody>
            <a:bodyPr wrap="square" rtlCol="0">
              <a:spAutoFit/>
            </a:bodyPr>
            <a:lstStyle/>
            <a:p>
              <a:pPr algn="ctr"/>
              <a:r>
                <a:rPr lang="vi-VN" altLang="ko-KR" sz="1500" dirty="0">
                  <a:solidFill>
                    <a:srgbClr val="1F497D"/>
                  </a:solidFill>
                  <a:latin typeface="Arial"/>
                  <a:ea typeface="Arial Unicode MS"/>
                  <a:cs typeface="Arial" pitchFamily="34" charset="0"/>
                </a:rPr>
                <a:t>chỉ đạo nhập kết quả học tập bậc THPT trên </a:t>
              </a:r>
              <a:r>
                <a:rPr lang="en-US" altLang="ko-KR" sz="1500" dirty="0">
                  <a:solidFill>
                    <a:srgbClr val="1F497D"/>
                  </a:solidFill>
                  <a:latin typeface="Arial"/>
                  <a:ea typeface="Arial Unicode MS"/>
                  <a:cs typeface="Arial" pitchFamily="34" charset="0"/>
                </a:rPr>
                <a:t>CSDL</a:t>
              </a:r>
              <a:r>
                <a:rPr lang="vi-VN" altLang="ko-KR" sz="1500" dirty="0">
                  <a:solidFill>
                    <a:srgbClr val="1F497D"/>
                  </a:solidFill>
                  <a:latin typeface="Arial"/>
                  <a:ea typeface="Arial Unicode MS"/>
                  <a:cs typeface="Arial" pitchFamily="34" charset="0"/>
                </a:rPr>
                <a:t> ngành đảm bảo đầy đủ, chính xác, và chịu trách nhiệm về dữ liệu</a:t>
              </a:r>
              <a:endParaRPr lang="ko-KR" altLang="en-US" dirty="0">
                <a:solidFill>
                  <a:srgbClr val="1F497D"/>
                </a:solidFill>
                <a:latin typeface="Arial"/>
                <a:ea typeface="Arial Unicode MS"/>
                <a:cs typeface="Arial" pitchFamily="34" charset="0"/>
              </a:endParaRPr>
            </a:p>
          </p:txBody>
        </p:sp>
      </p:grpSp>
      <p:grpSp>
        <p:nvGrpSpPr>
          <p:cNvPr id="15" name="Group 24">
            <a:extLst>
              <a:ext uri="{FF2B5EF4-FFF2-40B4-BE49-F238E27FC236}">
                <a16:creationId xmlns="" xmlns:a16="http://schemas.microsoft.com/office/drawing/2014/main" id="{17087BF3-21D0-D8B4-4B5B-347893A1C4B2}"/>
              </a:ext>
            </a:extLst>
          </p:cNvPr>
          <p:cNvGrpSpPr/>
          <p:nvPr/>
        </p:nvGrpSpPr>
        <p:grpSpPr>
          <a:xfrm>
            <a:off x="3606438" y="3762969"/>
            <a:ext cx="1734490" cy="1740013"/>
            <a:chOff x="-475010" y="921802"/>
            <a:chExt cx="3859356" cy="3040529"/>
          </a:xfrm>
        </p:grpSpPr>
        <p:sp>
          <p:nvSpPr>
            <p:cNvPr id="16" name="TextBox 15">
              <a:extLst>
                <a:ext uri="{FF2B5EF4-FFF2-40B4-BE49-F238E27FC236}">
                  <a16:creationId xmlns="" xmlns:a16="http://schemas.microsoft.com/office/drawing/2014/main" id="{D593B068-E6D7-595E-E336-5C6461DBEDC6}"/>
                </a:ext>
              </a:extLst>
            </p:cNvPr>
            <p:cNvSpPr txBox="1"/>
            <p:nvPr/>
          </p:nvSpPr>
          <p:spPr>
            <a:xfrm>
              <a:off x="-475010" y="921802"/>
              <a:ext cx="3859356" cy="564704"/>
            </a:xfrm>
            <a:prstGeom prst="rect">
              <a:avLst/>
            </a:prstGeom>
            <a:noFill/>
          </p:spPr>
          <p:txBody>
            <a:bodyPr wrap="square" rtlCol="0" anchor="ctr">
              <a:spAutoFit/>
            </a:bodyPr>
            <a:lstStyle/>
            <a:p>
              <a:pPr algn="ctr"/>
              <a:r>
                <a:rPr lang="en-US" altLang="ko-KR" sz="1500" b="1">
                  <a:solidFill>
                    <a:srgbClr val="C00000"/>
                  </a:solidFill>
                  <a:latin typeface="Arial"/>
                  <a:ea typeface="Arial Unicode MS"/>
                  <a:cs typeface="Arial" pitchFamily="34" charset="0"/>
                </a:rPr>
                <a:t>Bộ GDĐT</a:t>
              </a:r>
              <a:endParaRPr lang="ko-KR" altLang="en-US" sz="1500" b="1" dirty="0">
                <a:solidFill>
                  <a:srgbClr val="C00000"/>
                </a:solidFill>
                <a:latin typeface="Arial"/>
                <a:ea typeface="Arial Unicode MS"/>
                <a:cs typeface="Arial" pitchFamily="34" charset="0"/>
              </a:endParaRPr>
            </a:p>
          </p:txBody>
        </p:sp>
        <p:sp>
          <p:nvSpPr>
            <p:cNvPr id="17" name="TextBox 16">
              <a:extLst>
                <a:ext uri="{FF2B5EF4-FFF2-40B4-BE49-F238E27FC236}">
                  <a16:creationId xmlns="" xmlns:a16="http://schemas.microsoft.com/office/drawing/2014/main" id="{227DAF46-3918-771A-A3AF-87A84D104459}"/>
                </a:ext>
              </a:extLst>
            </p:cNvPr>
            <p:cNvSpPr txBox="1"/>
            <p:nvPr/>
          </p:nvSpPr>
          <p:spPr>
            <a:xfrm>
              <a:off x="-460974" y="1380822"/>
              <a:ext cx="3845320" cy="2581509"/>
            </a:xfrm>
            <a:prstGeom prst="rect">
              <a:avLst/>
            </a:prstGeom>
            <a:noFill/>
          </p:spPr>
          <p:txBody>
            <a:bodyPr wrap="square" rtlCol="0">
              <a:spAutoFit/>
            </a:bodyPr>
            <a:lstStyle/>
            <a:p>
              <a:pPr algn="ctr"/>
              <a:r>
                <a:rPr lang="en-US" altLang="ko-KR" sz="1500" dirty="0">
                  <a:solidFill>
                    <a:srgbClr val="C00000"/>
                  </a:solidFill>
                  <a:latin typeface="Arial"/>
                  <a:ea typeface="Arial Unicode MS"/>
                  <a:cs typeface="Arial" pitchFamily="34" charset="0"/>
                </a:rPr>
                <a:t>Đ</a:t>
              </a:r>
              <a:r>
                <a:rPr lang="vi-VN" altLang="ko-KR" sz="1500" dirty="0">
                  <a:solidFill>
                    <a:srgbClr val="C00000"/>
                  </a:solidFill>
                  <a:latin typeface="Arial"/>
                  <a:ea typeface="Arial Unicode MS"/>
                  <a:cs typeface="Arial" pitchFamily="34" charset="0"/>
                </a:rPr>
                <a:t>ồng bộ dữ liệu từ CSDL ngành sang Hệ thống thi tốt nghiệp THPT và Tuyển sinh </a:t>
              </a:r>
              <a:endParaRPr lang="en-US" altLang="ko-KR" sz="1500" dirty="0">
                <a:solidFill>
                  <a:srgbClr val="C00000"/>
                </a:solidFill>
                <a:latin typeface="Arial"/>
                <a:ea typeface="Arial Unicode MS"/>
                <a:cs typeface="Arial" pitchFamily="34" charset="0"/>
              </a:endParaRPr>
            </a:p>
            <a:p>
              <a:pPr algn="ctr"/>
              <a:r>
                <a:rPr lang="vi-VN" altLang="ko-KR" sz="1500" dirty="0">
                  <a:solidFill>
                    <a:srgbClr val="C00000"/>
                  </a:solidFill>
                  <a:latin typeface="Arial"/>
                  <a:ea typeface="Arial Unicode MS"/>
                  <a:cs typeface="Arial" pitchFamily="34" charset="0"/>
                </a:rPr>
                <a:t>(</a:t>
              </a:r>
              <a:r>
                <a:rPr lang="en-US" altLang="ko-KR" sz="1500" dirty="0" err="1">
                  <a:solidFill>
                    <a:srgbClr val="C00000"/>
                  </a:solidFill>
                  <a:latin typeface="Arial"/>
                  <a:ea typeface="Arial Unicode MS"/>
                  <a:cs typeface="Arial" pitchFamily="34" charset="0"/>
                </a:rPr>
                <a:t>tương</a:t>
              </a:r>
              <a:r>
                <a:rPr lang="en-US" altLang="ko-KR" sz="1500" dirty="0">
                  <a:solidFill>
                    <a:srgbClr val="C00000"/>
                  </a:solidFill>
                  <a:latin typeface="Arial"/>
                  <a:ea typeface="Arial Unicode MS"/>
                  <a:cs typeface="Arial" pitchFamily="34" charset="0"/>
                </a:rPr>
                <a:t> </a:t>
              </a:r>
              <a:r>
                <a:rPr lang="en-US" altLang="ko-KR" sz="1500" dirty="0" err="1">
                  <a:solidFill>
                    <a:srgbClr val="C00000"/>
                  </a:solidFill>
                  <a:latin typeface="Arial"/>
                  <a:ea typeface="Arial Unicode MS"/>
                  <a:cs typeface="Arial" pitchFamily="34" charset="0"/>
                </a:rPr>
                <a:t>tự</a:t>
              </a:r>
              <a:r>
                <a:rPr lang="vi-VN" altLang="ko-KR" sz="1500" dirty="0">
                  <a:solidFill>
                    <a:srgbClr val="C00000"/>
                  </a:solidFill>
                  <a:latin typeface="Arial"/>
                  <a:ea typeface="Arial Unicode MS"/>
                  <a:cs typeface="Arial" pitchFamily="34" charset="0"/>
                </a:rPr>
                <a:t> 2022)</a:t>
              </a:r>
              <a:endParaRPr lang="ko-KR" altLang="en-US" dirty="0">
                <a:solidFill>
                  <a:srgbClr val="C00000"/>
                </a:solidFill>
                <a:latin typeface="Arial"/>
                <a:ea typeface="Arial Unicode MS"/>
                <a:cs typeface="Arial" pitchFamily="34" charset="0"/>
              </a:endParaRPr>
            </a:p>
          </p:txBody>
        </p:sp>
      </p:grpSp>
      <p:grpSp>
        <p:nvGrpSpPr>
          <p:cNvPr id="18" name="Group 27">
            <a:extLst>
              <a:ext uri="{FF2B5EF4-FFF2-40B4-BE49-F238E27FC236}">
                <a16:creationId xmlns="" xmlns:a16="http://schemas.microsoft.com/office/drawing/2014/main" id="{94F7C3DE-045D-E775-87E8-5A8549136A6E}"/>
              </a:ext>
            </a:extLst>
          </p:cNvPr>
          <p:cNvGrpSpPr/>
          <p:nvPr/>
        </p:nvGrpSpPr>
        <p:grpSpPr>
          <a:xfrm>
            <a:off x="5549245" y="3760780"/>
            <a:ext cx="1391051" cy="1289244"/>
            <a:chOff x="-475010" y="1016047"/>
            <a:chExt cx="3859356" cy="1718991"/>
          </a:xfrm>
        </p:grpSpPr>
        <p:sp>
          <p:nvSpPr>
            <p:cNvPr id="19" name="TextBox 18">
              <a:extLst>
                <a:ext uri="{FF2B5EF4-FFF2-40B4-BE49-F238E27FC236}">
                  <a16:creationId xmlns="" xmlns:a16="http://schemas.microsoft.com/office/drawing/2014/main" id="{D74D3300-2D4E-014A-19AB-345B046EB4DA}"/>
                </a:ext>
              </a:extLst>
            </p:cNvPr>
            <p:cNvSpPr txBox="1"/>
            <p:nvPr/>
          </p:nvSpPr>
          <p:spPr>
            <a:xfrm>
              <a:off x="-475010" y="1016047"/>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Thí sinh</a:t>
              </a:r>
              <a:endParaRPr lang="ko-KR" altLang="en-US" sz="1500" b="1" dirty="0">
                <a:solidFill>
                  <a:srgbClr val="1F497D"/>
                </a:solidFill>
                <a:latin typeface="Arial"/>
                <a:ea typeface="Arial Unicode MS"/>
                <a:cs typeface="Arial" pitchFamily="34" charset="0"/>
              </a:endParaRPr>
            </a:p>
          </p:txBody>
        </p:sp>
        <p:sp>
          <p:nvSpPr>
            <p:cNvPr id="20" name="TextBox 19">
              <a:extLst>
                <a:ext uri="{FF2B5EF4-FFF2-40B4-BE49-F238E27FC236}">
                  <a16:creationId xmlns="" xmlns:a16="http://schemas.microsoft.com/office/drawing/2014/main" id="{A3277667-74D9-4C88-B876-F81FA3B84015}"/>
                </a:ext>
              </a:extLst>
            </p:cNvPr>
            <p:cNvSpPr txBox="1"/>
            <p:nvPr/>
          </p:nvSpPr>
          <p:spPr>
            <a:xfrm>
              <a:off x="-460974" y="1380821"/>
              <a:ext cx="3845320" cy="1354217"/>
            </a:xfrm>
            <a:prstGeom prst="rect">
              <a:avLst/>
            </a:prstGeom>
            <a:noFill/>
          </p:spPr>
          <p:txBody>
            <a:bodyPr wrap="square" rtlCol="0">
              <a:spAutoFit/>
            </a:bodyPr>
            <a:lstStyle/>
            <a:p>
              <a:pPr algn="ctr"/>
              <a:r>
                <a:rPr lang="en-US" altLang="ko-KR" sz="1500" dirty="0" err="1">
                  <a:solidFill>
                    <a:srgbClr val="1F497D"/>
                  </a:solidFill>
                  <a:latin typeface="Arial"/>
                  <a:ea typeface="Arial Unicode MS"/>
                  <a:cs typeface="Arial" pitchFamily="34" charset="0"/>
                </a:rPr>
                <a:t>đăng</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nhập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Hệ</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thống</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để</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kiểm</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tra</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xác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nhận</a:t>
              </a:r>
              <a:r>
                <a:rPr lang="en-US" altLang="ko-KR" sz="1500" dirty="0">
                  <a:solidFill>
                    <a:srgbClr val="1F497D"/>
                  </a:solidFill>
                  <a:latin typeface="Arial"/>
                  <a:ea typeface="Arial Unicode MS"/>
                  <a:cs typeface="Arial" pitchFamily="34" charset="0"/>
                </a:rPr>
                <a:t> KQ </a:t>
              </a:r>
              <a:r>
                <a:rPr lang="en-US" altLang="ko-KR" sz="1500" dirty="0" err="1">
                  <a:solidFill>
                    <a:srgbClr val="1F497D"/>
                  </a:solidFill>
                  <a:latin typeface="Arial"/>
                  <a:ea typeface="Arial Unicode MS"/>
                  <a:cs typeface="Arial" pitchFamily="34" charset="0"/>
                </a:rPr>
                <a:t>học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tập</a:t>
              </a:r>
              <a:endParaRPr lang="ko-KR" altLang="en-US" sz="1500" dirty="0">
                <a:solidFill>
                  <a:srgbClr val="1F497D"/>
                </a:solidFill>
                <a:latin typeface="Arial"/>
                <a:ea typeface="Arial Unicode MS"/>
                <a:cs typeface="Arial" pitchFamily="34" charset="0"/>
              </a:endParaRPr>
            </a:p>
          </p:txBody>
        </p:sp>
      </p:grpSp>
      <p:grpSp>
        <p:nvGrpSpPr>
          <p:cNvPr id="21" name="Group 30">
            <a:extLst>
              <a:ext uri="{FF2B5EF4-FFF2-40B4-BE49-F238E27FC236}">
                <a16:creationId xmlns="" xmlns:a16="http://schemas.microsoft.com/office/drawing/2014/main" id="{195E0A21-EC30-F2B6-42B9-0F81BDCA9C99}"/>
              </a:ext>
            </a:extLst>
          </p:cNvPr>
          <p:cNvGrpSpPr/>
          <p:nvPr/>
        </p:nvGrpSpPr>
        <p:grpSpPr>
          <a:xfrm>
            <a:off x="7148179" y="3796875"/>
            <a:ext cx="1511189" cy="1492645"/>
            <a:chOff x="-475010" y="1052623"/>
            <a:chExt cx="3859356" cy="1990192"/>
          </a:xfrm>
        </p:grpSpPr>
        <p:sp>
          <p:nvSpPr>
            <p:cNvPr id="22" name="TextBox 21">
              <a:extLst>
                <a:ext uri="{FF2B5EF4-FFF2-40B4-BE49-F238E27FC236}">
                  <a16:creationId xmlns="" xmlns:a16="http://schemas.microsoft.com/office/drawing/2014/main" id="{4A0A79DB-F0BA-8219-B8F2-79EB1A51F499}"/>
                </a:ext>
              </a:extLst>
            </p:cNvPr>
            <p:cNvSpPr txBox="1"/>
            <p:nvPr/>
          </p:nvSpPr>
          <p:spPr>
            <a:xfrm>
              <a:off x="-475010" y="1052623"/>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Thí sinh tự do</a:t>
              </a:r>
              <a:endParaRPr lang="ko-KR" altLang="en-US" sz="1500" b="1" dirty="0">
                <a:solidFill>
                  <a:srgbClr val="1F497D"/>
                </a:solidFill>
                <a:latin typeface="Arial"/>
                <a:ea typeface="Arial Unicode MS"/>
                <a:cs typeface="Arial" pitchFamily="34" charset="0"/>
              </a:endParaRPr>
            </a:p>
          </p:txBody>
        </p:sp>
        <p:sp>
          <p:nvSpPr>
            <p:cNvPr id="23" name="TextBox 22">
              <a:extLst>
                <a:ext uri="{FF2B5EF4-FFF2-40B4-BE49-F238E27FC236}">
                  <a16:creationId xmlns="" xmlns:a16="http://schemas.microsoft.com/office/drawing/2014/main" id="{9B865381-58ED-CFA9-7928-8BACCC9C5091}"/>
                </a:ext>
              </a:extLst>
            </p:cNvPr>
            <p:cNvSpPr txBox="1"/>
            <p:nvPr/>
          </p:nvSpPr>
          <p:spPr>
            <a:xfrm>
              <a:off x="-460977" y="1380822"/>
              <a:ext cx="3845323" cy="1661993"/>
            </a:xfrm>
            <a:prstGeom prst="rect">
              <a:avLst/>
            </a:prstGeom>
            <a:noFill/>
          </p:spPr>
          <p:txBody>
            <a:bodyPr wrap="square" rtlCol="0">
              <a:spAutoFit/>
            </a:bodyPr>
            <a:lstStyle/>
            <a:p>
              <a:pPr algn="ctr"/>
              <a:r>
                <a:rPr lang="en-US" altLang="ko-KR" sz="1500" dirty="0" err="1">
                  <a:solidFill>
                    <a:srgbClr val="1F497D"/>
                  </a:solidFill>
                  <a:latin typeface="Arial"/>
                  <a:ea typeface="Arial Unicode MS"/>
                  <a:cs typeface="Arial" pitchFamily="34" charset="0"/>
                </a:rPr>
                <a:t>nộp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điểm</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học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tập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bậc</a:t>
              </a:r>
              <a:r>
                <a:rPr lang="en-US" altLang="ko-KR" sz="1500" dirty="0">
                  <a:solidFill>
                    <a:srgbClr val="1F497D"/>
                  </a:solidFill>
                  <a:latin typeface="Arial"/>
                  <a:ea typeface="Arial Unicode MS"/>
                  <a:cs typeface="Arial" pitchFamily="34" charset="0"/>
                </a:rPr>
                <a:t> THPT </a:t>
              </a:r>
              <a:r>
                <a:rPr lang="en-US" altLang="ko-KR" sz="1500" dirty="0" err="1">
                  <a:solidFill>
                    <a:srgbClr val="1F497D"/>
                  </a:solidFill>
                  <a:latin typeface="Arial"/>
                  <a:ea typeface="Arial Unicode MS"/>
                  <a:cs typeface="Arial" pitchFamily="34" charset="0"/>
                </a:rPr>
                <a:t>trực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tiếp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tại</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các</a:t>
              </a:r>
              <a:r>
                <a:rPr lang="en-US" altLang="ko-KR" sz="1500" dirty="0">
                  <a:solidFill>
                    <a:srgbClr val="1F497D"/>
                  </a:solidFill>
                  <a:latin typeface="Arial"/>
                  <a:ea typeface="Arial Unicode MS"/>
                  <a:cs typeface="Arial" pitchFamily="34" charset="0"/>
                </a:rPr>
                <a:t> CSĐT </a:t>
              </a:r>
              <a:r>
                <a:rPr lang="en-US" altLang="ko-KR" sz="1500" dirty="0" err="1">
                  <a:solidFill>
                    <a:srgbClr val="1F497D"/>
                  </a:solidFill>
                  <a:latin typeface="Arial"/>
                  <a:ea typeface="Arial Unicode MS"/>
                  <a:cs typeface="Arial" pitchFamily="34" charset="0"/>
                </a:rPr>
                <a:t>mà</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thí</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sinh</a:t>
              </a:r>
              <a:r>
                <a:rPr lang="en-US" altLang="ko-KR" sz="1500" dirty="0">
                  <a:solidFill>
                    <a:srgbClr val="1F497D"/>
                  </a:solidFill>
                  <a:latin typeface="Arial"/>
                  <a:ea typeface="Arial Unicode MS"/>
                  <a:cs typeface="Arial" pitchFamily="34" charset="0"/>
                </a:rPr>
                <a:t> ĐKXT</a:t>
              </a:r>
            </a:p>
          </p:txBody>
        </p:sp>
      </p:grpSp>
      <p:grpSp>
        <p:nvGrpSpPr>
          <p:cNvPr id="24" name="그룹 5">
            <a:extLst>
              <a:ext uri="{FF2B5EF4-FFF2-40B4-BE49-F238E27FC236}">
                <a16:creationId xmlns="" xmlns:a16="http://schemas.microsoft.com/office/drawing/2014/main" id="{DF877149-29BA-2AD9-90EB-FC92BB66850F}"/>
              </a:ext>
            </a:extLst>
          </p:cNvPr>
          <p:cNvGrpSpPr/>
          <p:nvPr/>
        </p:nvGrpSpPr>
        <p:grpSpPr>
          <a:xfrm>
            <a:off x="5854130" y="2761237"/>
            <a:ext cx="916420" cy="892759"/>
            <a:chOff x="7420302" y="3197017"/>
            <a:chExt cx="1221893" cy="1190345"/>
          </a:xfrm>
        </p:grpSpPr>
        <p:sp>
          <p:nvSpPr>
            <p:cNvPr id="25" name="Regular Pentagon 33">
              <a:extLst>
                <a:ext uri="{FF2B5EF4-FFF2-40B4-BE49-F238E27FC236}">
                  <a16:creationId xmlns="" xmlns:a16="http://schemas.microsoft.com/office/drawing/2014/main" id="{9C639729-E6A6-F6F0-DDB1-0F038B64826E}"/>
                </a:ext>
              </a:extLst>
            </p:cNvPr>
            <p:cNvSpPr/>
            <p:nvPr/>
          </p:nvSpPr>
          <p:spPr>
            <a:xfrm>
              <a:off x="7773533" y="3197017"/>
              <a:ext cx="868662" cy="827297"/>
            </a:xfrm>
            <a:prstGeom prst="round2DiagRect">
              <a:avLst>
                <a:gd name="adj1" fmla="val 50000"/>
                <a:gd name="adj2" fmla="val 0"/>
              </a:avLst>
            </a:prstGeom>
            <a:solidFill>
              <a:srgbClr val="F7964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26" name="Regular Pentagon 33">
              <a:extLst>
                <a:ext uri="{FF2B5EF4-FFF2-40B4-BE49-F238E27FC236}">
                  <a16:creationId xmlns="" xmlns:a16="http://schemas.microsoft.com/office/drawing/2014/main" id="{99F1730C-A45F-D9DF-D2D1-86DFCAC6DCBA}"/>
                </a:ext>
              </a:extLst>
            </p:cNvPr>
            <p:cNvSpPr/>
            <p:nvPr/>
          </p:nvSpPr>
          <p:spPr>
            <a:xfrm>
              <a:off x="7773533" y="3367215"/>
              <a:ext cx="689954" cy="657099"/>
            </a:xfrm>
            <a:prstGeom prst="round2DiagRect">
              <a:avLst>
                <a:gd name="adj1" fmla="val 50000"/>
                <a:gd name="adj2" fmla="val 0"/>
              </a:avLst>
            </a:prstGeom>
            <a:solidFill>
              <a:srgbClr val="F7964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cxnSp>
          <p:nvCxnSpPr>
            <p:cNvPr id="27" name="Straight Arrow Connector 44">
              <a:extLst>
                <a:ext uri="{FF2B5EF4-FFF2-40B4-BE49-F238E27FC236}">
                  <a16:creationId xmlns="" xmlns:a16="http://schemas.microsoft.com/office/drawing/2014/main" id="{EC5257FD-7415-E58F-5EB1-873DAD736E56}"/>
                </a:ext>
              </a:extLst>
            </p:cNvPr>
            <p:cNvCxnSpPr>
              <a:cxnSpLocks/>
            </p:cNvCxnSpPr>
            <p:nvPr/>
          </p:nvCxnSpPr>
          <p:spPr>
            <a:xfrm>
              <a:off x="7789850" y="4024314"/>
              <a:ext cx="0" cy="363048"/>
            </a:xfrm>
            <a:prstGeom prst="straightConnector1">
              <a:avLst/>
            </a:prstGeom>
            <a:noFill/>
            <a:ln w="31750" cap="flat" cmpd="sng" algn="ctr">
              <a:solidFill>
                <a:srgbClr val="F79646"/>
              </a:solidFill>
              <a:prstDash val="solid"/>
              <a:miter lim="800000"/>
              <a:tailEnd type="oval" w="lg" len="lg"/>
            </a:ln>
            <a:effectLst/>
          </p:spPr>
        </p:cxnSp>
        <p:sp>
          <p:nvSpPr>
            <p:cNvPr id="29" name="Regular Pentagon 33">
              <a:extLst>
                <a:ext uri="{FF2B5EF4-FFF2-40B4-BE49-F238E27FC236}">
                  <a16:creationId xmlns="" xmlns:a16="http://schemas.microsoft.com/office/drawing/2014/main" id="{1F08FA10-A4D6-1103-8977-43A9677E3010}"/>
                </a:ext>
              </a:extLst>
            </p:cNvPr>
            <p:cNvSpPr/>
            <p:nvPr/>
          </p:nvSpPr>
          <p:spPr>
            <a:xfrm>
              <a:off x="7420302" y="3695764"/>
              <a:ext cx="344978" cy="328550"/>
            </a:xfrm>
            <a:prstGeom prst="round2DiagRect">
              <a:avLst>
                <a:gd name="adj1" fmla="val 0"/>
                <a:gd name="adj2" fmla="val 50000"/>
              </a:avLst>
            </a:prstGeom>
            <a:solidFill>
              <a:srgbClr val="F7964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30" name="그룹 4">
            <a:extLst>
              <a:ext uri="{FF2B5EF4-FFF2-40B4-BE49-F238E27FC236}">
                <a16:creationId xmlns="" xmlns:a16="http://schemas.microsoft.com/office/drawing/2014/main" id="{C928B264-3818-1B5A-8132-6C0E8F2F57C5}"/>
              </a:ext>
            </a:extLst>
          </p:cNvPr>
          <p:cNvGrpSpPr/>
          <p:nvPr/>
        </p:nvGrpSpPr>
        <p:grpSpPr>
          <a:xfrm>
            <a:off x="3781980" y="1686291"/>
            <a:ext cx="1725076" cy="1961110"/>
            <a:chOff x="4648785" y="1763755"/>
            <a:chExt cx="2300101" cy="2614813"/>
          </a:xfrm>
        </p:grpSpPr>
        <p:sp>
          <p:nvSpPr>
            <p:cNvPr id="31" name="Regular Pentagon 3">
              <a:extLst>
                <a:ext uri="{FF2B5EF4-FFF2-40B4-BE49-F238E27FC236}">
                  <a16:creationId xmlns="" xmlns:a16="http://schemas.microsoft.com/office/drawing/2014/main" id="{82786812-DAA2-5406-CF70-A16839F4FCAA}"/>
                </a:ext>
              </a:extLst>
            </p:cNvPr>
            <p:cNvSpPr/>
            <p:nvPr/>
          </p:nvSpPr>
          <p:spPr>
            <a:xfrm>
              <a:off x="5255631" y="1763755"/>
              <a:ext cx="1693255" cy="1612623"/>
            </a:xfrm>
            <a:prstGeom prst="round2DiagRect">
              <a:avLst>
                <a:gd name="adj1" fmla="val 50000"/>
                <a:gd name="adj2" fmla="val 0"/>
              </a:avLst>
            </a:prstGeom>
            <a:solidFill>
              <a:schemeClr val="accent4">
                <a:alpha val="70000"/>
              </a:scheme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32" name="Regular Pentagon 3">
              <a:extLst>
                <a:ext uri="{FF2B5EF4-FFF2-40B4-BE49-F238E27FC236}">
                  <a16:creationId xmlns="" xmlns:a16="http://schemas.microsoft.com/office/drawing/2014/main" id="{9F833DFE-7BD3-A7A4-AD92-4E1A28DFFA5C}"/>
                </a:ext>
              </a:extLst>
            </p:cNvPr>
            <p:cNvSpPr/>
            <p:nvPr/>
          </p:nvSpPr>
          <p:spPr>
            <a:xfrm>
              <a:off x="5255631" y="2095516"/>
              <a:ext cx="1344906" cy="1280862"/>
            </a:xfrm>
            <a:prstGeom prst="round2DiagRect">
              <a:avLst>
                <a:gd name="adj1" fmla="val 50000"/>
                <a:gd name="adj2" fmla="val 0"/>
              </a:avLst>
            </a:prstGeom>
            <a:solidFill>
              <a:schemeClr val="accent4">
                <a:lumMod val="20000"/>
                <a:lumOff val="80000"/>
              </a:scheme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33" name="Straight Arrow Connector 48">
              <a:extLst>
                <a:ext uri="{FF2B5EF4-FFF2-40B4-BE49-F238E27FC236}">
                  <a16:creationId xmlns="" xmlns:a16="http://schemas.microsoft.com/office/drawing/2014/main" id="{D8C3C4AB-0159-D6D3-E4B8-FBD26F0B64F0}"/>
                </a:ext>
              </a:extLst>
            </p:cNvPr>
            <p:cNvCxnSpPr>
              <a:cxnSpLocks/>
            </p:cNvCxnSpPr>
            <p:nvPr/>
          </p:nvCxnSpPr>
          <p:spPr>
            <a:xfrm flipH="1">
              <a:off x="5271816" y="3376378"/>
              <a:ext cx="6259" cy="1002190"/>
            </a:xfrm>
            <a:prstGeom prst="straightConnector1">
              <a:avLst/>
            </a:prstGeom>
            <a:noFill/>
            <a:ln w="31750" cap="flat" cmpd="sng" algn="ctr">
              <a:solidFill>
                <a:schemeClr val="accent4"/>
              </a:solidFill>
              <a:prstDash val="solid"/>
              <a:miter lim="800000"/>
              <a:tailEnd type="oval" w="lg" len="lg"/>
            </a:ln>
            <a:effectLst/>
          </p:spPr>
        </p:cxnSp>
        <p:sp>
          <p:nvSpPr>
            <p:cNvPr id="34" name="Regular Pentagon 33">
              <a:extLst>
                <a:ext uri="{FF2B5EF4-FFF2-40B4-BE49-F238E27FC236}">
                  <a16:creationId xmlns="" xmlns:a16="http://schemas.microsoft.com/office/drawing/2014/main" id="{0C231ED6-0BC9-39B5-6B1D-9D6616BAA1B3}"/>
                </a:ext>
              </a:extLst>
            </p:cNvPr>
            <p:cNvSpPr/>
            <p:nvPr/>
          </p:nvSpPr>
          <p:spPr>
            <a:xfrm>
              <a:off x="4648785" y="2800373"/>
              <a:ext cx="589884" cy="561793"/>
            </a:xfrm>
            <a:prstGeom prst="round2DiagRect">
              <a:avLst>
                <a:gd name="adj1" fmla="val 0"/>
                <a:gd name="adj2" fmla="val 50000"/>
              </a:avLst>
            </a:prstGeom>
            <a:solidFill>
              <a:schemeClr val="accent4">
                <a:alpha val="70000"/>
              </a:scheme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35" name="그룹 3">
            <a:extLst>
              <a:ext uri="{FF2B5EF4-FFF2-40B4-BE49-F238E27FC236}">
                <a16:creationId xmlns="" xmlns:a16="http://schemas.microsoft.com/office/drawing/2014/main" id="{CFDD0D1C-ED67-1744-2C0A-78E8E20D2AD6}"/>
              </a:ext>
            </a:extLst>
          </p:cNvPr>
          <p:cNvGrpSpPr/>
          <p:nvPr/>
        </p:nvGrpSpPr>
        <p:grpSpPr>
          <a:xfrm>
            <a:off x="2168526" y="2243345"/>
            <a:ext cx="1272911" cy="1403247"/>
            <a:chOff x="2864224" y="2506495"/>
            <a:chExt cx="1697215" cy="1870996"/>
          </a:xfrm>
        </p:grpSpPr>
        <p:sp>
          <p:nvSpPr>
            <p:cNvPr id="36" name="Regular Pentagon 35">
              <a:extLst>
                <a:ext uri="{FF2B5EF4-FFF2-40B4-BE49-F238E27FC236}">
                  <a16:creationId xmlns="" xmlns:a16="http://schemas.microsoft.com/office/drawing/2014/main" id="{37C30BF5-D324-55DD-C6BB-798D5799A307}"/>
                </a:ext>
              </a:extLst>
            </p:cNvPr>
            <p:cNvSpPr/>
            <p:nvPr/>
          </p:nvSpPr>
          <p:spPr>
            <a:xfrm>
              <a:off x="3326644" y="2506495"/>
              <a:ext cx="1234795" cy="1175995"/>
            </a:xfrm>
            <a:prstGeom prst="round2DiagRect">
              <a:avLst>
                <a:gd name="adj1" fmla="val 50000"/>
                <a:gd name="adj2" fmla="val 0"/>
              </a:avLst>
            </a:prstGeom>
            <a:solidFill>
              <a:srgbClr val="4BACC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37" name="Regular Pentagon 35">
              <a:extLst>
                <a:ext uri="{FF2B5EF4-FFF2-40B4-BE49-F238E27FC236}">
                  <a16:creationId xmlns="" xmlns:a16="http://schemas.microsoft.com/office/drawing/2014/main" id="{4CC4A342-34F8-EFF8-00EC-3F21137BF24A}"/>
                </a:ext>
              </a:extLst>
            </p:cNvPr>
            <p:cNvSpPr/>
            <p:nvPr/>
          </p:nvSpPr>
          <p:spPr>
            <a:xfrm>
              <a:off x="3336668" y="2729987"/>
              <a:ext cx="980763" cy="934060"/>
            </a:xfrm>
            <a:prstGeom prst="round2DiagRect">
              <a:avLst>
                <a:gd name="adj1" fmla="val 50000"/>
                <a:gd name="adj2" fmla="val 0"/>
              </a:avLst>
            </a:prstGeom>
            <a:solidFill>
              <a:srgbClr val="4BACC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38" name="Straight Arrow Connector 37">
              <a:extLst>
                <a:ext uri="{FF2B5EF4-FFF2-40B4-BE49-F238E27FC236}">
                  <a16:creationId xmlns="" xmlns:a16="http://schemas.microsoft.com/office/drawing/2014/main" id="{47753309-38E5-6E5A-C2CC-15ECF618EA47}"/>
                </a:ext>
              </a:extLst>
            </p:cNvPr>
            <p:cNvCxnSpPr>
              <a:cxnSpLocks/>
            </p:cNvCxnSpPr>
            <p:nvPr/>
          </p:nvCxnSpPr>
          <p:spPr>
            <a:xfrm>
              <a:off x="3343151" y="3682490"/>
              <a:ext cx="0" cy="695001"/>
            </a:xfrm>
            <a:prstGeom prst="straightConnector1">
              <a:avLst/>
            </a:prstGeom>
            <a:noFill/>
            <a:ln w="31750" cap="flat" cmpd="sng" algn="ctr">
              <a:solidFill>
                <a:srgbClr val="4BACC6"/>
              </a:solidFill>
              <a:prstDash val="solid"/>
              <a:miter lim="800000"/>
              <a:tailEnd type="oval" w="lg" len="lg"/>
            </a:ln>
            <a:effectLst/>
          </p:spPr>
        </p:cxnSp>
        <p:sp>
          <p:nvSpPr>
            <p:cNvPr id="39" name="Regular Pentagon 33">
              <a:extLst>
                <a:ext uri="{FF2B5EF4-FFF2-40B4-BE49-F238E27FC236}">
                  <a16:creationId xmlns="" xmlns:a16="http://schemas.microsoft.com/office/drawing/2014/main" id="{98DAA827-20BE-4700-9ECA-D29EB47038ED}"/>
                </a:ext>
              </a:extLst>
            </p:cNvPr>
            <p:cNvSpPr/>
            <p:nvPr/>
          </p:nvSpPr>
          <p:spPr>
            <a:xfrm>
              <a:off x="2864224" y="3259810"/>
              <a:ext cx="443815" cy="422680"/>
            </a:xfrm>
            <a:prstGeom prst="round2DiagRect">
              <a:avLst>
                <a:gd name="adj1" fmla="val 0"/>
                <a:gd name="adj2" fmla="val 50000"/>
              </a:avLst>
            </a:prstGeom>
            <a:solidFill>
              <a:srgbClr val="4BACC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40" name="그룹 6">
            <a:extLst>
              <a:ext uri="{FF2B5EF4-FFF2-40B4-BE49-F238E27FC236}">
                <a16:creationId xmlns="" xmlns:a16="http://schemas.microsoft.com/office/drawing/2014/main" id="{5AC03593-D216-D17E-A7BC-832550D09B0E}"/>
              </a:ext>
            </a:extLst>
          </p:cNvPr>
          <p:cNvGrpSpPr/>
          <p:nvPr/>
        </p:nvGrpSpPr>
        <p:grpSpPr>
          <a:xfrm>
            <a:off x="7117623" y="2007780"/>
            <a:ext cx="1276520" cy="1646216"/>
            <a:chOff x="9228771" y="2192407"/>
            <a:chExt cx="1702026" cy="2194955"/>
          </a:xfrm>
        </p:grpSpPr>
        <p:sp>
          <p:nvSpPr>
            <p:cNvPr id="41" name="Regular Pentagon 34">
              <a:extLst>
                <a:ext uri="{FF2B5EF4-FFF2-40B4-BE49-F238E27FC236}">
                  <a16:creationId xmlns="" xmlns:a16="http://schemas.microsoft.com/office/drawing/2014/main" id="{A6D1C0A3-921F-8D06-023E-AE098447F505}"/>
                </a:ext>
              </a:extLst>
            </p:cNvPr>
            <p:cNvSpPr/>
            <p:nvPr/>
          </p:nvSpPr>
          <p:spPr>
            <a:xfrm>
              <a:off x="9696002" y="2192407"/>
              <a:ext cx="1234795" cy="1175995"/>
            </a:xfrm>
            <a:prstGeom prst="round2DiagRect">
              <a:avLst>
                <a:gd name="adj1" fmla="val 50000"/>
                <a:gd name="adj2" fmla="val 0"/>
              </a:avLst>
            </a:prstGeom>
            <a:solidFill>
              <a:srgbClr val="45C1A4">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42" name="Regular Pentagon 34">
              <a:extLst>
                <a:ext uri="{FF2B5EF4-FFF2-40B4-BE49-F238E27FC236}">
                  <a16:creationId xmlns="" xmlns:a16="http://schemas.microsoft.com/office/drawing/2014/main" id="{E18F8AF9-9DCC-72AA-4B19-F2177EB8C2D9}"/>
                </a:ext>
              </a:extLst>
            </p:cNvPr>
            <p:cNvSpPr/>
            <p:nvPr/>
          </p:nvSpPr>
          <p:spPr>
            <a:xfrm>
              <a:off x="9696002" y="2434342"/>
              <a:ext cx="980763" cy="934060"/>
            </a:xfrm>
            <a:prstGeom prst="round2DiagRect">
              <a:avLst>
                <a:gd name="adj1" fmla="val 50000"/>
                <a:gd name="adj2" fmla="val 0"/>
              </a:avLst>
            </a:prstGeom>
            <a:solidFill>
              <a:srgbClr val="45C1A4"/>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43" name="Straight Arrow Connector 46">
              <a:extLst>
                <a:ext uri="{FF2B5EF4-FFF2-40B4-BE49-F238E27FC236}">
                  <a16:creationId xmlns="" xmlns:a16="http://schemas.microsoft.com/office/drawing/2014/main" id="{DF20E3AB-D19E-9252-D9E9-98BA03D9428F}"/>
                </a:ext>
              </a:extLst>
            </p:cNvPr>
            <p:cNvCxnSpPr>
              <a:cxnSpLocks/>
            </p:cNvCxnSpPr>
            <p:nvPr/>
          </p:nvCxnSpPr>
          <p:spPr>
            <a:xfrm>
              <a:off x="9712508" y="3368402"/>
              <a:ext cx="8770" cy="1018960"/>
            </a:xfrm>
            <a:prstGeom prst="straightConnector1">
              <a:avLst/>
            </a:prstGeom>
            <a:noFill/>
            <a:ln w="31750" cap="flat" cmpd="sng" algn="ctr">
              <a:solidFill>
                <a:srgbClr val="45C1A4"/>
              </a:solidFill>
              <a:prstDash val="solid"/>
              <a:miter lim="800000"/>
              <a:tailEnd type="oval" w="lg" len="lg"/>
            </a:ln>
            <a:effectLst/>
          </p:spPr>
        </p:cxnSp>
        <p:sp>
          <p:nvSpPr>
            <p:cNvPr id="44" name="Regular Pentagon 33">
              <a:extLst>
                <a:ext uri="{FF2B5EF4-FFF2-40B4-BE49-F238E27FC236}">
                  <a16:creationId xmlns="" xmlns:a16="http://schemas.microsoft.com/office/drawing/2014/main" id="{F4107B0E-CA7D-8C07-F2DA-AEE65B92CC98}"/>
                </a:ext>
              </a:extLst>
            </p:cNvPr>
            <p:cNvSpPr/>
            <p:nvPr/>
          </p:nvSpPr>
          <p:spPr>
            <a:xfrm>
              <a:off x="9228771" y="2960699"/>
              <a:ext cx="443815" cy="422680"/>
            </a:xfrm>
            <a:prstGeom prst="round2DiagRect">
              <a:avLst>
                <a:gd name="adj1" fmla="val 0"/>
                <a:gd name="adj2" fmla="val 50000"/>
              </a:avLst>
            </a:prstGeom>
            <a:solidFill>
              <a:srgbClr val="45C1A4">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45" name="그룹 2">
            <a:extLst>
              <a:ext uri="{FF2B5EF4-FFF2-40B4-BE49-F238E27FC236}">
                <a16:creationId xmlns="" xmlns:a16="http://schemas.microsoft.com/office/drawing/2014/main" id="{857278D4-E61B-660E-38F4-91BFFCE07978}"/>
              </a:ext>
            </a:extLst>
          </p:cNvPr>
          <p:cNvGrpSpPr/>
          <p:nvPr/>
        </p:nvGrpSpPr>
        <p:grpSpPr>
          <a:xfrm>
            <a:off x="896743" y="2598274"/>
            <a:ext cx="924708" cy="1039029"/>
            <a:chOff x="1018216" y="2979733"/>
            <a:chExt cx="1232944" cy="1385372"/>
          </a:xfrm>
        </p:grpSpPr>
        <p:sp>
          <p:nvSpPr>
            <p:cNvPr id="46" name="Regular Pentagon 36">
              <a:extLst>
                <a:ext uri="{FF2B5EF4-FFF2-40B4-BE49-F238E27FC236}">
                  <a16:creationId xmlns="" xmlns:a16="http://schemas.microsoft.com/office/drawing/2014/main" id="{CC7BA1C5-912C-54BB-10BC-A82B81400304}"/>
                </a:ext>
              </a:extLst>
            </p:cNvPr>
            <p:cNvSpPr/>
            <p:nvPr/>
          </p:nvSpPr>
          <p:spPr>
            <a:xfrm>
              <a:off x="1373099" y="2979733"/>
              <a:ext cx="878061" cy="836248"/>
            </a:xfrm>
            <a:prstGeom prst="round2DiagRect">
              <a:avLst>
                <a:gd name="adj1" fmla="val 50000"/>
                <a:gd name="adj2" fmla="val 0"/>
              </a:avLst>
            </a:prstGeom>
            <a:solidFill>
              <a:srgbClr val="8064A2">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47" name="Regular Pentagon 36">
              <a:extLst>
                <a:ext uri="{FF2B5EF4-FFF2-40B4-BE49-F238E27FC236}">
                  <a16:creationId xmlns="" xmlns:a16="http://schemas.microsoft.com/office/drawing/2014/main" id="{2DF1EA79-5AD3-178B-589E-5F37524CB9D8}"/>
                </a:ext>
              </a:extLst>
            </p:cNvPr>
            <p:cNvSpPr/>
            <p:nvPr/>
          </p:nvSpPr>
          <p:spPr>
            <a:xfrm>
              <a:off x="1384021" y="3151772"/>
              <a:ext cx="697420" cy="664209"/>
            </a:xfrm>
            <a:prstGeom prst="round2DiagRect">
              <a:avLst>
                <a:gd name="adj1" fmla="val 50000"/>
                <a:gd name="adj2" fmla="val 0"/>
              </a:avLst>
            </a:prstGeom>
            <a:solidFill>
              <a:srgbClr val="8064A2"/>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48" name="Straight Arrow Connector 41">
              <a:extLst>
                <a:ext uri="{FF2B5EF4-FFF2-40B4-BE49-F238E27FC236}">
                  <a16:creationId xmlns="" xmlns:a16="http://schemas.microsoft.com/office/drawing/2014/main" id="{32E70F17-F83B-F49C-AF28-97803711D687}"/>
                </a:ext>
              </a:extLst>
            </p:cNvPr>
            <p:cNvCxnSpPr>
              <a:cxnSpLocks/>
            </p:cNvCxnSpPr>
            <p:nvPr/>
          </p:nvCxnSpPr>
          <p:spPr>
            <a:xfrm>
              <a:off x="1392909" y="3815981"/>
              <a:ext cx="2409" cy="549124"/>
            </a:xfrm>
            <a:prstGeom prst="straightConnector1">
              <a:avLst/>
            </a:prstGeom>
            <a:noFill/>
            <a:ln w="31750" cap="flat" cmpd="sng" algn="ctr">
              <a:solidFill>
                <a:srgbClr val="8064A2"/>
              </a:solidFill>
              <a:prstDash val="solid"/>
              <a:miter lim="800000"/>
              <a:tailEnd type="oval" w="lg" len="lg"/>
            </a:ln>
            <a:effectLst/>
          </p:spPr>
        </p:cxnSp>
        <p:sp>
          <p:nvSpPr>
            <p:cNvPr id="49" name="Regular Pentagon 33">
              <a:extLst>
                <a:ext uri="{FF2B5EF4-FFF2-40B4-BE49-F238E27FC236}">
                  <a16:creationId xmlns="" xmlns:a16="http://schemas.microsoft.com/office/drawing/2014/main" id="{B070A3F7-52B0-88A0-178A-0A2205A8ADE0}"/>
                </a:ext>
              </a:extLst>
            </p:cNvPr>
            <p:cNvSpPr/>
            <p:nvPr/>
          </p:nvSpPr>
          <p:spPr>
            <a:xfrm>
              <a:off x="1018216" y="3499772"/>
              <a:ext cx="344978" cy="328550"/>
            </a:xfrm>
            <a:prstGeom prst="round2DiagRect">
              <a:avLst>
                <a:gd name="adj1" fmla="val 0"/>
                <a:gd name="adj2" fmla="val 50000"/>
              </a:avLst>
            </a:prstGeom>
            <a:solidFill>
              <a:srgbClr val="8064A2">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sp>
        <p:nvSpPr>
          <p:cNvPr id="52" name="Rectangle 9">
            <a:extLst>
              <a:ext uri="{FF2B5EF4-FFF2-40B4-BE49-F238E27FC236}">
                <a16:creationId xmlns="" xmlns:a16="http://schemas.microsoft.com/office/drawing/2014/main" id="{18DC5B57-1B7F-E7A3-28EE-2EE320C288B8}"/>
              </a:ext>
            </a:extLst>
          </p:cNvPr>
          <p:cNvSpPr/>
          <p:nvPr/>
        </p:nvSpPr>
        <p:spPr>
          <a:xfrm>
            <a:off x="1347905" y="2877349"/>
            <a:ext cx="224904" cy="224539"/>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ysClr val="window" lastClr="FFFFFF"/>
          </a:solid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fontAlgn="auto">
              <a:spcBef>
                <a:spcPts val="0"/>
              </a:spcBef>
              <a:spcAft>
                <a:spcPts val="0"/>
              </a:spcAft>
              <a:defRPr/>
            </a:pPr>
            <a:endParaRPr lang="ko-KR" altLang="en-US" sz="1350" dirty="0">
              <a:solidFill>
                <a:srgbClr val="1F497D"/>
              </a:solidFill>
              <a:latin typeface="Arial"/>
              <a:ea typeface="Arial Unicode MS"/>
            </a:endParaRPr>
          </a:p>
        </p:txBody>
      </p:sp>
      <p:pic>
        <p:nvPicPr>
          <p:cNvPr id="55" name="Picture 2" descr="Quốc huy Việt Nam – Wikipedia tiếng Việt">
            <a:extLst>
              <a:ext uri="{FF2B5EF4-FFF2-40B4-BE49-F238E27FC236}">
                <a16:creationId xmlns="" xmlns:a16="http://schemas.microsoft.com/office/drawing/2014/main" id="{B28482E7-04F3-022E-1998-373734156A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7368" y="2143259"/>
            <a:ext cx="514115" cy="520285"/>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9">
            <a:extLst>
              <a:ext uri="{FF2B5EF4-FFF2-40B4-BE49-F238E27FC236}">
                <a16:creationId xmlns="" xmlns:a16="http://schemas.microsoft.com/office/drawing/2014/main" id="{56B79FD7-0A7F-28C4-411E-7C43A22DD746}"/>
              </a:ext>
            </a:extLst>
          </p:cNvPr>
          <p:cNvSpPr/>
          <p:nvPr/>
        </p:nvSpPr>
        <p:spPr>
          <a:xfrm>
            <a:off x="2766637" y="2641483"/>
            <a:ext cx="272522" cy="272079"/>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ysClr val="window" lastClr="FFFFFF"/>
          </a:solid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fontAlgn="auto">
              <a:spcBef>
                <a:spcPts val="0"/>
              </a:spcBef>
              <a:spcAft>
                <a:spcPts val="0"/>
              </a:spcAft>
              <a:defRPr/>
            </a:pPr>
            <a:endParaRPr lang="ko-KR" altLang="en-US" sz="1350" dirty="0">
              <a:solidFill>
                <a:srgbClr val="1F497D"/>
              </a:solidFill>
              <a:latin typeface="Arial"/>
              <a:ea typeface="Arial Unicode MS"/>
            </a:endParaRPr>
          </a:p>
        </p:txBody>
      </p:sp>
      <p:sp>
        <p:nvSpPr>
          <p:cNvPr id="56" name="Round Same Side Corner Rectangle 8">
            <a:extLst>
              <a:ext uri="{FF2B5EF4-FFF2-40B4-BE49-F238E27FC236}">
                <a16:creationId xmlns="" xmlns:a16="http://schemas.microsoft.com/office/drawing/2014/main" id="{C47ABA8E-0572-C2A2-4118-FC0B1FC4A5CC}"/>
              </a:ext>
            </a:extLst>
          </p:cNvPr>
          <p:cNvSpPr/>
          <p:nvPr/>
        </p:nvSpPr>
        <p:spPr>
          <a:xfrm>
            <a:off x="6233237" y="2981621"/>
            <a:ext cx="288988" cy="289431"/>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57" name="Smiley Face 14">
            <a:extLst>
              <a:ext uri="{FF2B5EF4-FFF2-40B4-BE49-F238E27FC236}">
                <a16:creationId xmlns="" xmlns:a16="http://schemas.microsoft.com/office/drawing/2014/main" id="{D11D4E26-D8AC-754F-AE9D-37616EA3653D}"/>
              </a:ext>
            </a:extLst>
          </p:cNvPr>
          <p:cNvSpPr/>
          <p:nvPr/>
        </p:nvSpPr>
        <p:spPr>
          <a:xfrm>
            <a:off x="7678196" y="2342729"/>
            <a:ext cx="315273" cy="315273"/>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025"/>
          </a:p>
        </p:txBody>
      </p:sp>
    </p:spTree>
    <p:extLst>
      <p:ext uri="{BB962C8B-B14F-4D97-AF65-F5344CB8AC3E}">
        <p14:creationId xmlns:p14="http://schemas.microsoft.com/office/powerpoint/2010/main" val="8583669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0" y="22860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ctr">
              <a:spcBef>
                <a:spcPts val="600"/>
              </a:spcBef>
              <a:buNone/>
              <a:defRPr/>
            </a:pPr>
            <a:r>
              <a:rPr lang="en-US" sz="2800" b="1" dirty="0" smtClean="0">
                <a:solidFill>
                  <a:srgbClr val="FF0000"/>
                </a:solidFill>
                <a:latin typeface="Times New Roman" panose="02020603050405020304" pitchFamily="18" charset="0"/>
                <a:cs typeface="Times New Roman" panose="02020603050405020304" pitchFamily="18" charset="0"/>
              </a:rPr>
              <a:t>THÍ SINH VẪN SẼ PHẢI KHAI BÁO TẤT CẢ LOẠI HÌNH THAM GIA XÉT TUYỂN ĐẠI HỌC LÊN TRÊN HỆ THỐNG PHẦN MỀM CỦA BỘ VÀ TỪ ĐÓ HỆ THỐNG SẼ XÉT VÀ ĐẢM BẢO VIỆC MỘT THÍ SINH CHỈ TRÚNG TUYỂN TRƯỜNG NV CAO NHẤT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sz="2300" kern="0" dirty="0" smtClean="0">
                <a:latin typeface="Times New Roman" panose="02020603050405020304" pitchFamily="18" charset="0"/>
                <a:cs typeface="Times New Roman" panose="02020603050405020304" pitchFamily="18" charset="0"/>
              </a:rPr>
              <a:t>DỰ THẢO</a:t>
            </a:r>
            <a:endParaRPr lang="en-US" altLang="en-US" sz="2300" kern="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988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Times New Roman" panose="02020603050405020304" pitchFamily="18" charset="0"/>
              <a:ea typeface="Arial Unicode MS"/>
              <a:cs typeface="Times New Roman" panose="02020603050405020304" pitchFamily="18" charset="0"/>
            </a:endParaRPr>
          </a:p>
        </p:txBody>
      </p:sp>
      <p:sp>
        <p:nvSpPr>
          <p:cNvPr id="5" name="Freeform 7">
            <a:extLst>
              <a:ext uri="{FF2B5EF4-FFF2-40B4-BE49-F238E27FC236}">
                <a16:creationId xmlns="" xmlns:a16="http://schemas.microsoft.com/office/drawing/2014/main" id="{4AEBF642-66E6-4D21-BB30-6EF495DACB22}"/>
              </a:ext>
            </a:extLst>
          </p:cNvPr>
          <p:cNvSpPr>
            <a:spLocks noChangeAspect="1"/>
          </p:cNvSpPr>
          <p:nvPr/>
        </p:nvSpPr>
        <p:spPr>
          <a:xfrm flipH="1">
            <a:off x="4513578" y="4987689"/>
            <a:ext cx="1674186" cy="902024"/>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sp>
        <p:nvSpPr>
          <p:cNvPr id="6" name="Freeform 2">
            <a:extLst>
              <a:ext uri="{FF2B5EF4-FFF2-40B4-BE49-F238E27FC236}">
                <a16:creationId xmlns="" xmlns:a16="http://schemas.microsoft.com/office/drawing/2014/main" id="{9A25FCA8-2AA7-4A71-BE39-3D0F28DD2828}"/>
              </a:ext>
            </a:extLst>
          </p:cNvPr>
          <p:cNvSpPr>
            <a:spLocks noChangeAspect="1"/>
          </p:cNvSpPr>
          <p:nvPr/>
        </p:nvSpPr>
        <p:spPr>
          <a:xfrm flipH="1">
            <a:off x="4499953" y="2236225"/>
            <a:ext cx="1674186" cy="902024"/>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sp>
        <p:nvSpPr>
          <p:cNvPr id="7" name="Freeform 3">
            <a:extLst>
              <a:ext uri="{FF2B5EF4-FFF2-40B4-BE49-F238E27FC236}">
                <a16:creationId xmlns="" xmlns:a16="http://schemas.microsoft.com/office/drawing/2014/main" id="{ED9C3275-32A2-421D-A644-B96D44D4B176}"/>
              </a:ext>
            </a:extLst>
          </p:cNvPr>
          <p:cNvSpPr/>
          <p:nvPr/>
        </p:nvSpPr>
        <p:spPr>
          <a:xfrm>
            <a:off x="3017478" y="4114253"/>
            <a:ext cx="1050410" cy="639896"/>
          </a:xfrm>
          <a:custGeom>
            <a:avLst/>
            <a:gdLst>
              <a:gd name="connsiteX0" fmla="*/ 590550 w 2305050"/>
              <a:gd name="connsiteY0" fmla="*/ 1571625 h 1571625"/>
              <a:gd name="connsiteX1" fmla="*/ 1952625 w 2305050"/>
              <a:gd name="connsiteY1" fmla="*/ 1504950 h 1571625"/>
              <a:gd name="connsiteX2" fmla="*/ 2305050 w 2305050"/>
              <a:gd name="connsiteY2" fmla="*/ 876300 h 1571625"/>
              <a:gd name="connsiteX3" fmla="*/ 1762125 w 2305050"/>
              <a:gd name="connsiteY3" fmla="*/ 885825 h 1571625"/>
              <a:gd name="connsiteX4" fmla="*/ 2047875 w 2305050"/>
              <a:gd name="connsiteY4" fmla="*/ 409575 h 1571625"/>
              <a:gd name="connsiteX5" fmla="*/ 1581150 w 2305050"/>
              <a:gd name="connsiteY5" fmla="*/ 390525 h 1571625"/>
              <a:gd name="connsiteX6" fmla="*/ 1495425 w 2305050"/>
              <a:gd name="connsiteY6" fmla="*/ 1019175 h 1571625"/>
              <a:gd name="connsiteX7" fmla="*/ 1190625 w 2305050"/>
              <a:gd name="connsiteY7" fmla="*/ 0 h 1571625"/>
              <a:gd name="connsiteX8" fmla="*/ 542925 w 2305050"/>
              <a:gd name="connsiteY8" fmla="*/ 352425 h 1571625"/>
              <a:gd name="connsiteX9" fmla="*/ 1028700 w 2305050"/>
              <a:gd name="connsiteY9" fmla="*/ 923925 h 1571625"/>
              <a:gd name="connsiteX10" fmla="*/ 0 w 2305050"/>
              <a:gd name="connsiteY10" fmla="*/ 695325 h 1571625"/>
              <a:gd name="connsiteX11" fmla="*/ 590550 w 2305050"/>
              <a:gd name="connsiteY11" fmla="*/ 1571625 h 1571625"/>
              <a:gd name="connsiteX0" fmla="*/ 590550 w 2305050"/>
              <a:gd name="connsiteY0" fmla="*/ 1571625 h 1571625"/>
              <a:gd name="connsiteX1" fmla="*/ 1952625 w 2305050"/>
              <a:gd name="connsiteY1" fmla="*/ 1504950 h 1571625"/>
              <a:gd name="connsiteX2" fmla="*/ 2305050 w 2305050"/>
              <a:gd name="connsiteY2" fmla="*/ 876300 h 1571625"/>
              <a:gd name="connsiteX3" fmla="*/ 1762125 w 2305050"/>
              <a:gd name="connsiteY3" fmla="*/ 885825 h 1571625"/>
              <a:gd name="connsiteX4" fmla="*/ 2047875 w 2305050"/>
              <a:gd name="connsiteY4" fmla="*/ 409575 h 1571625"/>
              <a:gd name="connsiteX5" fmla="*/ 1581150 w 2305050"/>
              <a:gd name="connsiteY5" fmla="*/ 390525 h 1571625"/>
              <a:gd name="connsiteX6" fmla="*/ 1495425 w 2305050"/>
              <a:gd name="connsiteY6" fmla="*/ 1019175 h 1571625"/>
              <a:gd name="connsiteX7" fmla="*/ 1190625 w 2305050"/>
              <a:gd name="connsiteY7" fmla="*/ 0 h 1571625"/>
              <a:gd name="connsiteX8" fmla="*/ 542925 w 2305050"/>
              <a:gd name="connsiteY8" fmla="*/ 378853 h 1571625"/>
              <a:gd name="connsiteX9" fmla="*/ 1028700 w 2305050"/>
              <a:gd name="connsiteY9" fmla="*/ 923925 h 1571625"/>
              <a:gd name="connsiteX10" fmla="*/ 0 w 2305050"/>
              <a:gd name="connsiteY10" fmla="*/ 695325 h 1571625"/>
              <a:gd name="connsiteX11" fmla="*/ 590550 w 2305050"/>
              <a:gd name="connsiteY11" fmla="*/ 1571625 h 1571625"/>
              <a:gd name="connsiteX0" fmla="*/ 590550 w 2305050"/>
              <a:gd name="connsiteY0" fmla="*/ 1571625 h 1571625"/>
              <a:gd name="connsiteX1" fmla="*/ 1952625 w 2305050"/>
              <a:gd name="connsiteY1" fmla="*/ 1504950 h 1571625"/>
              <a:gd name="connsiteX2" fmla="*/ 2305050 w 2305050"/>
              <a:gd name="connsiteY2" fmla="*/ 876300 h 1571625"/>
              <a:gd name="connsiteX3" fmla="*/ 1762125 w 2305050"/>
              <a:gd name="connsiteY3" fmla="*/ 885825 h 1571625"/>
              <a:gd name="connsiteX4" fmla="*/ 2047875 w 2305050"/>
              <a:gd name="connsiteY4" fmla="*/ 409575 h 1571625"/>
              <a:gd name="connsiteX5" fmla="*/ 1581150 w 2305050"/>
              <a:gd name="connsiteY5" fmla="*/ 390525 h 1571625"/>
              <a:gd name="connsiteX6" fmla="*/ 1495425 w 2305050"/>
              <a:gd name="connsiteY6" fmla="*/ 1019175 h 1571625"/>
              <a:gd name="connsiteX7" fmla="*/ 1190625 w 2305050"/>
              <a:gd name="connsiteY7" fmla="*/ 0 h 1571625"/>
              <a:gd name="connsiteX8" fmla="*/ 542925 w 2305050"/>
              <a:gd name="connsiteY8" fmla="*/ 378853 h 1571625"/>
              <a:gd name="connsiteX9" fmla="*/ 1028700 w 2305050"/>
              <a:gd name="connsiteY9" fmla="*/ 923925 h 1571625"/>
              <a:gd name="connsiteX10" fmla="*/ 0 w 2305050"/>
              <a:gd name="connsiteY10" fmla="*/ 695325 h 1571625"/>
              <a:gd name="connsiteX11" fmla="*/ 590550 w 2305050"/>
              <a:gd name="connsiteY11" fmla="*/ 1571625 h 1571625"/>
              <a:gd name="connsiteX0" fmla="*/ 590550 w 2305050"/>
              <a:gd name="connsiteY0" fmla="*/ 1539911 h 1539911"/>
              <a:gd name="connsiteX1" fmla="*/ 1952625 w 2305050"/>
              <a:gd name="connsiteY1" fmla="*/ 1473236 h 1539911"/>
              <a:gd name="connsiteX2" fmla="*/ 2305050 w 2305050"/>
              <a:gd name="connsiteY2" fmla="*/ 844586 h 1539911"/>
              <a:gd name="connsiteX3" fmla="*/ 1762125 w 2305050"/>
              <a:gd name="connsiteY3" fmla="*/ 854111 h 1539911"/>
              <a:gd name="connsiteX4" fmla="*/ 2047875 w 2305050"/>
              <a:gd name="connsiteY4" fmla="*/ 377861 h 1539911"/>
              <a:gd name="connsiteX5" fmla="*/ 1581150 w 2305050"/>
              <a:gd name="connsiteY5" fmla="*/ 358811 h 1539911"/>
              <a:gd name="connsiteX6" fmla="*/ 1495425 w 2305050"/>
              <a:gd name="connsiteY6" fmla="*/ 987461 h 1539911"/>
              <a:gd name="connsiteX7" fmla="*/ 1195910 w 2305050"/>
              <a:gd name="connsiteY7" fmla="*/ 0 h 1539911"/>
              <a:gd name="connsiteX8" fmla="*/ 542925 w 2305050"/>
              <a:gd name="connsiteY8" fmla="*/ 347139 h 1539911"/>
              <a:gd name="connsiteX9" fmla="*/ 1028700 w 2305050"/>
              <a:gd name="connsiteY9" fmla="*/ 892211 h 1539911"/>
              <a:gd name="connsiteX10" fmla="*/ 0 w 2305050"/>
              <a:gd name="connsiteY10" fmla="*/ 663611 h 1539911"/>
              <a:gd name="connsiteX11" fmla="*/ 590550 w 2305050"/>
              <a:gd name="connsiteY11" fmla="*/ 1539911 h 1539911"/>
              <a:gd name="connsiteX0" fmla="*/ 590550 w 2305050"/>
              <a:gd name="connsiteY0" fmla="*/ 1565699 h 1565699"/>
              <a:gd name="connsiteX1" fmla="*/ 1952625 w 2305050"/>
              <a:gd name="connsiteY1" fmla="*/ 1499024 h 1565699"/>
              <a:gd name="connsiteX2" fmla="*/ 2305050 w 2305050"/>
              <a:gd name="connsiteY2" fmla="*/ 870374 h 1565699"/>
              <a:gd name="connsiteX3" fmla="*/ 1762125 w 2305050"/>
              <a:gd name="connsiteY3" fmla="*/ 879899 h 1565699"/>
              <a:gd name="connsiteX4" fmla="*/ 2047875 w 2305050"/>
              <a:gd name="connsiteY4" fmla="*/ 403649 h 1565699"/>
              <a:gd name="connsiteX5" fmla="*/ 1581150 w 2305050"/>
              <a:gd name="connsiteY5" fmla="*/ 384599 h 1565699"/>
              <a:gd name="connsiteX6" fmla="*/ 1495425 w 2305050"/>
              <a:gd name="connsiteY6" fmla="*/ 1013249 h 1565699"/>
              <a:gd name="connsiteX7" fmla="*/ 1195910 w 2305050"/>
              <a:gd name="connsiteY7" fmla="*/ 25788 h 1565699"/>
              <a:gd name="connsiteX8" fmla="*/ 542925 w 2305050"/>
              <a:gd name="connsiteY8" fmla="*/ 372927 h 1565699"/>
              <a:gd name="connsiteX9" fmla="*/ 1028700 w 2305050"/>
              <a:gd name="connsiteY9" fmla="*/ 917999 h 1565699"/>
              <a:gd name="connsiteX10" fmla="*/ 0 w 2305050"/>
              <a:gd name="connsiteY10" fmla="*/ 689399 h 1565699"/>
              <a:gd name="connsiteX11" fmla="*/ 590550 w 2305050"/>
              <a:gd name="connsiteY11" fmla="*/ 1565699 h 1565699"/>
              <a:gd name="connsiteX0" fmla="*/ 590550 w 2305050"/>
              <a:gd name="connsiteY0" fmla="*/ 1565699 h 1565699"/>
              <a:gd name="connsiteX1" fmla="*/ 1952625 w 2305050"/>
              <a:gd name="connsiteY1" fmla="*/ 1499024 h 1565699"/>
              <a:gd name="connsiteX2" fmla="*/ 2305050 w 2305050"/>
              <a:gd name="connsiteY2" fmla="*/ 870374 h 1565699"/>
              <a:gd name="connsiteX3" fmla="*/ 1762125 w 2305050"/>
              <a:gd name="connsiteY3" fmla="*/ 879899 h 1565699"/>
              <a:gd name="connsiteX4" fmla="*/ 2047875 w 2305050"/>
              <a:gd name="connsiteY4" fmla="*/ 403649 h 1565699"/>
              <a:gd name="connsiteX5" fmla="*/ 1581150 w 2305050"/>
              <a:gd name="connsiteY5" fmla="*/ 384599 h 1565699"/>
              <a:gd name="connsiteX6" fmla="*/ 1495425 w 2305050"/>
              <a:gd name="connsiteY6" fmla="*/ 1013249 h 1565699"/>
              <a:gd name="connsiteX7" fmla="*/ 1195910 w 2305050"/>
              <a:gd name="connsiteY7" fmla="*/ 25788 h 1565699"/>
              <a:gd name="connsiteX8" fmla="*/ 521783 w 2305050"/>
              <a:gd name="connsiteY8" fmla="*/ 372927 h 1565699"/>
              <a:gd name="connsiteX9" fmla="*/ 1028700 w 2305050"/>
              <a:gd name="connsiteY9" fmla="*/ 917999 h 1565699"/>
              <a:gd name="connsiteX10" fmla="*/ 0 w 2305050"/>
              <a:gd name="connsiteY10" fmla="*/ 689399 h 1565699"/>
              <a:gd name="connsiteX11" fmla="*/ 590550 w 2305050"/>
              <a:gd name="connsiteY11" fmla="*/ 1565699 h 1565699"/>
              <a:gd name="connsiteX0" fmla="*/ 590550 w 2305050"/>
              <a:gd name="connsiteY0" fmla="*/ 1556076 h 1556076"/>
              <a:gd name="connsiteX1" fmla="*/ 1952625 w 2305050"/>
              <a:gd name="connsiteY1" fmla="*/ 1489401 h 1556076"/>
              <a:gd name="connsiteX2" fmla="*/ 2305050 w 2305050"/>
              <a:gd name="connsiteY2" fmla="*/ 860751 h 1556076"/>
              <a:gd name="connsiteX3" fmla="*/ 1762125 w 2305050"/>
              <a:gd name="connsiteY3" fmla="*/ 870276 h 1556076"/>
              <a:gd name="connsiteX4" fmla="*/ 2047875 w 2305050"/>
              <a:gd name="connsiteY4" fmla="*/ 394026 h 1556076"/>
              <a:gd name="connsiteX5" fmla="*/ 1581150 w 2305050"/>
              <a:gd name="connsiteY5" fmla="*/ 374976 h 1556076"/>
              <a:gd name="connsiteX6" fmla="*/ 1495425 w 2305050"/>
              <a:gd name="connsiteY6" fmla="*/ 1003626 h 1556076"/>
              <a:gd name="connsiteX7" fmla="*/ 1195910 w 2305050"/>
              <a:gd name="connsiteY7" fmla="*/ 16165 h 1556076"/>
              <a:gd name="connsiteX8" fmla="*/ 521783 w 2305050"/>
              <a:gd name="connsiteY8" fmla="*/ 363304 h 1556076"/>
              <a:gd name="connsiteX9" fmla="*/ 1028700 w 2305050"/>
              <a:gd name="connsiteY9" fmla="*/ 908376 h 1556076"/>
              <a:gd name="connsiteX10" fmla="*/ 0 w 2305050"/>
              <a:gd name="connsiteY10" fmla="*/ 679776 h 1556076"/>
              <a:gd name="connsiteX11" fmla="*/ 590550 w 2305050"/>
              <a:gd name="connsiteY11" fmla="*/ 1556076 h 1556076"/>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495425 w 2305050"/>
              <a:gd name="connsiteY6" fmla="*/ 1004889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88539"/>
              <a:gd name="connsiteY0" fmla="*/ 1557339 h 1557339"/>
              <a:gd name="connsiteX1" fmla="*/ 1952625 w 2388539"/>
              <a:gd name="connsiteY1" fmla="*/ 1490664 h 1557339"/>
              <a:gd name="connsiteX2" fmla="*/ 2388539 w 2388539"/>
              <a:gd name="connsiteY2" fmla="*/ 1017065 h 1557339"/>
              <a:gd name="connsiteX3" fmla="*/ 1846694 w 2388539"/>
              <a:gd name="connsiteY3" fmla="*/ 818683 h 1557339"/>
              <a:gd name="connsiteX4" fmla="*/ 2144446 w 2388539"/>
              <a:gd name="connsiteY4" fmla="*/ 775628 h 1557339"/>
              <a:gd name="connsiteX5" fmla="*/ 2047875 w 2388539"/>
              <a:gd name="connsiteY5" fmla="*/ 395289 h 1557339"/>
              <a:gd name="connsiteX6" fmla="*/ 1597007 w 2388539"/>
              <a:gd name="connsiteY6" fmla="*/ 370953 h 1557339"/>
              <a:gd name="connsiteX7" fmla="*/ 1537710 w 2388539"/>
              <a:gd name="connsiteY7" fmla="*/ 878035 h 1557339"/>
              <a:gd name="connsiteX8" fmla="*/ 1195910 w 2388539"/>
              <a:gd name="connsiteY8" fmla="*/ 17428 h 1557339"/>
              <a:gd name="connsiteX9" fmla="*/ 521783 w 2388539"/>
              <a:gd name="connsiteY9" fmla="*/ 364567 h 1557339"/>
              <a:gd name="connsiteX10" fmla="*/ 1028700 w 2388539"/>
              <a:gd name="connsiteY10" fmla="*/ 909639 h 1557339"/>
              <a:gd name="connsiteX11" fmla="*/ 0 w 2388539"/>
              <a:gd name="connsiteY11" fmla="*/ 681039 h 1557339"/>
              <a:gd name="connsiteX12" fmla="*/ 590550 w 2388539"/>
              <a:gd name="connsiteY12" fmla="*/ 1557339 h 1557339"/>
              <a:gd name="connsiteX0" fmla="*/ 590550 w 2388539"/>
              <a:gd name="connsiteY0" fmla="*/ 1557339 h 1557339"/>
              <a:gd name="connsiteX1" fmla="*/ 1952625 w 2388539"/>
              <a:gd name="connsiteY1" fmla="*/ 1490664 h 1557339"/>
              <a:gd name="connsiteX2" fmla="*/ 2388539 w 2388539"/>
              <a:gd name="connsiteY2" fmla="*/ 1017065 h 1557339"/>
              <a:gd name="connsiteX3" fmla="*/ 1846694 w 2388539"/>
              <a:gd name="connsiteY3" fmla="*/ 818683 h 1557339"/>
              <a:gd name="connsiteX4" fmla="*/ 2144446 w 2388539"/>
              <a:gd name="connsiteY4" fmla="*/ 775628 h 1557339"/>
              <a:gd name="connsiteX5" fmla="*/ 2047875 w 2388539"/>
              <a:gd name="connsiteY5" fmla="*/ 395289 h 1557339"/>
              <a:gd name="connsiteX6" fmla="*/ 1597007 w 2388539"/>
              <a:gd name="connsiteY6" fmla="*/ 370953 h 1557339"/>
              <a:gd name="connsiteX7" fmla="*/ 1537710 w 2388539"/>
              <a:gd name="connsiteY7" fmla="*/ 878035 h 1557339"/>
              <a:gd name="connsiteX8" fmla="*/ 1195910 w 2388539"/>
              <a:gd name="connsiteY8" fmla="*/ 17428 h 1557339"/>
              <a:gd name="connsiteX9" fmla="*/ 521783 w 2388539"/>
              <a:gd name="connsiteY9" fmla="*/ 364567 h 1557339"/>
              <a:gd name="connsiteX10" fmla="*/ 1028700 w 2388539"/>
              <a:gd name="connsiteY10" fmla="*/ 909639 h 1557339"/>
              <a:gd name="connsiteX11" fmla="*/ 0 w 2388539"/>
              <a:gd name="connsiteY11" fmla="*/ 681039 h 1557339"/>
              <a:gd name="connsiteX12" fmla="*/ 590550 w 2388539"/>
              <a:gd name="connsiteY12" fmla="*/ 1557339 h 1557339"/>
              <a:gd name="connsiteX0" fmla="*/ 590550 w 2384564"/>
              <a:gd name="connsiteY0" fmla="*/ 1557339 h 1557339"/>
              <a:gd name="connsiteX1" fmla="*/ 1952625 w 2384564"/>
              <a:gd name="connsiteY1" fmla="*/ 1490664 h 1557339"/>
              <a:gd name="connsiteX2" fmla="*/ 2384564 w 2384564"/>
              <a:gd name="connsiteY2" fmla="*/ 1040919 h 1557339"/>
              <a:gd name="connsiteX3" fmla="*/ 1846694 w 2384564"/>
              <a:gd name="connsiteY3" fmla="*/ 818683 h 1557339"/>
              <a:gd name="connsiteX4" fmla="*/ 2144446 w 2384564"/>
              <a:gd name="connsiteY4" fmla="*/ 775628 h 1557339"/>
              <a:gd name="connsiteX5" fmla="*/ 2047875 w 2384564"/>
              <a:gd name="connsiteY5" fmla="*/ 395289 h 1557339"/>
              <a:gd name="connsiteX6" fmla="*/ 1597007 w 2384564"/>
              <a:gd name="connsiteY6" fmla="*/ 370953 h 1557339"/>
              <a:gd name="connsiteX7" fmla="*/ 1537710 w 2384564"/>
              <a:gd name="connsiteY7" fmla="*/ 878035 h 1557339"/>
              <a:gd name="connsiteX8" fmla="*/ 1195910 w 2384564"/>
              <a:gd name="connsiteY8" fmla="*/ 17428 h 1557339"/>
              <a:gd name="connsiteX9" fmla="*/ 521783 w 2384564"/>
              <a:gd name="connsiteY9" fmla="*/ 364567 h 1557339"/>
              <a:gd name="connsiteX10" fmla="*/ 1028700 w 2384564"/>
              <a:gd name="connsiteY10" fmla="*/ 909639 h 1557339"/>
              <a:gd name="connsiteX11" fmla="*/ 0 w 2384564"/>
              <a:gd name="connsiteY11" fmla="*/ 681039 h 1557339"/>
              <a:gd name="connsiteX12" fmla="*/ 590550 w 2384564"/>
              <a:gd name="connsiteY12" fmla="*/ 1557339 h 1557339"/>
              <a:gd name="connsiteX0" fmla="*/ 590550 w 2384564"/>
              <a:gd name="connsiteY0" fmla="*/ 1557339 h 1557339"/>
              <a:gd name="connsiteX1" fmla="*/ 1952625 w 2384564"/>
              <a:gd name="connsiteY1" fmla="*/ 1490664 h 1557339"/>
              <a:gd name="connsiteX2" fmla="*/ 2384564 w 2384564"/>
              <a:gd name="connsiteY2" fmla="*/ 1040919 h 1557339"/>
              <a:gd name="connsiteX3" fmla="*/ 1846694 w 2384564"/>
              <a:gd name="connsiteY3" fmla="*/ 818683 h 1557339"/>
              <a:gd name="connsiteX4" fmla="*/ 2144446 w 2384564"/>
              <a:gd name="connsiteY4" fmla="*/ 775628 h 1557339"/>
              <a:gd name="connsiteX5" fmla="*/ 2047875 w 2384564"/>
              <a:gd name="connsiteY5" fmla="*/ 395289 h 1557339"/>
              <a:gd name="connsiteX6" fmla="*/ 1597007 w 2384564"/>
              <a:gd name="connsiteY6" fmla="*/ 370953 h 1557339"/>
              <a:gd name="connsiteX7" fmla="*/ 1537710 w 2384564"/>
              <a:gd name="connsiteY7" fmla="*/ 878035 h 1557339"/>
              <a:gd name="connsiteX8" fmla="*/ 1195910 w 2384564"/>
              <a:gd name="connsiteY8" fmla="*/ 17428 h 1557339"/>
              <a:gd name="connsiteX9" fmla="*/ 521783 w 2384564"/>
              <a:gd name="connsiteY9" fmla="*/ 364567 h 1557339"/>
              <a:gd name="connsiteX10" fmla="*/ 1028700 w 2384564"/>
              <a:gd name="connsiteY10" fmla="*/ 909639 h 1557339"/>
              <a:gd name="connsiteX11" fmla="*/ 0 w 2384564"/>
              <a:gd name="connsiteY11" fmla="*/ 681039 h 1557339"/>
              <a:gd name="connsiteX12" fmla="*/ 590550 w 2384564"/>
              <a:gd name="connsiteY12" fmla="*/ 1557339 h 1557339"/>
              <a:gd name="connsiteX0" fmla="*/ 590550 w 2384564"/>
              <a:gd name="connsiteY0" fmla="*/ 1557339 h 1557339"/>
              <a:gd name="connsiteX1" fmla="*/ 1952625 w 2384564"/>
              <a:gd name="connsiteY1" fmla="*/ 1490664 h 1557339"/>
              <a:gd name="connsiteX2" fmla="*/ 2384564 w 2384564"/>
              <a:gd name="connsiteY2" fmla="*/ 1040919 h 1557339"/>
              <a:gd name="connsiteX3" fmla="*/ 1846694 w 2384564"/>
              <a:gd name="connsiteY3" fmla="*/ 818683 h 1557339"/>
              <a:gd name="connsiteX4" fmla="*/ 2144446 w 2384564"/>
              <a:gd name="connsiteY4" fmla="*/ 775628 h 1557339"/>
              <a:gd name="connsiteX5" fmla="*/ 2047875 w 2384564"/>
              <a:gd name="connsiteY5" fmla="*/ 395289 h 1557339"/>
              <a:gd name="connsiteX6" fmla="*/ 1597007 w 2384564"/>
              <a:gd name="connsiteY6" fmla="*/ 370953 h 1557339"/>
              <a:gd name="connsiteX7" fmla="*/ 1537710 w 2384564"/>
              <a:gd name="connsiteY7" fmla="*/ 878035 h 1557339"/>
              <a:gd name="connsiteX8" fmla="*/ 1195910 w 2384564"/>
              <a:gd name="connsiteY8" fmla="*/ 17428 h 1557339"/>
              <a:gd name="connsiteX9" fmla="*/ 521783 w 2384564"/>
              <a:gd name="connsiteY9" fmla="*/ 364567 h 1557339"/>
              <a:gd name="connsiteX10" fmla="*/ 1028700 w 2384564"/>
              <a:gd name="connsiteY10" fmla="*/ 909639 h 1557339"/>
              <a:gd name="connsiteX11" fmla="*/ 0 w 2384564"/>
              <a:gd name="connsiteY11" fmla="*/ 681039 h 1557339"/>
              <a:gd name="connsiteX12" fmla="*/ 590550 w 2384564"/>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822"/>
              <a:gd name="connsiteY0" fmla="*/ 1557339 h 1557339"/>
              <a:gd name="connsiteX1" fmla="*/ 1960576 w 2389822"/>
              <a:gd name="connsiteY1" fmla="*/ 1510542 h 1557339"/>
              <a:gd name="connsiteX2" fmla="*/ 2384564 w 2389822"/>
              <a:gd name="connsiteY2" fmla="*/ 1040919 h 1557339"/>
              <a:gd name="connsiteX3" fmla="*/ 1846694 w 2389822"/>
              <a:gd name="connsiteY3" fmla="*/ 818683 h 1557339"/>
              <a:gd name="connsiteX4" fmla="*/ 2144446 w 2389822"/>
              <a:gd name="connsiteY4" fmla="*/ 775628 h 1557339"/>
              <a:gd name="connsiteX5" fmla="*/ 2047875 w 2389822"/>
              <a:gd name="connsiteY5" fmla="*/ 395289 h 1557339"/>
              <a:gd name="connsiteX6" fmla="*/ 1597007 w 2389822"/>
              <a:gd name="connsiteY6" fmla="*/ 370953 h 1557339"/>
              <a:gd name="connsiteX7" fmla="*/ 1537710 w 2389822"/>
              <a:gd name="connsiteY7" fmla="*/ 878035 h 1557339"/>
              <a:gd name="connsiteX8" fmla="*/ 1195910 w 2389822"/>
              <a:gd name="connsiteY8" fmla="*/ 17428 h 1557339"/>
              <a:gd name="connsiteX9" fmla="*/ 521783 w 2389822"/>
              <a:gd name="connsiteY9" fmla="*/ 364567 h 1557339"/>
              <a:gd name="connsiteX10" fmla="*/ 1028700 w 2389822"/>
              <a:gd name="connsiteY10" fmla="*/ 909639 h 1557339"/>
              <a:gd name="connsiteX11" fmla="*/ 0 w 2389822"/>
              <a:gd name="connsiteY11" fmla="*/ 681039 h 1557339"/>
              <a:gd name="connsiteX12" fmla="*/ 590550 w 2389822"/>
              <a:gd name="connsiteY12" fmla="*/ 1557339 h 1557339"/>
              <a:gd name="connsiteX0" fmla="*/ 590550 w 2396855"/>
              <a:gd name="connsiteY0" fmla="*/ 1557339 h 1557339"/>
              <a:gd name="connsiteX1" fmla="*/ 1960576 w 2396855"/>
              <a:gd name="connsiteY1" fmla="*/ 1510542 h 1557339"/>
              <a:gd name="connsiteX2" fmla="*/ 2384564 w 2396855"/>
              <a:gd name="connsiteY2" fmla="*/ 1040919 h 1557339"/>
              <a:gd name="connsiteX3" fmla="*/ 1846694 w 2396855"/>
              <a:gd name="connsiteY3" fmla="*/ 818683 h 1557339"/>
              <a:gd name="connsiteX4" fmla="*/ 2144446 w 2396855"/>
              <a:gd name="connsiteY4" fmla="*/ 775628 h 1557339"/>
              <a:gd name="connsiteX5" fmla="*/ 2047875 w 2396855"/>
              <a:gd name="connsiteY5" fmla="*/ 395289 h 1557339"/>
              <a:gd name="connsiteX6" fmla="*/ 1597007 w 2396855"/>
              <a:gd name="connsiteY6" fmla="*/ 370953 h 1557339"/>
              <a:gd name="connsiteX7" fmla="*/ 1537710 w 2396855"/>
              <a:gd name="connsiteY7" fmla="*/ 878035 h 1557339"/>
              <a:gd name="connsiteX8" fmla="*/ 1195910 w 2396855"/>
              <a:gd name="connsiteY8" fmla="*/ 17428 h 1557339"/>
              <a:gd name="connsiteX9" fmla="*/ 521783 w 2396855"/>
              <a:gd name="connsiteY9" fmla="*/ 364567 h 1557339"/>
              <a:gd name="connsiteX10" fmla="*/ 1028700 w 2396855"/>
              <a:gd name="connsiteY10" fmla="*/ 909639 h 1557339"/>
              <a:gd name="connsiteX11" fmla="*/ 0 w 2396855"/>
              <a:gd name="connsiteY11" fmla="*/ 681039 h 1557339"/>
              <a:gd name="connsiteX12" fmla="*/ 590550 w 2396855"/>
              <a:gd name="connsiteY12" fmla="*/ 1557339 h 1557339"/>
              <a:gd name="connsiteX0" fmla="*/ 590550 w 2396855"/>
              <a:gd name="connsiteY0" fmla="*/ 1513607 h 1513607"/>
              <a:gd name="connsiteX1" fmla="*/ 1960576 w 2396855"/>
              <a:gd name="connsiteY1" fmla="*/ 1510542 h 1513607"/>
              <a:gd name="connsiteX2" fmla="*/ 2384564 w 2396855"/>
              <a:gd name="connsiteY2" fmla="*/ 1040919 h 1513607"/>
              <a:gd name="connsiteX3" fmla="*/ 1846694 w 2396855"/>
              <a:gd name="connsiteY3" fmla="*/ 818683 h 1513607"/>
              <a:gd name="connsiteX4" fmla="*/ 2144446 w 2396855"/>
              <a:gd name="connsiteY4" fmla="*/ 775628 h 1513607"/>
              <a:gd name="connsiteX5" fmla="*/ 2047875 w 2396855"/>
              <a:gd name="connsiteY5" fmla="*/ 395289 h 1513607"/>
              <a:gd name="connsiteX6" fmla="*/ 1597007 w 2396855"/>
              <a:gd name="connsiteY6" fmla="*/ 370953 h 1513607"/>
              <a:gd name="connsiteX7" fmla="*/ 1537710 w 2396855"/>
              <a:gd name="connsiteY7" fmla="*/ 878035 h 1513607"/>
              <a:gd name="connsiteX8" fmla="*/ 1195910 w 2396855"/>
              <a:gd name="connsiteY8" fmla="*/ 17428 h 1513607"/>
              <a:gd name="connsiteX9" fmla="*/ 521783 w 2396855"/>
              <a:gd name="connsiteY9" fmla="*/ 364567 h 1513607"/>
              <a:gd name="connsiteX10" fmla="*/ 1028700 w 2396855"/>
              <a:gd name="connsiteY10" fmla="*/ 909639 h 1513607"/>
              <a:gd name="connsiteX11" fmla="*/ 0 w 2396855"/>
              <a:gd name="connsiteY11" fmla="*/ 681039 h 1513607"/>
              <a:gd name="connsiteX12" fmla="*/ 590550 w 2396855"/>
              <a:gd name="connsiteY12" fmla="*/ 1513607 h 1513607"/>
              <a:gd name="connsiteX0" fmla="*/ 602477 w 2396855"/>
              <a:gd name="connsiteY0" fmla="*/ 1517583 h 1517583"/>
              <a:gd name="connsiteX1" fmla="*/ 1960576 w 2396855"/>
              <a:gd name="connsiteY1" fmla="*/ 1510542 h 1517583"/>
              <a:gd name="connsiteX2" fmla="*/ 2384564 w 2396855"/>
              <a:gd name="connsiteY2" fmla="*/ 1040919 h 1517583"/>
              <a:gd name="connsiteX3" fmla="*/ 1846694 w 2396855"/>
              <a:gd name="connsiteY3" fmla="*/ 818683 h 1517583"/>
              <a:gd name="connsiteX4" fmla="*/ 2144446 w 2396855"/>
              <a:gd name="connsiteY4" fmla="*/ 775628 h 1517583"/>
              <a:gd name="connsiteX5" fmla="*/ 2047875 w 2396855"/>
              <a:gd name="connsiteY5" fmla="*/ 395289 h 1517583"/>
              <a:gd name="connsiteX6" fmla="*/ 1597007 w 2396855"/>
              <a:gd name="connsiteY6" fmla="*/ 370953 h 1517583"/>
              <a:gd name="connsiteX7" fmla="*/ 1537710 w 2396855"/>
              <a:gd name="connsiteY7" fmla="*/ 878035 h 1517583"/>
              <a:gd name="connsiteX8" fmla="*/ 1195910 w 2396855"/>
              <a:gd name="connsiteY8" fmla="*/ 17428 h 1517583"/>
              <a:gd name="connsiteX9" fmla="*/ 521783 w 2396855"/>
              <a:gd name="connsiteY9" fmla="*/ 364567 h 1517583"/>
              <a:gd name="connsiteX10" fmla="*/ 1028700 w 2396855"/>
              <a:gd name="connsiteY10" fmla="*/ 909639 h 1517583"/>
              <a:gd name="connsiteX11" fmla="*/ 0 w 2396855"/>
              <a:gd name="connsiteY11" fmla="*/ 681039 h 1517583"/>
              <a:gd name="connsiteX12" fmla="*/ 602477 w 2396855"/>
              <a:gd name="connsiteY12" fmla="*/ 1517583 h 1517583"/>
              <a:gd name="connsiteX0" fmla="*/ 602477 w 2396855"/>
              <a:gd name="connsiteY0" fmla="*/ 1517583 h 1517583"/>
              <a:gd name="connsiteX1" fmla="*/ 1960576 w 2396855"/>
              <a:gd name="connsiteY1" fmla="*/ 1510542 h 1517583"/>
              <a:gd name="connsiteX2" fmla="*/ 2384564 w 2396855"/>
              <a:gd name="connsiteY2" fmla="*/ 1040919 h 1517583"/>
              <a:gd name="connsiteX3" fmla="*/ 1846694 w 2396855"/>
              <a:gd name="connsiteY3" fmla="*/ 818683 h 1517583"/>
              <a:gd name="connsiteX4" fmla="*/ 2144446 w 2396855"/>
              <a:gd name="connsiteY4" fmla="*/ 775628 h 1517583"/>
              <a:gd name="connsiteX5" fmla="*/ 2047875 w 2396855"/>
              <a:gd name="connsiteY5" fmla="*/ 395289 h 1517583"/>
              <a:gd name="connsiteX6" fmla="*/ 1597007 w 2396855"/>
              <a:gd name="connsiteY6" fmla="*/ 370953 h 1517583"/>
              <a:gd name="connsiteX7" fmla="*/ 1537710 w 2396855"/>
              <a:gd name="connsiteY7" fmla="*/ 878035 h 1517583"/>
              <a:gd name="connsiteX8" fmla="*/ 1195910 w 2396855"/>
              <a:gd name="connsiteY8" fmla="*/ 17428 h 1517583"/>
              <a:gd name="connsiteX9" fmla="*/ 521783 w 2396855"/>
              <a:gd name="connsiteY9" fmla="*/ 364567 h 1517583"/>
              <a:gd name="connsiteX10" fmla="*/ 1028700 w 2396855"/>
              <a:gd name="connsiteY10" fmla="*/ 909639 h 1517583"/>
              <a:gd name="connsiteX11" fmla="*/ 0 w 2396855"/>
              <a:gd name="connsiteY11" fmla="*/ 681039 h 1517583"/>
              <a:gd name="connsiteX12" fmla="*/ 602477 w 2396855"/>
              <a:gd name="connsiteY12" fmla="*/ 1517583 h 1517583"/>
              <a:gd name="connsiteX0" fmla="*/ 622355 w 2416733"/>
              <a:gd name="connsiteY0" fmla="*/ 1517583 h 1517583"/>
              <a:gd name="connsiteX1" fmla="*/ 1980454 w 2416733"/>
              <a:gd name="connsiteY1" fmla="*/ 1510542 h 1517583"/>
              <a:gd name="connsiteX2" fmla="*/ 2404442 w 2416733"/>
              <a:gd name="connsiteY2" fmla="*/ 1040919 h 1517583"/>
              <a:gd name="connsiteX3" fmla="*/ 1866572 w 2416733"/>
              <a:gd name="connsiteY3" fmla="*/ 818683 h 1517583"/>
              <a:gd name="connsiteX4" fmla="*/ 2164324 w 2416733"/>
              <a:gd name="connsiteY4" fmla="*/ 775628 h 1517583"/>
              <a:gd name="connsiteX5" fmla="*/ 2067753 w 2416733"/>
              <a:gd name="connsiteY5" fmla="*/ 395289 h 1517583"/>
              <a:gd name="connsiteX6" fmla="*/ 1616885 w 2416733"/>
              <a:gd name="connsiteY6" fmla="*/ 370953 h 1517583"/>
              <a:gd name="connsiteX7" fmla="*/ 1557588 w 2416733"/>
              <a:gd name="connsiteY7" fmla="*/ 878035 h 1517583"/>
              <a:gd name="connsiteX8" fmla="*/ 1215788 w 2416733"/>
              <a:gd name="connsiteY8" fmla="*/ 17428 h 1517583"/>
              <a:gd name="connsiteX9" fmla="*/ 541661 w 2416733"/>
              <a:gd name="connsiteY9" fmla="*/ 364567 h 1517583"/>
              <a:gd name="connsiteX10" fmla="*/ 1048578 w 2416733"/>
              <a:gd name="connsiteY10" fmla="*/ 909639 h 1517583"/>
              <a:gd name="connsiteX11" fmla="*/ 0 w 2416733"/>
              <a:gd name="connsiteY11" fmla="*/ 681039 h 1517583"/>
              <a:gd name="connsiteX12" fmla="*/ 622355 w 2416733"/>
              <a:gd name="connsiteY12" fmla="*/ 1517583 h 1517583"/>
              <a:gd name="connsiteX0" fmla="*/ 695331 w 2489709"/>
              <a:gd name="connsiteY0" fmla="*/ 1517583 h 1517583"/>
              <a:gd name="connsiteX1" fmla="*/ 2053430 w 2489709"/>
              <a:gd name="connsiteY1" fmla="*/ 1510542 h 1517583"/>
              <a:gd name="connsiteX2" fmla="*/ 2477418 w 2489709"/>
              <a:gd name="connsiteY2" fmla="*/ 1040919 h 1517583"/>
              <a:gd name="connsiteX3" fmla="*/ 1939548 w 2489709"/>
              <a:gd name="connsiteY3" fmla="*/ 818683 h 1517583"/>
              <a:gd name="connsiteX4" fmla="*/ 2237300 w 2489709"/>
              <a:gd name="connsiteY4" fmla="*/ 775628 h 1517583"/>
              <a:gd name="connsiteX5" fmla="*/ 2140729 w 2489709"/>
              <a:gd name="connsiteY5" fmla="*/ 395289 h 1517583"/>
              <a:gd name="connsiteX6" fmla="*/ 1689861 w 2489709"/>
              <a:gd name="connsiteY6" fmla="*/ 370953 h 1517583"/>
              <a:gd name="connsiteX7" fmla="*/ 1630564 w 2489709"/>
              <a:gd name="connsiteY7" fmla="*/ 878035 h 1517583"/>
              <a:gd name="connsiteX8" fmla="*/ 1288764 w 2489709"/>
              <a:gd name="connsiteY8" fmla="*/ 17428 h 1517583"/>
              <a:gd name="connsiteX9" fmla="*/ 614637 w 2489709"/>
              <a:gd name="connsiteY9" fmla="*/ 364567 h 1517583"/>
              <a:gd name="connsiteX10" fmla="*/ 1121554 w 2489709"/>
              <a:gd name="connsiteY10" fmla="*/ 909639 h 1517583"/>
              <a:gd name="connsiteX11" fmla="*/ 72976 w 2489709"/>
              <a:gd name="connsiteY11" fmla="*/ 681039 h 1517583"/>
              <a:gd name="connsiteX12" fmla="*/ 695331 w 2489709"/>
              <a:gd name="connsiteY12" fmla="*/ 1517583 h 1517583"/>
              <a:gd name="connsiteX0" fmla="*/ 690276 w 2484654"/>
              <a:gd name="connsiteY0" fmla="*/ 1517583 h 1517676"/>
              <a:gd name="connsiteX1" fmla="*/ 2048375 w 2484654"/>
              <a:gd name="connsiteY1" fmla="*/ 1510542 h 1517676"/>
              <a:gd name="connsiteX2" fmla="*/ 2472363 w 2484654"/>
              <a:gd name="connsiteY2" fmla="*/ 1040919 h 1517676"/>
              <a:gd name="connsiteX3" fmla="*/ 1934493 w 2484654"/>
              <a:gd name="connsiteY3" fmla="*/ 818683 h 1517676"/>
              <a:gd name="connsiteX4" fmla="*/ 2232245 w 2484654"/>
              <a:gd name="connsiteY4" fmla="*/ 775628 h 1517676"/>
              <a:gd name="connsiteX5" fmla="*/ 2135674 w 2484654"/>
              <a:gd name="connsiteY5" fmla="*/ 395289 h 1517676"/>
              <a:gd name="connsiteX6" fmla="*/ 1684806 w 2484654"/>
              <a:gd name="connsiteY6" fmla="*/ 370953 h 1517676"/>
              <a:gd name="connsiteX7" fmla="*/ 1625509 w 2484654"/>
              <a:gd name="connsiteY7" fmla="*/ 878035 h 1517676"/>
              <a:gd name="connsiteX8" fmla="*/ 1283709 w 2484654"/>
              <a:gd name="connsiteY8" fmla="*/ 17428 h 1517676"/>
              <a:gd name="connsiteX9" fmla="*/ 609582 w 2484654"/>
              <a:gd name="connsiteY9" fmla="*/ 364567 h 1517676"/>
              <a:gd name="connsiteX10" fmla="*/ 1116499 w 2484654"/>
              <a:gd name="connsiteY10" fmla="*/ 909639 h 1517676"/>
              <a:gd name="connsiteX11" fmla="*/ 67921 w 2484654"/>
              <a:gd name="connsiteY11" fmla="*/ 681039 h 1517676"/>
              <a:gd name="connsiteX12" fmla="*/ 690276 w 2484654"/>
              <a:gd name="connsiteY12" fmla="*/ 1517583 h 1517676"/>
              <a:gd name="connsiteX0" fmla="*/ 711626 w 2506004"/>
              <a:gd name="connsiteY0" fmla="*/ 1517583 h 1517690"/>
              <a:gd name="connsiteX1" fmla="*/ 2069725 w 2506004"/>
              <a:gd name="connsiteY1" fmla="*/ 1510542 h 1517690"/>
              <a:gd name="connsiteX2" fmla="*/ 2493713 w 2506004"/>
              <a:gd name="connsiteY2" fmla="*/ 1040919 h 1517690"/>
              <a:gd name="connsiteX3" fmla="*/ 1955843 w 2506004"/>
              <a:gd name="connsiteY3" fmla="*/ 818683 h 1517690"/>
              <a:gd name="connsiteX4" fmla="*/ 2253595 w 2506004"/>
              <a:gd name="connsiteY4" fmla="*/ 775628 h 1517690"/>
              <a:gd name="connsiteX5" fmla="*/ 2157024 w 2506004"/>
              <a:gd name="connsiteY5" fmla="*/ 395289 h 1517690"/>
              <a:gd name="connsiteX6" fmla="*/ 1706156 w 2506004"/>
              <a:gd name="connsiteY6" fmla="*/ 370953 h 1517690"/>
              <a:gd name="connsiteX7" fmla="*/ 1646859 w 2506004"/>
              <a:gd name="connsiteY7" fmla="*/ 878035 h 1517690"/>
              <a:gd name="connsiteX8" fmla="*/ 1305059 w 2506004"/>
              <a:gd name="connsiteY8" fmla="*/ 17428 h 1517690"/>
              <a:gd name="connsiteX9" fmla="*/ 630932 w 2506004"/>
              <a:gd name="connsiteY9" fmla="*/ 364567 h 1517690"/>
              <a:gd name="connsiteX10" fmla="*/ 1137849 w 2506004"/>
              <a:gd name="connsiteY10" fmla="*/ 909639 h 1517690"/>
              <a:gd name="connsiteX11" fmla="*/ 65417 w 2506004"/>
              <a:gd name="connsiteY11" fmla="*/ 740674 h 1517690"/>
              <a:gd name="connsiteX12" fmla="*/ 711626 w 2506004"/>
              <a:gd name="connsiteY12" fmla="*/ 1517583 h 1517690"/>
              <a:gd name="connsiteX0" fmla="*/ 677110 w 2471488"/>
              <a:gd name="connsiteY0" fmla="*/ 1517583 h 1517661"/>
              <a:gd name="connsiteX1" fmla="*/ 2035209 w 2471488"/>
              <a:gd name="connsiteY1" fmla="*/ 1510542 h 1517661"/>
              <a:gd name="connsiteX2" fmla="*/ 2459197 w 2471488"/>
              <a:gd name="connsiteY2" fmla="*/ 1040919 h 1517661"/>
              <a:gd name="connsiteX3" fmla="*/ 1921327 w 2471488"/>
              <a:gd name="connsiteY3" fmla="*/ 818683 h 1517661"/>
              <a:gd name="connsiteX4" fmla="*/ 2219079 w 2471488"/>
              <a:gd name="connsiteY4" fmla="*/ 775628 h 1517661"/>
              <a:gd name="connsiteX5" fmla="*/ 2122508 w 2471488"/>
              <a:gd name="connsiteY5" fmla="*/ 395289 h 1517661"/>
              <a:gd name="connsiteX6" fmla="*/ 1671640 w 2471488"/>
              <a:gd name="connsiteY6" fmla="*/ 370953 h 1517661"/>
              <a:gd name="connsiteX7" fmla="*/ 1612343 w 2471488"/>
              <a:gd name="connsiteY7" fmla="*/ 878035 h 1517661"/>
              <a:gd name="connsiteX8" fmla="*/ 1270543 w 2471488"/>
              <a:gd name="connsiteY8" fmla="*/ 17428 h 1517661"/>
              <a:gd name="connsiteX9" fmla="*/ 596416 w 2471488"/>
              <a:gd name="connsiteY9" fmla="*/ 364567 h 1517661"/>
              <a:gd name="connsiteX10" fmla="*/ 1103333 w 2471488"/>
              <a:gd name="connsiteY10" fmla="*/ 909639 h 1517661"/>
              <a:gd name="connsiteX11" fmla="*/ 30901 w 2471488"/>
              <a:gd name="connsiteY11" fmla="*/ 740674 h 1517661"/>
              <a:gd name="connsiteX12" fmla="*/ 677110 w 2471488"/>
              <a:gd name="connsiteY12" fmla="*/ 1517583 h 1517661"/>
              <a:gd name="connsiteX0" fmla="*/ 693833 w 2488211"/>
              <a:gd name="connsiteY0" fmla="*/ 1517583 h 1517698"/>
              <a:gd name="connsiteX1" fmla="*/ 2051932 w 2488211"/>
              <a:gd name="connsiteY1" fmla="*/ 1510542 h 1517698"/>
              <a:gd name="connsiteX2" fmla="*/ 2475920 w 2488211"/>
              <a:gd name="connsiteY2" fmla="*/ 1040919 h 1517698"/>
              <a:gd name="connsiteX3" fmla="*/ 1938050 w 2488211"/>
              <a:gd name="connsiteY3" fmla="*/ 818683 h 1517698"/>
              <a:gd name="connsiteX4" fmla="*/ 2235802 w 2488211"/>
              <a:gd name="connsiteY4" fmla="*/ 775628 h 1517698"/>
              <a:gd name="connsiteX5" fmla="*/ 2139231 w 2488211"/>
              <a:gd name="connsiteY5" fmla="*/ 395289 h 1517698"/>
              <a:gd name="connsiteX6" fmla="*/ 1688363 w 2488211"/>
              <a:gd name="connsiteY6" fmla="*/ 370953 h 1517698"/>
              <a:gd name="connsiteX7" fmla="*/ 1629066 w 2488211"/>
              <a:gd name="connsiteY7" fmla="*/ 878035 h 1517698"/>
              <a:gd name="connsiteX8" fmla="*/ 1287266 w 2488211"/>
              <a:gd name="connsiteY8" fmla="*/ 17428 h 1517698"/>
              <a:gd name="connsiteX9" fmla="*/ 613139 w 2488211"/>
              <a:gd name="connsiteY9" fmla="*/ 364567 h 1517698"/>
              <a:gd name="connsiteX10" fmla="*/ 1120056 w 2488211"/>
              <a:gd name="connsiteY10" fmla="*/ 909639 h 1517698"/>
              <a:gd name="connsiteX11" fmla="*/ 47624 w 2488211"/>
              <a:gd name="connsiteY11" fmla="*/ 740674 h 1517698"/>
              <a:gd name="connsiteX12" fmla="*/ 693833 w 2488211"/>
              <a:gd name="connsiteY12" fmla="*/ 1517583 h 1517698"/>
              <a:gd name="connsiteX0" fmla="*/ 715719 w 2510097"/>
              <a:gd name="connsiteY0" fmla="*/ 1517583 h 1517698"/>
              <a:gd name="connsiteX1" fmla="*/ 2073818 w 2510097"/>
              <a:gd name="connsiteY1" fmla="*/ 1510542 h 1517698"/>
              <a:gd name="connsiteX2" fmla="*/ 2497806 w 2510097"/>
              <a:gd name="connsiteY2" fmla="*/ 1040919 h 1517698"/>
              <a:gd name="connsiteX3" fmla="*/ 1959936 w 2510097"/>
              <a:gd name="connsiteY3" fmla="*/ 818683 h 1517698"/>
              <a:gd name="connsiteX4" fmla="*/ 2257688 w 2510097"/>
              <a:gd name="connsiteY4" fmla="*/ 775628 h 1517698"/>
              <a:gd name="connsiteX5" fmla="*/ 2161117 w 2510097"/>
              <a:gd name="connsiteY5" fmla="*/ 395289 h 1517698"/>
              <a:gd name="connsiteX6" fmla="*/ 1710249 w 2510097"/>
              <a:gd name="connsiteY6" fmla="*/ 370953 h 1517698"/>
              <a:gd name="connsiteX7" fmla="*/ 1650952 w 2510097"/>
              <a:gd name="connsiteY7" fmla="*/ 878035 h 1517698"/>
              <a:gd name="connsiteX8" fmla="*/ 1309152 w 2510097"/>
              <a:gd name="connsiteY8" fmla="*/ 17428 h 1517698"/>
              <a:gd name="connsiteX9" fmla="*/ 635025 w 2510097"/>
              <a:gd name="connsiteY9" fmla="*/ 364567 h 1517698"/>
              <a:gd name="connsiteX10" fmla="*/ 1141942 w 2510097"/>
              <a:gd name="connsiteY10" fmla="*/ 909639 h 1517698"/>
              <a:gd name="connsiteX11" fmla="*/ 45656 w 2510097"/>
              <a:gd name="connsiteY11" fmla="*/ 740674 h 1517698"/>
              <a:gd name="connsiteX12" fmla="*/ 715719 w 2510097"/>
              <a:gd name="connsiteY12" fmla="*/ 1517583 h 1517698"/>
              <a:gd name="connsiteX0" fmla="*/ 693150 w 2487528"/>
              <a:gd name="connsiteY0" fmla="*/ 1517583 h 1517683"/>
              <a:gd name="connsiteX1" fmla="*/ 2051249 w 2487528"/>
              <a:gd name="connsiteY1" fmla="*/ 1510542 h 1517683"/>
              <a:gd name="connsiteX2" fmla="*/ 2475237 w 2487528"/>
              <a:gd name="connsiteY2" fmla="*/ 1040919 h 1517683"/>
              <a:gd name="connsiteX3" fmla="*/ 1937367 w 2487528"/>
              <a:gd name="connsiteY3" fmla="*/ 818683 h 1517683"/>
              <a:gd name="connsiteX4" fmla="*/ 2235119 w 2487528"/>
              <a:gd name="connsiteY4" fmla="*/ 775628 h 1517683"/>
              <a:gd name="connsiteX5" fmla="*/ 2138548 w 2487528"/>
              <a:gd name="connsiteY5" fmla="*/ 395289 h 1517683"/>
              <a:gd name="connsiteX6" fmla="*/ 1687680 w 2487528"/>
              <a:gd name="connsiteY6" fmla="*/ 370953 h 1517683"/>
              <a:gd name="connsiteX7" fmla="*/ 1628383 w 2487528"/>
              <a:gd name="connsiteY7" fmla="*/ 878035 h 1517683"/>
              <a:gd name="connsiteX8" fmla="*/ 1286583 w 2487528"/>
              <a:gd name="connsiteY8" fmla="*/ 17428 h 1517683"/>
              <a:gd name="connsiteX9" fmla="*/ 612456 w 2487528"/>
              <a:gd name="connsiteY9" fmla="*/ 364567 h 1517683"/>
              <a:gd name="connsiteX10" fmla="*/ 1119373 w 2487528"/>
              <a:gd name="connsiteY10" fmla="*/ 909639 h 1517683"/>
              <a:gd name="connsiteX11" fmla="*/ 23087 w 2487528"/>
              <a:gd name="connsiteY11" fmla="*/ 740674 h 1517683"/>
              <a:gd name="connsiteX12" fmla="*/ 693150 w 2487528"/>
              <a:gd name="connsiteY12"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26885 w 2491326"/>
              <a:gd name="connsiteY11" fmla="*/ 740674 h 1517683"/>
              <a:gd name="connsiteX12" fmla="*/ 696948 w 2491326"/>
              <a:gd name="connsiteY12"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26885 w 2491326"/>
              <a:gd name="connsiteY11" fmla="*/ 740674 h 1517683"/>
              <a:gd name="connsiteX12" fmla="*/ 696948 w 2491326"/>
              <a:gd name="connsiteY12"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91326" h="1517683">
                <a:moveTo>
                  <a:pt x="696948" y="1517583"/>
                </a:moveTo>
                <a:lnTo>
                  <a:pt x="2055047" y="1510542"/>
                </a:lnTo>
                <a:cubicBezTo>
                  <a:pt x="2429615" y="1503751"/>
                  <a:pt x="2529862" y="1262395"/>
                  <a:pt x="2479035" y="1040919"/>
                </a:cubicBezTo>
                <a:cubicBezTo>
                  <a:pt x="2409740" y="752156"/>
                  <a:pt x="2054193" y="705906"/>
                  <a:pt x="1941165" y="818683"/>
                </a:cubicBezTo>
                <a:cubicBezTo>
                  <a:pt x="2001609" y="758477"/>
                  <a:pt x="2155153" y="753674"/>
                  <a:pt x="2238917" y="775628"/>
                </a:cubicBezTo>
                <a:cubicBezTo>
                  <a:pt x="2283019" y="710348"/>
                  <a:pt x="2245581" y="472540"/>
                  <a:pt x="2142346" y="395289"/>
                </a:cubicBezTo>
                <a:cubicBezTo>
                  <a:pt x="2044729" y="314397"/>
                  <a:pt x="1868195" y="252211"/>
                  <a:pt x="1691478" y="370953"/>
                </a:cubicBezTo>
                <a:cubicBezTo>
                  <a:pt x="1726329" y="510029"/>
                  <a:pt x="1729467" y="707246"/>
                  <a:pt x="1632181" y="878035"/>
                </a:cubicBezTo>
                <a:cubicBezTo>
                  <a:pt x="1782525" y="628164"/>
                  <a:pt x="1779588" y="188015"/>
                  <a:pt x="1290381" y="17428"/>
                </a:cubicBezTo>
                <a:cubicBezTo>
                  <a:pt x="1048053" y="-57138"/>
                  <a:pt x="678873" y="116715"/>
                  <a:pt x="616254" y="364567"/>
                </a:cubicBezTo>
                <a:cubicBezTo>
                  <a:pt x="801129" y="403135"/>
                  <a:pt x="1029735" y="461579"/>
                  <a:pt x="1127147" y="794345"/>
                </a:cubicBezTo>
                <a:cubicBezTo>
                  <a:pt x="1070372" y="588809"/>
                  <a:pt x="907572" y="395952"/>
                  <a:pt x="609565" y="367791"/>
                </a:cubicBezTo>
                <a:cubicBezTo>
                  <a:pt x="363240" y="347581"/>
                  <a:pt x="99786" y="553680"/>
                  <a:pt x="26885" y="740674"/>
                </a:cubicBezTo>
                <a:cubicBezTo>
                  <a:pt x="-86365" y="1122891"/>
                  <a:pt x="162167" y="1524982"/>
                  <a:pt x="696948" y="1517583"/>
                </a:cubicBezTo>
                <a:close/>
              </a:path>
            </a:pathLst>
          </a:custGeom>
          <a:noFill/>
          <a:ln w="508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grpSp>
        <p:nvGrpSpPr>
          <p:cNvPr id="8" name="Group 7">
            <a:extLst>
              <a:ext uri="{FF2B5EF4-FFF2-40B4-BE49-F238E27FC236}">
                <a16:creationId xmlns="" xmlns:a16="http://schemas.microsoft.com/office/drawing/2014/main" id="{02CF9052-6AE9-443E-9FB5-AD7DBA13A1A6}"/>
              </a:ext>
            </a:extLst>
          </p:cNvPr>
          <p:cNvGrpSpPr/>
          <p:nvPr/>
        </p:nvGrpSpPr>
        <p:grpSpPr>
          <a:xfrm>
            <a:off x="3562149" y="2653946"/>
            <a:ext cx="2015233" cy="2779756"/>
            <a:chOff x="4749532" y="2395594"/>
            <a:chExt cx="2686977" cy="3706341"/>
          </a:xfrm>
        </p:grpSpPr>
        <p:grpSp>
          <p:nvGrpSpPr>
            <p:cNvPr id="9" name="Group 8">
              <a:extLst>
                <a:ext uri="{FF2B5EF4-FFF2-40B4-BE49-F238E27FC236}">
                  <a16:creationId xmlns="" xmlns:a16="http://schemas.microsoft.com/office/drawing/2014/main" id="{886DE4CC-1CA5-4CB7-98BE-B50B2265B800}"/>
                </a:ext>
              </a:extLst>
            </p:cNvPr>
            <p:cNvGrpSpPr/>
            <p:nvPr/>
          </p:nvGrpSpPr>
          <p:grpSpPr>
            <a:xfrm flipH="1">
              <a:off x="5187552" y="2402596"/>
              <a:ext cx="2248957" cy="2842245"/>
              <a:chOff x="3225532" y="1666875"/>
              <a:chExt cx="2248956" cy="2842245"/>
            </a:xfrm>
          </p:grpSpPr>
          <p:sp>
            <p:nvSpPr>
              <p:cNvPr id="18" name="Teardrop 6">
                <a:extLst>
                  <a:ext uri="{FF2B5EF4-FFF2-40B4-BE49-F238E27FC236}">
                    <a16:creationId xmlns="" xmlns:a16="http://schemas.microsoft.com/office/drawing/2014/main" id="{9C168761-182C-4F4D-9975-E77C3C288E6A}"/>
                  </a:ext>
                </a:extLst>
              </p:cNvPr>
              <p:cNvSpPr/>
              <p:nvPr/>
            </p:nvSpPr>
            <p:spPr>
              <a:xfrm rot="8100000">
                <a:off x="3225532" y="1844164"/>
                <a:ext cx="2248956" cy="2391624"/>
              </a:xfrm>
              <a:custGeom>
                <a:avLst/>
                <a:gdLst/>
                <a:ahLst/>
                <a:cxnLst/>
                <a:rect l="l" t="t" r="r" b="b"/>
                <a:pathLst>
                  <a:path w="2248956" h="2391624">
                    <a:moveTo>
                      <a:pt x="0" y="2006349"/>
                    </a:moveTo>
                    <a:lnTo>
                      <a:pt x="2006349" y="0"/>
                    </a:lnTo>
                    <a:lnTo>
                      <a:pt x="2248956" y="242607"/>
                    </a:lnTo>
                    <a:lnTo>
                      <a:pt x="2248956" y="1073751"/>
                    </a:lnTo>
                    <a:cubicBezTo>
                      <a:pt x="2248956" y="1801592"/>
                      <a:pt x="1658924" y="2391624"/>
                      <a:pt x="931083" y="2391624"/>
                    </a:cubicBezTo>
                    <a:cubicBezTo>
                      <a:pt x="567548" y="2391624"/>
                      <a:pt x="238392" y="2244428"/>
                      <a:pt x="0" y="200634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9" name="Freeform 24">
                <a:extLst>
                  <a:ext uri="{FF2B5EF4-FFF2-40B4-BE49-F238E27FC236}">
                    <a16:creationId xmlns="" xmlns:a16="http://schemas.microsoft.com/office/drawing/2014/main" id="{04278C8D-610B-459A-994A-BACE198CFBB4}"/>
                  </a:ext>
                </a:extLst>
              </p:cNvPr>
              <p:cNvSpPr/>
              <p:nvPr/>
            </p:nvSpPr>
            <p:spPr>
              <a:xfrm>
                <a:off x="3612173" y="1666875"/>
                <a:ext cx="959826" cy="2842245"/>
              </a:xfrm>
              <a:custGeom>
                <a:avLst/>
                <a:gdLst/>
                <a:ahLst/>
                <a:cxnLst/>
                <a:rect l="l" t="t" r="r" b="b"/>
                <a:pathLst>
                  <a:path w="959826" h="2842245">
                    <a:moveTo>
                      <a:pt x="959826" y="0"/>
                    </a:moveTo>
                    <a:cubicBezTo>
                      <a:pt x="957122" y="911477"/>
                      <a:pt x="954416" y="2065256"/>
                      <a:pt x="951706" y="2842245"/>
                    </a:cubicBezTo>
                    <a:lnTo>
                      <a:pt x="710629" y="2842245"/>
                    </a:lnTo>
                    <a:cubicBezTo>
                      <a:pt x="82031" y="1903306"/>
                      <a:pt x="-616708" y="903292"/>
                      <a:pt x="95982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sp>
            <p:nvSpPr>
              <p:cNvPr id="20" name="Freeform 25">
                <a:extLst>
                  <a:ext uri="{FF2B5EF4-FFF2-40B4-BE49-F238E27FC236}">
                    <a16:creationId xmlns="" xmlns:a16="http://schemas.microsoft.com/office/drawing/2014/main" id="{23FC235C-2B8C-4C81-A35F-E91C6C88C599}"/>
                  </a:ext>
                </a:extLst>
              </p:cNvPr>
              <p:cNvSpPr/>
              <p:nvPr/>
            </p:nvSpPr>
            <p:spPr>
              <a:xfrm>
                <a:off x="4016766" y="1666875"/>
                <a:ext cx="555232" cy="2842245"/>
              </a:xfrm>
              <a:custGeom>
                <a:avLst/>
                <a:gdLst/>
                <a:ahLst/>
                <a:cxnLst/>
                <a:rect l="l" t="t" r="r" b="b"/>
                <a:pathLst>
                  <a:path w="555232" h="2842245">
                    <a:moveTo>
                      <a:pt x="555232" y="0"/>
                    </a:moveTo>
                    <a:cubicBezTo>
                      <a:pt x="552528" y="911477"/>
                      <a:pt x="549822" y="2065256"/>
                      <a:pt x="547112" y="2842245"/>
                    </a:cubicBezTo>
                    <a:lnTo>
                      <a:pt x="421352" y="2842245"/>
                    </a:lnTo>
                    <a:cubicBezTo>
                      <a:pt x="58058" y="1831083"/>
                      <a:pt x="-367661" y="1033527"/>
                      <a:pt x="555232"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grpSp>
        <p:grpSp>
          <p:nvGrpSpPr>
            <p:cNvPr id="10" name="Group 9">
              <a:extLst>
                <a:ext uri="{FF2B5EF4-FFF2-40B4-BE49-F238E27FC236}">
                  <a16:creationId xmlns="" xmlns:a16="http://schemas.microsoft.com/office/drawing/2014/main" id="{0A0C9AE3-E382-4F1C-B89A-4DE5AA8FFEB9}"/>
                </a:ext>
              </a:extLst>
            </p:cNvPr>
            <p:cNvGrpSpPr/>
            <p:nvPr/>
          </p:nvGrpSpPr>
          <p:grpSpPr>
            <a:xfrm>
              <a:off x="4749532" y="2395594"/>
              <a:ext cx="2248957" cy="3706341"/>
              <a:chOff x="4749532" y="2395594"/>
              <a:chExt cx="2248957" cy="3706341"/>
            </a:xfrm>
          </p:grpSpPr>
          <p:sp>
            <p:nvSpPr>
              <p:cNvPr id="11" name="Rectangle 10">
                <a:extLst>
                  <a:ext uri="{FF2B5EF4-FFF2-40B4-BE49-F238E27FC236}">
                    <a16:creationId xmlns="" xmlns:a16="http://schemas.microsoft.com/office/drawing/2014/main" id="{5671BC57-9F79-428A-805F-6F8C76D0A542}"/>
                  </a:ext>
                </a:extLst>
              </p:cNvPr>
              <p:cNvSpPr/>
              <p:nvPr/>
            </p:nvSpPr>
            <p:spPr>
              <a:xfrm>
                <a:off x="5818383" y="5237839"/>
                <a:ext cx="93406" cy="50405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sp>
            <p:nvSpPr>
              <p:cNvPr id="12" name="Rectangle 11">
                <a:extLst>
                  <a:ext uri="{FF2B5EF4-FFF2-40B4-BE49-F238E27FC236}">
                    <a16:creationId xmlns="" xmlns:a16="http://schemas.microsoft.com/office/drawing/2014/main" id="{038B2349-CADF-47A4-90F7-F8D918870A4B}"/>
                  </a:ext>
                </a:extLst>
              </p:cNvPr>
              <p:cNvSpPr/>
              <p:nvPr/>
            </p:nvSpPr>
            <p:spPr>
              <a:xfrm>
                <a:off x="6274252" y="5195865"/>
                <a:ext cx="93406" cy="50405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grpSp>
            <p:nvGrpSpPr>
              <p:cNvPr id="13" name="Group 12">
                <a:extLst>
                  <a:ext uri="{FF2B5EF4-FFF2-40B4-BE49-F238E27FC236}">
                    <a16:creationId xmlns="" xmlns:a16="http://schemas.microsoft.com/office/drawing/2014/main" id="{4FACB681-6284-4511-A260-E1E67ED79A7C}"/>
                  </a:ext>
                </a:extLst>
              </p:cNvPr>
              <p:cNvGrpSpPr/>
              <p:nvPr/>
            </p:nvGrpSpPr>
            <p:grpSpPr>
              <a:xfrm>
                <a:off x="4749532" y="2395594"/>
                <a:ext cx="2248957" cy="2842245"/>
                <a:chOff x="3225532" y="1666875"/>
                <a:chExt cx="2248956" cy="2842245"/>
              </a:xfrm>
            </p:grpSpPr>
            <p:sp>
              <p:nvSpPr>
                <p:cNvPr id="15" name="Teardrop 6">
                  <a:extLst>
                    <a:ext uri="{FF2B5EF4-FFF2-40B4-BE49-F238E27FC236}">
                      <a16:creationId xmlns="" xmlns:a16="http://schemas.microsoft.com/office/drawing/2014/main" id="{C4BFC94B-1930-4167-9729-55EA373A520F}"/>
                    </a:ext>
                  </a:extLst>
                </p:cNvPr>
                <p:cNvSpPr/>
                <p:nvPr/>
              </p:nvSpPr>
              <p:spPr>
                <a:xfrm rot="8100000">
                  <a:off x="3225532" y="1844164"/>
                  <a:ext cx="2248956" cy="2391624"/>
                </a:xfrm>
                <a:custGeom>
                  <a:avLst/>
                  <a:gdLst/>
                  <a:ahLst/>
                  <a:cxnLst/>
                  <a:rect l="l" t="t" r="r" b="b"/>
                  <a:pathLst>
                    <a:path w="2248956" h="2391624">
                      <a:moveTo>
                        <a:pt x="0" y="2006349"/>
                      </a:moveTo>
                      <a:lnTo>
                        <a:pt x="2006349" y="0"/>
                      </a:lnTo>
                      <a:lnTo>
                        <a:pt x="2248956" y="242607"/>
                      </a:lnTo>
                      <a:lnTo>
                        <a:pt x="2248956" y="1073751"/>
                      </a:lnTo>
                      <a:cubicBezTo>
                        <a:pt x="2248956" y="1801592"/>
                        <a:pt x="1658924" y="2391624"/>
                        <a:pt x="931083" y="2391624"/>
                      </a:cubicBezTo>
                      <a:cubicBezTo>
                        <a:pt x="567548" y="2391624"/>
                        <a:pt x="238392" y="2244428"/>
                        <a:pt x="0" y="200634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6" name="Freeform 11">
                  <a:extLst>
                    <a:ext uri="{FF2B5EF4-FFF2-40B4-BE49-F238E27FC236}">
                      <a16:creationId xmlns="" xmlns:a16="http://schemas.microsoft.com/office/drawing/2014/main" id="{BED39122-79E0-4FA2-8E54-00493AA68DE2}"/>
                    </a:ext>
                  </a:extLst>
                </p:cNvPr>
                <p:cNvSpPr/>
                <p:nvPr/>
              </p:nvSpPr>
              <p:spPr>
                <a:xfrm>
                  <a:off x="3612173" y="1666875"/>
                  <a:ext cx="959826" cy="2842245"/>
                </a:xfrm>
                <a:custGeom>
                  <a:avLst/>
                  <a:gdLst/>
                  <a:ahLst/>
                  <a:cxnLst/>
                  <a:rect l="l" t="t" r="r" b="b"/>
                  <a:pathLst>
                    <a:path w="959826" h="2842245">
                      <a:moveTo>
                        <a:pt x="959826" y="0"/>
                      </a:moveTo>
                      <a:cubicBezTo>
                        <a:pt x="957122" y="911477"/>
                        <a:pt x="954416" y="2065256"/>
                        <a:pt x="951706" y="2842245"/>
                      </a:cubicBezTo>
                      <a:lnTo>
                        <a:pt x="710629" y="2842245"/>
                      </a:lnTo>
                      <a:cubicBezTo>
                        <a:pt x="82031" y="1903306"/>
                        <a:pt x="-616708" y="903292"/>
                        <a:pt x="95982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7" name="Freeform 12">
                  <a:extLst>
                    <a:ext uri="{FF2B5EF4-FFF2-40B4-BE49-F238E27FC236}">
                      <a16:creationId xmlns="" xmlns:a16="http://schemas.microsoft.com/office/drawing/2014/main" id="{023067C6-38BF-4C80-A1F6-B9356078AED7}"/>
                    </a:ext>
                  </a:extLst>
                </p:cNvPr>
                <p:cNvSpPr/>
                <p:nvPr/>
              </p:nvSpPr>
              <p:spPr>
                <a:xfrm>
                  <a:off x="4016766" y="1666875"/>
                  <a:ext cx="555232" cy="2842245"/>
                </a:xfrm>
                <a:custGeom>
                  <a:avLst/>
                  <a:gdLst/>
                  <a:ahLst/>
                  <a:cxnLst/>
                  <a:rect l="l" t="t" r="r" b="b"/>
                  <a:pathLst>
                    <a:path w="555232" h="2842245">
                      <a:moveTo>
                        <a:pt x="555232" y="0"/>
                      </a:moveTo>
                      <a:cubicBezTo>
                        <a:pt x="552528" y="911477"/>
                        <a:pt x="549822" y="2065256"/>
                        <a:pt x="547112" y="2842245"/>
                      </a:cubicBezTo>
                      <a:lnTo>
                        <a:pt x="421352" y="2842245"/>
                      </a:lnTo>
                      <a:cubicBezTo>
                        <a:pt x="58058" y="1831083"/>
                        <a:pt x="-367661" y="1033527"/>
                        <a:pt x="55523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grpSp>
          <p:sp>
            <p:nvSpPr>
              <p:cNvPr id="14" name="Rounded Rectangle 26">
                <a:extLst>
                  <a:ext uri="{FF2B5EF4-FFF2-40B4-BE49-F238E27FC236}">
                    <a16:creationId xmlns="" xmlns:a16="http://schemas.microsoft.com/office/drawing/2014/main" id="{560938B0-41CB-4A63-899B-DC8C778DE48F}"/>
                  </a:ext>
                </a:extLst>
              </p:cNvPr>
              <p:cNvSpPr/>
              <p:nvPr/>
            </p:nvSpPr>
            <p:spPr>
              <a:xfrm>
                <a:off x="5698559" y="5597879"/>
                <a:ext cx="794890" cy="504056"/>
              </a:xfrm>
              <a:prstGeom prst="roundRect">
                <a:avLst>
                  <a:gd name="adj" fmla="val 1336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grpSp>
      </p:grpSp>
      <p:sp>
        <p:nvSpPr>
          <p:cNvPr id="21" name="Freeform 5">
            <a:extLst>
              <a:ext uri="{FF2B5EF4-FFF2-40B4-BE49-F238E27FC236}">
                <a16:creationId xmlns="" xmlns:a16="http://schemas.microsoft.com/office/drawing/2014/main" id="{2358E32A-F76B-4B0F-AB36-F9430FFB8D0E}"/>
              </a:ext>
            </a:extLst>
          </p:cNvPr>
          <p:cNvSpPr>
            <a:spLocks noChangeAspect="1"/>
          </p:cNvSpPr>
          <p:nvPr/>
        </p:nvSpPr>
        <p:spPr>
          <a:xfrm flipH="1">
            <a:off x="4907293" y="4091909"/>
            <a:ext cx="1163030" cy="626620"/>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grpSp>
        <p:nvGrpSpPr>
          <p:cNvPr id="37" name="Group 36">
            <a:extLst>
              <a:ext uri="{FF2B5EF4-FFF2-40B4-BE49-F238E27FC236}">
                <a16:creationId xmlns="" xmlns:a16="http://schemas.microsoft.com/office/drawing/2014/main" id="{478201B3-12B2-4E86-9E69-2301CDC050BF}"/>
              </a:ext>
            </a:extLst>
          </p:cNvPr>
          <p:cNvGrpSpPr/>
          <p:nvPr/>
        </p:nvGrpSpPr>
        <p:grpSpPr>
          <a:xfrm rot="20757052">
            <a:off x="6352072" y="1857807"/>
            <a:ext cx="1275662" cy="711358"/>
            <a:chOff x="0" y="30309"/>
            <a:chExt cx="12191759" cy="6798583"/>
          </a:xfrm>
        </p:grpSpPr>
        <p:sp>
          <p:nvSpPr>
            <p:cNvPr id="38" name="Freeform: Shape 37">
              <a:extLst>
                <a:ext uri="{FF2B5EF4-FFF2-40B4-BE49-F238E27FC236}">
                  <a16:creationId xmlns="" xmlns:a16="http://schemas.microsoft.com/office/drawing/2014/main" id="{26401E15-2E51-4708-8233-F8FB8AD0A2D2}"/>
                </a:ext>
              </a:extLst>
            </p:cNvPr>
            <p:cNvSpPr/>
            <p:nvPr/>
          </p:nvSpPr>
          <p:spPr>
            <a:xfrm>
              <a:off x="509082" y="416268"/>
              <a:ext cx="11400201" cy="5888150"/>
            </a:xfrm>
            <a:custGeom>
              <a:avLst/>
              <a:gdLst>
                <a:gd name="connsiteX0" fmla="*/ 0 w 11400201"/>
                <a:gd name="connsiteY0" fmla="*/ 1415106 h 5888150"/>
                <a:gd name="connsiteX1" fmla="*/ 11400201 w 11400201"/>
                <a:gd name="connsiteY1" fmla="*/ 0 h 5888150"/>
                <a:gd name="connsiteX2" fmla="*/ 6343367 w 11400201"/>
                <a:gd name="connsiteY2" fmla="*/ 5165689 h 5888150"/>
                <a:gd name="connsiteX3" fmla="*/ 5264684 w 11400201"/>
                <a:gd name="connsiteY3" fmla="*/ 4413649 h 5888150"/>
                <a:gd name="connsiteX4" fmla="*/ 3226111 w 11400201"/>
                <a:gd name="connsiteY4" fmla="*/ 5888151 h 5888150"/>
                <a:gd name="connsiteX5" fmla="*/ 2642242 w 11400201"/>
                <a:gd name="connsiteY5" fmla="*/ 2493789 h 588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00201" h="5888150">
                  <a:moveTo>
                    <a:pt x="0" y="1415106"/>
                  </a:moveTo>
                  <a:lnTo>
                    <a:pt x="11400201" y="0"/>
                  </a:lnTo>
                  <a:lnTo>
                    <a:pt x="6343367" y="5165689"/>
                  </a:lnTo>
                  <a:lnTo>
                    <a:pt x="5264684" y="4413649"/>
                  </a:lnTo>
                  <a:lnTo>
                    <a:pt x="3226111" y="5888151"/>
                  </a:lnTo>
                  <a:lnTo>
                    <a:pt x="2642242" y="2493789"/>
                  </a:lnTo>
                  <a:close/>
                </a:path>
              </a:pathLst>
            </a:custGeom>
            <a:solidFill>
              <a:schemeClr val="accent1"/>
            </a:solid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sp>
          <p:nvSpPr>
            <p:cNvPr id="39" name="Freeform: Shape 38">
              <a:extLst>
                <a:ext uri="{FF2B5EF4-FFF2-40B4-BE49-F238E27FC236}">
                  <a16:creationId xmlns="" xmlns:a16="http://schemas.microsoft.com/office/drawing/2014/main" id="{3F4DBDB3-955E-41D7-A2BB-0556F5DE049F}"/>
                </a:ext>
              </a:extLst>
            </p:cNvPr>
            <p:cNvSpPr/>
            <p:nvPr/>
          </p:nvSpPr>
          <p:spPr>
            <a:xfrm>
              <a:off x="0" y="30309"/>
              <a:ext cx="12191759" cy="6798583"/>
            </a:xfrm>
            <a:custGeom>
              <a:avLst/>
              <a:gdLst>
                <a:gd name="connsiteX0" fmla="*/ 12191759 w 12191759"/>
                <a:gd name="connsiteY0" fmla="*/ 0 h 6798583"/>
                <a:gd name="connsiteX1" fmla="*/ 12191759 w 12191759"/>
                <a:gd name="connsiteY1" fmla="*/ 6798584 h 6798583"/>
                <a:gd name="connsiteX2" fmla="*/ 0 w 12191759"/>
                <a:gd name="connsiteY2" fmla="*/ 6798584 h 6798583"/>
                <a:gd name="connsiteX3" fmla="*/ 0 w 12191759"/>
                <a:gd name="connsiteY3" fmla="*/ 0 h 6798583"/>
              </a:gdLst>
              <a:ahLst/>
              <a:cxnLst>
                <a:cxn ang="0">
                  <a:pos x="connsiteX0" y="connsiteY0"/>
                </a:cxn>
                <a:cxn ang="0">
                  <a:pos x="connsiteX1" y="connsiteY1"/>
                </a:cxn>
                <a:cxn ang="0">
                  <a:pos x="connsiteX2" y="connsiteY2"/>
                </a:cxn>
                <a:cxn ang="0">
                  <a:pos x="connsiteX3" y="connsiteY3"/>
                </a:cxn>
              </a:cxnLst>
              <a:rect l="l" t="t" r="r" b="b"/>
              <a:pathLst>
                <a:path w="12191759" h="6798583">
                  <a:moveTo>
                    <a:pt x="12191759" y="0"/>
                  </a:moveTo>
                  <a:lnTo>
                    <a:pt x="12191759" y="6798584"/>
                  </a:lnTo>
                  <a:lnTo>
                    <a:pt x="0" y="6798584"/>
                  </a:lnTo>
                  <a:lnTo>
                    <a:pt x="0" y="0"/>
                  </a:lnTo>
                </a:path>
              </a:pathLst>
            </a:custGeom>
            <a:no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sp>
          <p:nvSpPr>
            <p:cNvPr id="40" name="Freeform: Shape 39">
              <a:extLst>
                <a:ext uri="{FF2B5EF4-FFF2-40B4-BE49-F238E27FC236}">
                  <a16:creationId xmlns="" xmlns:a16="http://schemas.microsoft.com/office/drawing/2014/main" id="{08C473C2-21F5-48F4-9A0C-C2404C1590C3}"/>
                </a:ext>
              </a:extLst>
            </p:cNvPr>
            <p:cNvSpPr/>
            <p:nvPr/>
          </p:nvSpPr>
          <p:spPr>
            <a:xfrm>
              <a:off x="3151323" y="445927"/>
              <a:ext cx="8678844" cy="5799095"/>
            </a:xfrm>
            <a:custGeom>
              <a:avLst/>
              <a:gdLst>
                <a:gd name="connsiteX0" fmla="*/ 8678844 w 8678844"/>
                <a:gd name="connsiteY0" fmla="*/ 0 h 5799095"/>
                <a:gd name="connsiteX1" fmla="*/ 0 w 8678844"/>
                <a:gd name="connsiteY1" fmla="*/ 2464131 h 5799095"/>
                <a:gd name="connsiteX2" fmla="*/ 583869 w 8678844"/>
                <a:gd name="connsiteY2" fmla="*/ 5799096 h 5799095"/>
                <a:gd name="connsiteX3" fmla="*/ 791718 w 8678844"/>
                <a:gd name="connsiteY3" fmla="*/ 3077659 h 5799095"/>
              </a:gdLst>
              <a:ahLst/>
              <a:cxnLst>
                <a:cxn ang="0">
                  <a:pos x="connsiteX0" y="connsiteY0"/>
                </a:cxn>
                <a:cxn ang="0">
                  <a:pos x="connsiteX1" y="connsiteY1"/>
                </a:cxn>
                <a:cxn ang="0">
                  <a:pos x="connsiteX2" y="connsiteY2"/>
                </a:cxn>
                <a:cxn ang="0">
                  <a:pos x="connsiteX3" y="connsiteY3"/>
                </a:cxn>
              </a:cxnLst>
              <a:rect l="l" t="t" r="r" b="b"/>
              <a:pathLst>
                <a:path w="8678844" h="5799095">
                  <a:moveTo>
                    <a:pt x="8678844" y="0"/>
                  </a:moveTo>
                  <a:lnTo>
                    <a:pt x="0" y="2464131"/>
                  </a:lnTo>
                  <a:lnTo>
                    <a:pt x="583869" y="5799096"/>
                  </a:lnTo>
                  <a:lnTo>
                    <a:pt x="791718" y="3077659"/>
                  </a:lnTo>
                  <a:close/>
                </a:path>
              </a:pathLst>
            </a:custGeom>
            <a:solidFill>
              <a:schemeClr val="accent1">
                <a:lumMod val="60000"/>
                <a:lumOff val="40000"/>
              </a:schemeClr>
            </a:solid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sp>
          <p:nvSpPr>
            <p:cNvPr id="41" name="Freeform: Shape 40">
              <a:extLst>
                <a:ext uri="{FF2B5EF4-FFF2-40B4-BE49-F238E27FC236}">
                  <a16:creationId xmlns="" xmlns:a16="http://schemas.microsoft.com/office/drawing/2014/main" id="{A06D28CA-E469-42E5-B7AF-CA06781C2F94}"/>
                </a:ext>
              </a:extLst>
            </p:cNvPr>
            <p:cNvSpPr/>
            <p:nvPr/>
          </p:nvSpPr>
          <p:spPr>
            <a:xfrm>
              <a:off x="3735192" y="3523585"/>
              <a:ext cx="2038572" cy="2780834"/>
            </a:xfrm>
            <a:custGeom>
              <a:avLst/>
              <a:gdLst>
                <a:gd name="connsiteX0" fmla="*/ 2038573 w 2038572"/>
                <a:gd name="connsiteY0" fmla="*/ 1306332 h 2780834"/>
                <a:gd name="connsiteX1" fmla="*/ 0 w 2038572"/>
                <a:gd name="connsiteY1" fmla="*/ 2780834 h 2780834"/>
                <a:gd name="connsiteX2" fmla="*/ 207849 w 2038572"/>
                <a:gd name="connsiteY2" fmla="*/ 0 h 2780834"/>
              </a:gdLst>
              <a:ahLst/>
              <a:cxnLst>
                <a:cxn ang="0">
                  <a:pos x="connsiteX0" y="connsiteY0"/>
                </a:cxn>
                <a:cxn ang="0">
                  <a:pos x="connsiteX1" y="connsiteY1"/>
                </a:cxn>
                <a:cxn ang="0">
                  <a:pos x="connsiteX2" y="connsiteY2"/>
                </a:cxn>
              </a:cxnLst>
              <a:rect l="l" t="t" r="r" b="b"/>
              <a:pathLst>
                <a:path w="2038572" h="2780834">
                  <a:moveTo>
                    <a:pt x="2038573" y="1306332"/>
                  </a:moveTo>
                  <a:lnTo>
                    <a:pt x="0" y="2780834"/>
                  </a:lnTo>
                  <a:lnTo>
                    <a:pt x="207849" y="0"/>
                  </a:lnTo>
                  <a:close/>
                </a:path>
              </a:pathLst>
            </a:custGeom>
            <a:solidFill>
              <a:schemeClr val="accent1">
                <a:lumMod val="75000"/>
              </a:schemeClr>
            </a:solid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gr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Times New Roman" panose="02020603050405020304" pitchFamily="18" charset="0"/>
                <a:cs typeface="Times New Roman" panose="02020603050405020304" pitchFamily="18" charset="0"/>
              </a:rPr>
              <a:t>II. TRIỂN KHAI CÔNG TÁC TUYỂN SINH NĂM 2023</a:t>
            </a:r>
          </a:p>
        </p:txBody>
      </p:sp>
      <p:sp>
        <p:nvSpPr>
          <p:cNvPr id="50" name="TextBox 49">
            <a:extLst>
              <a:ext uri="{FF2B5EF4-FFF2-40B4-BE49-F238E27FC236}">
                <a16:creationId xmlns="" xmlns:a16="http://schemas.microsoft.com/office/drawing/2014/main" id="{FA8A2F77-6422-4DED-92A1-65EA3C017B90}"/>
              </a:ext>
            </a:extLst>
          </p:cNvPr>
          <p:cNvSpPr txBox="1"/>
          <p:nvPr/>
        </p:nvSpPr>
        <p:spPr>
          <a:xfrm>
            <a:off x="6295517" y="2591498"/>
            <a:ext cx="2632337" cy="2862322"/>
          </a:xfrm>
          <a:prstGeom prst="rect">
            <a:avLst/>
          </a:prstGeom>
          <a:noFill/>
        </p:spPr>
        <p:txBody>
          <a:bodyPr wrap="square">
            <a:spAutoFit/>
          </a:bodyPr>
          <a:lstStyle/>
          <a:p>
            <a:pPr fontAlgn="t"/>
            <a:r>
              <a:rPr lang="en-US" b="1"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theo</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mã</a:t>
            </a:r>
            <a:r>
              <a:rPr lang="en-US"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xét</a:t>
            </a:r>
            <a:r>
              <a:rPr lang="en-US"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tuyển</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của</a:t>
            </a:r>
            <a:r>
              <a:rPr lang="vi-VN"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ngành/ </a:t>
            </a:r>
            <a:r>
              <a:rPr lang="en-US"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CTĐT</a:t>
            </a:r>
          </a:p>
          <a:p>
            <a:pPr fontAlgn="t"/>
            <a:endParaRPr lang="en-US" dirty="0">
              <a:latin typeface="Times New Roman" panose="02020603050405020304" pitchFamily="18" charset="0"/>
              <a:ea typeface="#9Slide03 Roboto" panose="02000000000000000000" pitchFamily="2" charset="0"/>
              <a:cs typeface="Times New Roman" panose="02020603050405020304" pitchFamily="18" charset="0"/>
            </a:endParaRPr>
          </a:p>
          <a:p>
            <a:pPr fontAlgn="t"/>
            <a:r>
              <a:rPr lang="en-US" dirty="0" err="1">
                <a:latin typeface="Times New Roman" panose="02020603050405020304" pitchFamily="18" charset="0"/>
                <a:ea typeface="#9Slide03 Roboto" panose="02000000000000000000" pitchFamily="2" charset="0"/>
                <a:cs typeface="Times New Roman" panose="02020603050405020304" pitchFamily="18" charset="0"/>
              </a:rPr>
              <a:t>Thông</a:t>
            </a:r>
            <a:r>
              <a:rPr lang="en-US" dirty="0">
                <a:latin typeface="Times New Roman" panose="02020603050405020304" pitchFamily="18" charset="0"/>
                <a:ea typeface="#9Slide03 Roboto" panose="02000000000000000000" pitchFamily="2" charset="0"/>
                <a:cs typeface="Times New Roman" panose="02020603050405020304" pitchFamily="18" charset="0"/>
              </a:rPr>
              <a:t> tin </a:t>
            </a:r>
            <a:r>
              <a:rPr lang="en-US" dirty="0" err="1">
                <a:latin typeface="Times New Roman" panose="02020603050405020304" pitchFamily="18" charset="0"/>
                <a:ea typeface="#9Slide03 Roboto" panose="02000000000000000000" pitchFamily="2" charset="0"/>
                <a:cs typeface="Times New Roman" panose="02020603050405020304" pitchFamily="18" charset="0"/>
              </a:rPr>
              <a:t>để</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dirty="0">
                <a:latin typeface="Times New Roman" panose="02020603050405020304" pitchFamily="18" charset="0"/>
                <a:ea typeface="#9Slide03 Roboto" panose="02000000000000000000" pitchFamily="2" charset="0"/>
                <a:cs typeface="Times New Roman" panose="02020603050405020304" pitchFamily="18" charset="0"/>
              </a:rPr>
              <a:t> bao </a:t>
            </a:r>
            <a:r>
              <a:rPr lang="en-US" dirty="0" err="1">
                <a:latin typeface="Times New Roman" panose="02020603050405020304" pitchFamily="18" charset="0"/>
                <a:ea typeface="#9Slide03 Roboto" panose="02000000000000000000" pitchFamily="2" charset="0"/>
                <a:cs typeface="Times New Roman" panose="02020603050405020304" pitchFamily="18" charset="0"/>
              </a:rPr>
              <a:t>gồm</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p>
          <a:p>
            <a:pPr marL="214313" indent="-214313" fontAlgn="t">
              <a:buFont typeface="Wingdings" panose="05000000000000000000" pitchFamily="2" charset="2"/>
              <a:buChar char="§"/>
            </a:pPr>
            <a:r>
              <a:rPr lang="en-US" dirty="0" err="1">
                <a:latin typeface="Times New Roman" panose="02020603050405020304" pitchFamily="18" charset="0"/>
                <a:ea typeface="#9Slide03 Roboto" panose="02000000000000000000" pitchFamily="2" charset="0"/>
                <a:cs typeface="Times New Roman" panose="02020603050405020304" pitchFamily="18" charset="0"/>
              </a:rPr>
              <a:t>Thứ</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tự</a:t>
            </a:r>
            <a:r>
              <a:rPr lang="en-US" dirty="0">
                <a:latin typeface="Times New Roman" panose="02020603050405020304" pitchFamily="18" charset="0"/>
                <a:ea typeface="#9Slide03 Roboto" panose="02000000000000000000" pitchFamily="2" charset="0"/>
                <a:cs typeface="Times New Roman" panose="02020603050405020304" pitchFamily="18" charset="0"/>
              </a:rPr>
              <a:t> NV</a:t>
            </a:r>
          </a:p>
          <a:p>
            <a:pPr marL="214313" indent="-214313" fontAlgn="t">
              <a:buFont typeface="Wingdings" panose="05000000000000000000" pitchFamily="2" charset="2"/>
              <a:buChar char="§"/>
            </a:pPr>
            <a:r>
              <a:rPr lang="en-US" dirty="0" err="1">
                <a:latin typeface="Times New Roman" panose="02020603050405020304" pitchFamily="18" charset="0"/>
                <a:ea typeface="#9Slide03 Roboto" panose="02000000000000000000" pitchFamily="2" charset="0"/>
                <a:cs typeface="Times New Roman" panose="02020603050405020304" pitchFamily="18" charset="0"/>
              </a:rPr>
              <a:t>Mã</a:t>
            </a:r>
            <a:r>
              <a:rPr lang="en-US" dirty="0">
                <a:latin typeface="Times New Roman" panose="02020603050405020304" pitchFamily="18" charset="0"/>
                <a:ea typeface="#9Slide03 Roboto" panose="02000000000000000000" pitchFamily="2" charset="0"/>
                <a:cs typeface="Times New Roman" panose="02020603050405020304" pitchFamily="18" charset="0"/>
              </a:rPr>
              <a:t> CSĐT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và</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tên</a:t>
            </a:r>
            <a:r>
              <a:rPr lang="en-US" dirty="0">
                <a:latin typeface="Times New Roman" panose="02020603050405020304" pitchFamily="18" charset="0"/>
                <a:ea typeface="#9Slide03 Roboto" panose="02000000000000000000" pitchFamily="2" charset="0"/>
                <a:cs typeface="Times New Roman" panose="02020603050405020304" pitchFamily="18" charset="0"/>
              </a:rPr>
              <a:t> CSĐT</a:t>
            </a:r>
          </a:p>
          <a:p>
            <a:pPr marL="214313" indent="-214313" fontAlgn="t">
              <a:buFont typeface="Wingdings" panose="05000000000000000000" pitchFamily="2" charset="2"/>
              <a:buChar char="§"/>
            </a:pPr>
            <a:r>
              <a:rPr lang="en-US" dirty="0" err="1">
                <a:latin typeface="Times New Roman" panose="02020603050405020304" pitchFamily="18" charset="0"/>
                <a:ea typeface="#9Slide03 Roboto" panose="02000000000000000000" pitchFamily="2" charset="0"/>
                <a:cs typeface="Times New Roman" panose="02020603050405020304" pitchFamily="18" charset="0"/>
              </a:rPr>
              <a:t>Mã</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dirty="0">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dirty="0">
                <a:latin typeface="Times New Roman" panose="02020603050405020304" pitchFamily="18" charset="0"/>
                <a:ea typeface="#9Slide03 Roboto" panose="02000000000000000000" pitchFamily="2" charset="0"/>
                <a:cs typeface="Times New Roman" panose="02020603050405020304" pitchFamily="18" charset="0"/>
              </a:rPr>
              <a:t>PTXT</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62022" y="1663322"/>
            <a:ext cx="3921500" cy="1523494"/>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a:t>
            </a:r>
            <a:r>
              <a:rPr lang="en-US" sz="165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65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sinh</a:t>
            </a:r>
            <a:r>
              <a:rPr lang="en-US" sz="165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sz="1500" dirty="0">
                <a:latin typeface="Times New Roman" panose="02020603050405020304" pitchFamily="18" charset="0"/>
                <a:ea typeface="#9Slide03 Roboto" panose="02000000000000000000" pitchFamily="2" charset="0"/>
                <a:cs typeface="Times New Roman" panose="02020603050405020304" pitchFamily="18" charset="0"/>
              </a:rPr>
              <a:t>Hoàn thành đăng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đúng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thời</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hạn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Nghiên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cứu</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kỹ</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đề</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án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của</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CSĐT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để</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cung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cấp</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minh</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chứng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điểm</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sơ</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XT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và</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nộp</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phí</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trực</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tuyến</a:t>
            </a:r>
            <a:endParaRPr lang="en-US" sz="1500" dirty="0">
              <a:latin typeface="Times New Roman" panose="02020603050405020304" pitchFamily="18" charset="0"/>
              <a:cs typeface="Times New Roman" panose="02020603050405020304" pitchFamily="18" charset="0"/>
            </a:endParaRPr>
          </a:p>
          <a:p>
            <a:pPr marL="214313" indent="-214313" fontAlgn="t">
              <a:buFont typeface="Wingdings" panose="05000000000000000000" pitchFamily="2" charset="2"/>
              <a:buChar char="§"/>
            </a:pPr>
            <a:endParaRPr lang="en-US" sz="1500" dirty="0">
              <a:latin typeface="Times New Roman" panose="02020603050405020304" pitchFamily="18" charset="0"/>
              <a:ea typeface="#9Slide03 Roboto" panose="02000000000000000000" pitchFamily="2" charset="0"/>
              <a:cs typeface="Times New Roman" panose="02020603050405020304" pitchFamily="18" charset="0"/>
            </a:endParaRPr>
          </a:p>
        </p:txBody>
      </p:sp>
      <p:sp>
        <p:nvSpPr>
          <p:cNvPr id="58" name="TextBox 57">
            <a:extLst>
              <a:ext uri="{FF2B5EF4-FFF2-40B4-BE49-F238E27FC236}">
                <a16:creationId xmlns="" xmlns:a16="http://schemas.microsoft.com/office/drawing/2014/main" id="{6600CC09-55F4-47C9-1AF3-A153D889CD53}"/>
              </a:ext>
            </a:extLst>
          </p:cNvPr>
          <p:cNvSpPr txBox="1"/>
          <p:nvPr/>
        </p:nvSpPr>
        <p:spPr>
          <a:xfrm>
            <a:off x="195020" y="5032028"/>
            <a:ext cx="3896920" cy="1259319"/>
          </a:xfrm>
          <a:prstGeom prst="rect">
            <a:avLst/>
          </a:prstGeom>
          <a:noFill/>
        </p:spPr>
        <p:txBody>
          <a:bodyPr wrap="square">
            <a:spAutoFit/>
          </a:bodyPr>
          <a:lstStyle/>
          <a:p>
            <a:pPr marL="338138" indent="-338138" fontAlgn="t">
              <a:spcBef>
                <a:spcPts val="450"/>
              </a:spcBef>
              <a:spcAft>
                <a:spcPts val="450"/>
              </a:spcAft>
              <a:buFont typeface="Wingdings" panose="05000000000000000000" pitchFamily="2" charset="2"/>
              <a:buChar char=""/>
            </a:pPr>
            <a:r>
              <a:rPr lang="en-US" sz="165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Xét tuyển sớm </a:t>
            </a:r>
            <a:endParaRPr lang="en-US" sz="1650" dirty="0">
              <a:latin typeface="Times New Roman" panose="02020603050405020304" pitchFamily="18" charset="0"/>
              <a:ea typeface="#9Slide03 Roboto" panose="02000000000000000000" pitchFamily="2" charset="0"/>
              <a:cs typeface="Times New Roman" panose="02020603050405020304" pitchFamily="18" charset="0"/>
            </a:endParaRPr>
          </a:p>
          <a:p>
            <a:pPr fontAlgn="t">
              <a:spcBef>
                <a:spcPts val="450"/>
              </a:spcBef>
              <a:spcAft>
                <a:spcPts val="450"/>
              </a:spcAft>
            </a:pPr>
            <a:r>
              <a:rPr lang="en-US" sz="1700" dirty="0">
                <a:latin typeface="Times New Roman" panose="02020603050405020304" pitchFamily="18" charset="0"/>
                <a:ea typeface="#9Slide03 Roboto" panose="02000000000000000000" pitchFamily="2" charset="0"/>
                <a:cs typeface="Times New Roman" panose="02020603050405020304" pitchFamily="18" charset="0"/>
              </a:rPr>
              <a:t>Thí sinh ĐKXT sớm tại CSĐT vẫn phải đăng ký trên Hệ thống</a:t>
            </a:r>
            <a:r>
              <a:rPr lang="vi-VN" sz="1700" dirty="0">
                <a:latin typeface="Times New Roman" panose="02020603050405020304" pitchFamily="18" charset="0"/>
                <a:ea typeface="#9Slide03 Roboto" panose="02000000000000000000" pitchFamily="2" charset="0"/>
                <a:cs typeface="Times New Roman" panose="02020603050405020304" pitchFamily="18" charset="0"/>
              </a:rPr>
              <a:t>.</a:t>
            </a:r>
            <a:r>
              <a:rPr lang="en-US" sz="1700" dirty="0">
                <a:latin typeface="Times New Roman" panose="02020603050405020304" pitchFamily="18" charset="0"/>
                <a:ea typeface="#9Slide03 Roboto" panose="02000000000000000000" pitchFamily="2" charset="0"/>
                <a:cs typeface="Times New Roman" panose="02020603050405020304" pitchFamily="18" charset="0"/>
              </a:rPr>
              <a:t> Nộp minh chứng để xét tuyển sớm tại CSĐT.</a:t>
            </a: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smtClean="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H</a:t>
              </a:r>
              <a:r>
                <a:rPr lang="vi-VN" b="1"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Ư</a:t>
              </a:r>
              <a:r>
                <a:rPr lang="en-US" b="1"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ỚNG DẪN THÍ SINH ĐĂNG KÝ XÉT TUYỂN</a:t>
              </a:r>
              <a:endParaRPr lang="vi-VN" b="1"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6863261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14129" y="1533880"/>
            <a:ext cx="8839103" cy="5511765"/>
          </a:xfrm>
          <a:prstGeom prst="rect">
            <a:avLst/>
          </a:prstGeom>
          <a:noFill/>
        </p:spPr>
        <p:txBody>
          <a:bodyPr wrap="square">
            <a:spAutoFit/>
          </a:bodyPr>
          <a:lstStyle/>
          <a:p>
            <a:pPr marL="338138" indent="-338138" fontAlgn="t">
              <a:buFont typeface="Wingdings" panose="05000000000000000000" pitchFamily="2" charset="2"/>
              <a:buChar char=""/>
            </a:pP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 sinh lưu ý:</a:t>
            </a:r>
          </a:p>
          <a:p>
            <a:pPr marL="257175" indent="-257175" algn="just">
              <a:spcBef>
                <a:spcPts val="450"/>
              </a:spcBef>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Tìm hiểu kỹ thông tin tuyển sinh trong Đề án tuyển sinh của trường đã được công bố công khai trên trang thông tin điện tử của trường.</a:t>
            </a:r>
            <a:endPar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buFont typeface="Wingdings" panose="05000000000000000000" pitchFamily="2" charset="2"/>
              <a:buChar char="v"/>
            </a:pP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Tìm hiểu thông tin về điều kiện, hồ sơ và nộp hồ sơ ĐKXT thẳng và ƯTXT theo quy định của Bộ GDĐT và hướng dẫn chi tiết của từng trường.</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Chỉ dùng </a:t>
            </a:r>
            <a:r>
              <a:rPr lang="en-US" sz="2300" b="1" dirty="0">
                <a:solidFill>
                  <a:srgbClr val="FF0000"/>
                </a:solidFill>
                <a:highlight>
                  <a:srgbClr val="FFFF00"/>
                </a:highlight>
                <a:latin typeface="Times New Roman" panose="02020603050405020304" pitchFamily="18" charset="0"/>
                <a:ea typeface="#9Slide03 Roboto" panose="02000000000000000000" pitchFamily="2" charset="0"/>
                <a:cs typeface="Times New Roman" panose="02020603050405020304" pitchFamily="18" charset="0"/>
              </a:rPr>
              <a:t>một</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số Chứng minh thư/Mã định danh công dân (Không thay đổi) </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trong suốt thời gian đăng ký dự thi tốt nghiệp THPT và XT và nhập học</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(kể cả trường hợp xét tuyển vào các cơ sở đào tạo khác, các phương thức xét tuyển khác).</a:t>
            </a:r>
          </a:p>
          <a:p>
            <a:pPr marL="257175" indent="-257175" algn="just">
              <a:spcBef>
                <a:spcPts val="450"/>
              </a:spcBef>
              <a:buFont typeface="Wingdings" panose="05000000000000000000" pitchFamily="2" charset="2"/>
              <a:buChar char="v"/>
            </a:pP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Thí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sinh</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ĐKXT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trực</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tuyến tất cả các nguyện vọng, các phương thức xét tuyển đợt 1 trên hệ thống qua Cổng dịch vụ công quốc gia hoặc Cổng thông tin của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Bộ</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GDĐT (bao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gồm</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cả</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xét</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tuyển</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sớm</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chuyển khoản để nộp lệ phí xét tuyển.</a:t>
            </a:r>
          </a:p>
          <a:p>
            <a:pPr fontAlgn="t"/>
            <a:endParaRPr lang="en-US" sz="135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endParaRP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26248741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14129" y="1533880"/>
            <a:ext cx="8839103" cy="5511765"/>
          </a:xfrm>
          <a:prstGeom prst="rect">
            <a:avLst/>
          </a:prstGeom>
          <a:noFill/>
        </p:spPr>
        <p:txBody>
          <a:bodyPr wrap="square">
            <a:spAutoFit/>
          </a:bodyPr>
          <a:lstStyle/>
          <a:p>
            <a:pPr marL="338138" indent="-338138" fontAlgn="t">
              <a:buFont typeface="Wingdings" panose="05000000000000000000" pitchFamily="2" charset="2"/>
              <a:buChar char=""/>
            </a:pP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 sinh lưu ý:</a:t>
            </a:r>
          </a:p>
          <a:p>
            <a:pPr marL="257175" indent="-257175" algn="just">
              <a:spcBef>
                <a:spcPts val="450"/>
              </a:spcBef>
              <a:buFont typeface="Wingdings" panose="05000000000000000000" pitchFamily="2" charset="2"/>
              <a:buChar char="v"/>
            </a:pPr>
            <a:r>
              <a:rPr lang="vi-VN" sz="2300" dirty="0" smtClean="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Đối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với một số trường xét tuyển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sớm</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thí sinh chú ý phải</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thực hiện đăng ký và nộp hồ sơ xét tuyển cho trường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nếu trường có yêu cầu</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a:t>
            </a:r>
            <a:r>
              <a:rPr lang="en-US" sz="2300" dirty="0" err="1">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sinh</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ĐKNVXT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trên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H</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ệ thống của Bộ</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GDĐT với các phương thức xét tuyển riêng của trường vẫn phải đăng ký xét tuyển, nộp hồ sơ, minh chứng (nếu trường có yêu cầu) về trường trong thời gian quy định.</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đăng ký xét tuyển thẳng hoặc ưu tiên xét tuyển thẳng gửi hồ sơ trực tiếp về cơ sở đào tạo theo đúng thời gian quy định. </a:t>
            </a: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trúng tuyển thẳng gửi hồ sơ, xác nhận nhập học trên Hệ thống và tại các trường, thí sinh đã trúng tuyển nếu xác nhận nhập học trên Hệ thống sẽ không được đăng ký xét tuyển.</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sử dụng kết quả nào để xét tuyển (KQ thi TNTHPT, KQ học tập bậc THPT, KQ thi đánh giá năng lực, tư duy) thì </a:t>
            </a:r>
            <a:r>
              <a:rPr lang="en-US" sz="2300" dirty="0">
                <a:solidFill>
                  <a:srgbClr val="FF0000"/>
                </a:solidFill>
                <a:highlight>
                  <a:srgbClr val="FFFF00"/>
                </a:highlight>
                <a:latin typeface="Times New Roman" panose="02020603050405020304" pitchFamily="18" charset="0"/>
                <a:ea typeface="#9Slide03 Roboto" panose="02000000000000000000" pitchFamily="2" charset="0"/>
                <a:cs typeface="Times New Roman" panose="02020603050405020304" pitchFamily="18" charset="0"/>
              </a:rPr>
              <a:t>phải tích trên Hệ thống</a:t>
            </a:r>
          </a:p>
          <a:p>
            <a:pPr fontAlgn="t"/>
            <a:endParaRPr lang="en-US" sz="135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endParaRP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41695478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62022" y="1663323"/>
            <a:ext cx="8877203" cy="3754874"/>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Thí sinh lưu ý (tiếp):</a:t>
            </a:r>
          </a:p>
          <a:p>
            <a:pPr marL="257175" indent="-257175" algn="just">
              <a:spcBef>
                <a:spcPts val="450"/>
              </a:spcBef>
              <a:spcAft>
                <a:spcPts val="450"/>
              </a:spcAft>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Thông tin đăng ký NVXT trực tuyến có giá trị pháp lý như việc đăng ký nguyện vọng xét tuyển bằng phiếu. </a:t>
            </a:r>
            <a:endPar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spcBef>
                <a:spcPts val="450"/>
              </a:spcBef>
              <a:spcAft>
                <a:spcPts val="450"/>
              </a:spcAft>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phải tự chịu trách nhiệm các thông tin đăng ký NVXT tuyển trực tuyến đã khai trên Hệ thống.</a:t>
            </a:r>
            <a:endPar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Phải ghi đúng mã trường/cơ sở/phân hiệu, mã ngành/nhóm ngành.</a:t>
            </a:r>
            <a:endPar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spcAft>
                <a:spcPts val="450"/>
              </a:spcAft>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tải minh chứng về đối tượng ưu tiên (nếu có) lên Hệ thống.</a:t>
            </a: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ĐKXT và</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o</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các ngành có xét điểm thi chứng chỉ ngoại ngữ</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(nếu trường có yêu cầu)</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phải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nhập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điểm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lên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H</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ệ thống</a:t>
            </a:r>
            <a:r>
              <a:rPr lang="vi-VN" sz="2300" dirty="0" smtClean="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a:t>
            </a:r>
            <a:endPar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2475893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62022" y="1663323"/>
            <a:ext cx="8877203" cy="3498394"/>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Thí sinh lưu ý (tiếp):</a:t>
            </a:r>
          </a:p>
          <a:p>
            <a:pPr marL="257175" indent="-257175" algn="just">
              <a:spcBef>
                <a:spcPts val="450"/>
              </a:spcBef>
              <a:spcAft>
                <a:spcPts val="450"/>
              </a:spcAft>
              <a:buFont typeface="Wingdings" panose="05000000000000000000" pitchFamily="2" charset="2"/>
              <a:buChar char="v"/>
            </a:pPr>
            <a:r>
              <a:rPr lang="en-US" sz="2300" dirty="0" err="1" smtClean="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a:t>
            </a:r>
            <a:r>
              <a:rPr lang="en-US" sz="2300" dirty="0" smtClean="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sinh ĐKXT vào các trường thuộc Bộ Công an, Bộ Quốc phòng, ngoài các quy định trong Quy chế tuyển sinh còn phải thực hiện các quy định, hướng dẫn của Bộ liên quan. </a:t>
            </a: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Đăng ký dự thi theo quy định (Phải đăng ký nguyện vọng 1, đúng nhóm ngành đã đạt sơ tuyển). Đăng ký sơ tuyển tại địa phương.</a:t>
            </a: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Đối với thí sinh đăng ký ngành có môn năng khiếu, cần liên hệ với các trường để đăng ký và dự thi môn năng khiếu.</a:t>
            </a: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xác nhận nhập học trực tiếp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trên</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H</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ệ thống</a:t>
            </a:r>
            <a:r>
              <a:rPr lang="en-US" sz="2300" dirty="0" smtClean="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a:t>
            </a:r>
            <a:endPar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26257552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62022" y="1663323"/>
            <a:ext cx="8877203" cy="2890535"/>
          </a:xfrm>
          <a:prstGeom prst="rect">
            <a:avLst/>
          </a:prstGeom>
          <a:noFill/>
        </p:spPr>
        <p:txBody>
          <a:bodyPr wrap="square">
            <a:spAutoFit/>
          </a:bodyPr>
          <a:lstStyle/>
          <a:p>
            <a:pPr marL="338138" indent="-338138" fontAlgn="t">
              <a:buFont typeface="Wingdings" panose="05000000000000000000" pitchFamily="2" charset="2"/>
              <a:buChar char=""/>
            </a:pP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 sinh lưu ý (tiếp):</a:t>
            </a:r>
          </a:p>
          <a:p>
            <a:pPr marL="257175" indent="-257175" algn="just">
              <a:spcBef>
                <a:spcPts val="450"/>
              </a:spcBef>
              <a:spcAft>
                <a:spcPts val="450"/>
              </a:spcAft>
              <a:buFont typeface="Wingdings" panose="05000000000000000000" pitchFamily="2" charset="2"/>
              <a:buChar char="v"/>
            </a:pPr>
            <a:r>
              <a:rPr lang="en-US" altLang="en-US" sz="2300" dirty="0" err="1" smtClean="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a:t>
            </a:r>
            <a:r>
              <a:rPr lang="en-US" altLang="en-US" sz="2300" dirty="0" smtClean="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sinh trúng tuyển phải nộp bản gốc giấy Chứng nhận kết quả thi THPT để xác nhận nhập học.</a:t>
            </a:r>
          </a:p>
          <a:p>
            <a:pPr marL="257175" indent="-257175" algn="just">
              <a:spcBef>
                <a:spcPts val="450"/>
              </a:spcBef>
              <a:spcAft>
                <a:spcPts val="450"/>
              </a:spcAft>
              <a:buFont typeface="Wingdings" panose="05000000000000000000" pitchFamily="2" charset="2"/>
              <a:buChar char="v"/>
            </a:pP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đã xác nhận nhập học không được tham gia xét tuyển đợt 1 và các đợt tiếp </a:t>
            </a:r>
            <a:r>
              <a:rPr lang="en-US" altLang="en-US" sz="2300" dirty="0" err="1">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theo.</a:t>
            </a:r>
            <a:endPar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spcAft>
                <a:spcPts val="450"/>
              </a:spcAft>
              <a:buFont typeface="Wingdings" panose="05000000000000000000" pitchFamily="2" charset="2"/>
              <a:buChar char="v"/>
            </a:pP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có sai sót trong xét tuyển thì liên hệ trực tiếp với các cơ sở đào tạo có liên quan để giải quyết.</a:t>
            </a:r>
            <a:endParaRPr lang="en-US" sz="2300" dirty="0">
              <a:ea typeface="#9Slide03 Roboto" panose="02000000000000000000" pitchFamily="2" charset="0"/>
              <a:cs typeface="Arial" panose="020B0604020202020204" pitchFamily="34" charset="0"/>
            </a:endParaRP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1433757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latin typeface="Times New Roman" panose="02020603050405020304" pitchFamily="18" charset="0"/>
                <a:cs typeface="Times New Roman" panose="02020603050405020304" pitchFamily="18" charset="0"/>
              </a:rPr>
              <a:t>1. </a:t>
            </a:r>
            <a:r>
              <a:rPr lang="en-US" altLang="en-US" kern="0" dirty="0" err="1" smtClean="0">
                <a:latin typeface="Times New Roman" panose="02020603050405020304" pitchFamily="18" charset="0"/>
                <a:cs typeface="Times New Roman" panose="02020603050405020304" pitchFamily="18" charset="0"/>
              </a:rPr>
              <a:t>Lịch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thi</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584299DB-1F59-4C71-B734-EB5BE01816C0}"/>
              </a:ext>
            </a:extLst>
          </p:cNvPr>
          <p:cNvPicPr>
            <a:picLocks noChangeAspect="1"/>
          </p:cNvPicPr>
          <p:nvPr/>
        </p:nvPicPr>
        <p:blipFill>
          <a:blip r:embed="rId2"/>
          <a:stretch>
            <a:fillRect/>
          </a:stretch>
        </p:blipFill>
        <p:spPr>
          <a:xfrm>
            <a:off x="0" y="1219200"/>
            <a:ext cx="9144000" cy="5625206"/>
          </a:xfrm>
          <a:prstGeom prst="rect">
            <a:avLst/>
          </a:prstGeom>
        </p:spPr>
      </p:pic>
    </p:spTree>
    <p:extLst>
      <p:ext uri="{BB962C8B-B14F-4D97-AF65-F5344CB8AC3E}">
        <p14:creationId xmlns:p14="http://schemas.microsoft.com/office/powerpoint/2010/main" val="30902515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62022" y="1663322"/>
            <a:ext cx="8801003" cy="3643562"/>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Điểm tiếp nhận lưu ý:</a:t>
            </a:r>
          </a:p>
          <a:p>
            <a:pPr marL="257175" indent="-257175">
              <a:lnSpc>
                <a:spcPct val="110000"/>
              </a:lnSpc>
              <a:spcBef>
                <a:spcPts val="450"/>
              </a:spcBef>
              <a:spcAft>
                <a:spcPts val="225"/>
              </a:spcAft>
              <a:buFont typeface="Wingdings" panose="05000000000000000000" pitchFamily="2" charset="2"/>
              <a:buChar char="v"/>
              <a:defRPr/>
            </a:pPr>
            <a:r>
              <a:rPr lang="en-US" altLang="en-US" sz="2300" dirty="0" err="1" smtClean="0">
                <a:latin typeface="Times New Roman" panose="02020603050405020304" pitchFamily="18" charset="0"/>
                <a:cs typeface="Times New Roman" panose="02020603050405020304" pitchFamily="18" charset="0"/>
              </a:rPr>
              <a:t>Hướng</a:t>
            </a:r>
            <a:r>
              <a:rPr lang="en-US" altLang="en-US" sz="2300" dirty="0" smtClean="0">
                <a:latin typeface="Times New Roman" panose="02020603050405020304" pitchFamily="18" charset="0"/>
                <a:cs typeface="Times New Roman" panose="02020603050405020304" pitchFamily="18" charset="0"/>
              </a:rPr>
              <a:t> </a:t>
            </a:r>
            <a:r>
              <a:rPr lang="en-US" altLang="en-US" sz="2300" dirty="0">
                <a:latin typeface="Times New Roman" panose="02020603050405020304" pitchFamily="18" charset="0"/>
                <a:cs typeface="Times New Roman" panose="02020603050405020304" pitchFamily="18" charset="0"/>
              </a:rPr>
              <a:t>dẫn thí sinh đăng nhập Hệ thống để tự kiểm tra nguyện vọng đăng ký và báo sai sót nếu có.</a:t>
            </a:r>
          </a:p>
          <a:p>
            <a:pPr marL="257175" indent="-257175" algn="just">
              <a:lnSpc>
                <a:spcPct val="130000"/>
              </a:lnSpc>
              <a:spcBef>
                <a:spcPts val="450"/>
              </a:spcBef>
              <a:buFont typeface="Wingdings" panose="05000000000000000000" pitchFamily="2" charset="2"/>
              <a:buChar char="v"/>
            </a:pPr>
            <a:r>
              <a:rPr lang="en-US" altLang="en-US" sz="2300" dirty="0">
                <a:latin typeface="Times New Roman" panose="02020603050405020304" pitchFamily="18" charset="0"/>
                <a:cs typeface="Times New Roman" panose="02020603050405020304" pitchFamily="18" charset="0"/>
              </a:rPr>
              <a:t>Không làm thay cho thí sinh, người nhà thí sinh khi đăng ký NVXT trực tuyến.</a:t>
            </a:r>
          </a:p>
          <a:p>
            <a:pPr marL="257175" indent="-257175" algn="just">
              <a:lnSpc>
                <a:spcPct val="130000"/>
              </a:lnSpc>
              <a:spcBef>
                <a:spcPts val="450"/>
              </a:spcBef>
              <a:buFont typeface="Wingdings" panose="05000000000000000000" pitchFamily="2" charset="2"/>
              <a:buChar char="v"/>
            </a:pPr>
            <a:r>
              <a:rPr lang="en-US" altLang="en-US" sz="2300" dirty="0">
                <a:latin typeface="Times New Roman" panose="02020603050405020304" pitchFamily="18" charset="0"/>
                <a:cs typeface="Times New Roman" panose="02020603050405020304" pitchFamily="18" charset="0"/>
              </a:rPr>
              <a:t>Hướng dẫn thí sinh khai báo các thông tin về thời gian hưởng ưu tiên trên hệ thống, chuẩn bị và nộp các minh chứng để hưởng ưu tiên theo Phụ lục XVII trong Hướng dẫn thi tốt </a:t>
            </a:r>
            <a:r>
              <a:rPr lang="en-US" altLang="en-US" sz="2300" dirty="0" err="1">
                <a:latin typeface="Times New Roman" panose="02020603050405020304" pitchFamily="18" charset="0"/>
                <a:cs typeface="Times New Roman" panose="02020603050405020304" pitchFamily="18" charset="0"/>
              </a:rPr>
              <a:t>nghiệp</a:t>
            </a:r>
            <a:r>
              <a:rPr lang="en-US" altLang="en-US" sz="2300" dirty="0">
                <a:latin typeface="Times New Roman" panose="02020603050405020304" pitchFamily="18" charset="0"/>
                <a:cs typeface="Times New Roman" panose="02020603050405020304" pitchFamily="18" charset="0"/>
              </a:rPr>
              <a:t> </a:t>
            </a:r>
            <a:r>
              <a:rPr lang="en-US" altLang="en-US" sz="2300" dirty="0" smtClean="0">
                <a:latin typeface="Times New Roman" panose="02020603050405020304" pitchFamily="18" charset="0"/>
                <a:cs typeface="Times New Roman" panose="02020603050405020304" pitchFamily="18" charset="0"/>
              </a:rPr>
              <a:t>THPT</a:t>
            </a:r>
            <a:endParaRPr lang="en-US" altLang="en-US" sz="2300" dirty="0">
              <a:latin typeface="Times New Roman" panose="02020603050405020304" pitchFamily="18" charset="0"/>
              <a:cs typeface="Times New Roman" panose="02020603050405020304" pitchFamily="18" charset="0"/>
            </a:endParaRP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7. ĐIỂM TIẾP NHẬN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11724626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 xmlns:a16="http://schemas.microsoft.com/office/drawing/2014/main" id="{30675A06-A80A-E2F2-1FF9-42075D6E0633}"/>
              </a:ext>
            </a:extLst>
          </p:cNvPr>
          <p:cNvSpPr txBox="1"/>
          <p:nvPr/>
        </p:nvSpPr>
        <p:spPr>
          <a:xfrm>
            <a:off x="162022" y="1663322"/>
            <a:ext cx="8801003" cy="3129062"/>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Điểm tiếp nhận lưu ý:</a:t>
            </a:r>
          </a:p>
          <a:p>
            <a:pPr marL="257175" indent="-257175" algn="just">
              <a:lnSpc>
                <a:spcPct val="130000"/>
              </a:lnSpc>
              <a:spcBef>
                <a:spcPts val="450"/>
              </a:spcBef>
              <a:buFont typeface="Wingdings" panose="05000000000000000000" pitchFamily="2" charset="2"/>
              <a:buChar char="v"/>
            </a:pPr>
            <a:r>
              <a:rPr lang="en-US" altLang="en-US" sz="2300" dirty="0" err="1" smtClean="0">
                <a:latin typeface="Times New Roman" panose="02020603050405020304" pitchFamily="18" charset="0"/>
                <a:cs typeface="Times New Roman" panose="02020603050405020304" pitchFamily="18" charset="0"/>
              </a:rPr>
              <a:t>Kiểm</a:t>
            </a:r>
            <a:r>
              <a:rPr lang="en-US" altLang="en-US" sz="2300" dirty="0" smtClean="0">
                <a:latin typeface="Times New Roman" panose="02020603050405020304" pitchFamily="18" charset="0"/>
                <a:cs typeface="Times New Roman" panose="02020603050405020304" pitchFamily="18" charset="0"/>
              </a:rPr>
              <a:t> </a:t>
            </a:r>
            <a:r>
              <a:rPr lang="en-US" altLang="en-US" sz="2300" dirty="0">
                <a:latin typeface="Times New Roman" panose="02020603050405020304" pitchFamily="18" charset="0"/>
                <a:cs typeface="Times New Roman" panose="02020603050405020304" pitchFamily="18" charset="0"/>
              </a:rPr>
              <a:t>tra, rà soát và xác nhận, và chịu trách nhiệm về kết quả xác nhận khu vực ưu tiên, đối tượng ưu tiên (nếu có) trên Hệ thống cho thí sinh.</a:t>
            </a:r>
          </a:p>
          <a:p>
            <a:pPr marL="257175" indent="-257175" algn="just">
              <a:lnSpc>
                <a:spcPct val="130000"/>
              </a:lnSpc>
              <a:spcBef>
                <a:spcPts val="450"/>
              </a:spcBef>
              <a:buFont typeface="Wingdings" panose="05000000000000000000" pitchFamily="2" charset="2"/>
              <a:buChar char="v"/>
            </a:pPr>
            <a:r>
              <a:rPr lang="en-US" altLang="en-US" sz="2300" dirty="0">
                <a:latin typeface="Times New Roman" panose="02020603050405020304" pitchFamily="18" charset="0"/>
                <a:cs typeface="Times New Roman" panose="02020603050405020304" pitchFamily="18" charset="0"/>
              </a:rPr>
              <a:t>Chuẩn bị máy tính có kết nối internet và cử người trực hỗ trợ thí sinh trong thời gian thí sinh đăng ký xét NVXT trực tuyến (lưu ý thời gian này các điểm tiếp nhận đã nghỉ hè).</a:t>
            </a:r>
          </a:p>
          <a:p>
            <a:pPr fontAlgn="t"/>
            <a:endParaRPr lang="en-US" sz="2300" dirty="0">
              <a:ea typeface="#9Slide03 Roboto" panose="02000000000000000000" pitchFamily="2" charset="0"/>
              <a:cs typeface="Arial" panose="020B0604020202020204" pitchFamily="34" charset="0"/>
            </a:endParaRPr>
          </a:p>
        </p:txBody>
      </p:sp>
      <p:grpSp>
        <p:nvGrpSpPr>
          <p:cNvPr id="35" name="Group 34">
            <a:extLst>
              <a:ext uri="{FF2B5EF4-FFF2-40B4-BE49-F238E27FC236}">
                <a16:creationId xmlns=""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7. ĐIỂM TIẾP NHẬN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3390161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54C8E923-367F-4B27-944B-823FA2BA7491}"/>
              </a:ext>
            </a:extLst>
          </p:cNvPr>
          <p:cNvSpPr txBox="1"/>
          <p:nvPr/>
        </p:nvSpPr>
        <p:spPr>
          <a:xfrm>
            <a:off x="1431470" y="1460772"/>
            <a:ext cx="6509660" cy="800219"/>
          </a:xfrm>
          <a:prstGeom prst="rect">
            <a:avLst/>
          </a:prstGeom>
          <a:noFill/>
          <a:effectLst/>
        </p:spPr>
        <p:txBody>
          <a:bodyPr wrap="square" rtlCol="0">
            <a:spAutoFit/>
          </a:bodyPr>
          <a:lstStyle/>
          <a:p>
            <a:pPr algn="ctr"/>
            <a:r>
              <a:rPr lang="en-US" sz="2300" dirty="0">
                <a:solidFill>
                  <a:schemeClr val="bg1"/>
                </a:solidFill>
                <a:latin typeface="Times New Roman" panose="02020603050405020304" pitchFamily="18" charset="0"/>
                <a:cs typeface="Times New Roman" panose="02020603050405020304" pitchFamily="18" charset="0"/>
              </a:rPr>
              <a:t>II. TRIỂN KHAI CÔNG TÁC TUYỂN SINH NĂM 2023</a:t>
            </a:r>
          </a:p>
        </p:txBody>
      </p:sp>
      <p:grpSp>
        <p:nvGrpSpPr>
          <p:cNvPr id="12" name="Group 11">
            <a:extLst>
              <a:ext uri="{FF2B5EF4-FFF2-40B4-BE49-F238E27FC236}">
                <a16:creationId xmlns="" xmlns:a16="http://schemas.microsoft.com/office/drawing/2014/main" id="{68D04AE3-E40F-D862-D5AF-66472CDD1EAE}"/>
              </a:ext>
            </a:extLst>
          </p:cNvPr>
          <p:cNvGrpSpPr/>
          <p:nvPr/>
        </p:nvGrpSpPr>
        <p:grpSpPr>
          <a:xfrm>
            <a:off x="2265028" y="1005267"/>
            <a:ext cx="3897647" cy="452827"/>
            <a:chOff x="3402298" y="1060722"/>
            <a:chExt cx="8094989" cy="688012"/>
          </a:xfrm>
        </p:grpSpPr>
        <p:sp>
          <p:nvSpPr>
            <p:cNvPr id="13" name="Rectangle: Rounded Corners 15">
              <a:extLst>
                <a:ext uri="{FF2B5EF4-FFF2-40B4-BE49-F238E27FC236}">
                  <a16:creationId xmlns="" xmlns:a16="http://schemas.microsoft.com/office/drawing/2014/main" id="{DA5C8B55-6AF6-E18A-3743-0510B21BAAAF}"/>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 xmlns:a16="http://schemas.microsoft.com/office/drawing/2014/main" id="{E709B901-F07E-1906-3C8E-4728D9F81A97}"/>
                </a:ext>
              </a:extLst>
            </p:cNvPr>
            <p:cNvSpPr txBox="1"/>
            <p:nvPr/>
          </p:nvSpPr>
          <p:spPr>
            <a:xfrm>
              <a:off x="3633473" y="1070675"/>
              <a:ext cx="7632636" cy="678059"/>
            </a:xfrm>
            <a:prstGeom prst="rect">
              <a:avLst/>
            </a:prstGeom>
            <a:noFill/>
            <a:effectLst/>
          </p:spPr>
          <p:txBody>
            <a:bodyPr wrap="square" rtlCol="0">
              <a:spAutoFit/>
            </a:bodyPr>
            <a:lstStyle/>
            <a:p>
              <a:pPr algn="ctr"/>
              <a:r>
                <a:rPr lang="en-US" sz="2300" dirty="0" smtClean="0">
                  <a:solidFill>
                    <a:schemeClr val="bg1"/>
                  </a:solidFill>
                  <a:latin typeface="Times New Roman" panose="02020603050405020304" pitchFamily="18" charset="0"/>
                  <a:cs typeface="Times New Roman" panose="02020603050405020304" pitchFamily="18" charset="0"/>
                </a:rPr>
                <a:t>LỆ </a:t>
              </a:r>
              <a:r>
                <a:rPr lang="en-US" sz="2300" dirty="0">
                  <a:solidFill>
                    <a:schemeClr val="bg1"/>
                  </a:solidFill>
                  <a:latin typeface="Times New Roman" panose="02020603050405020304" pitchFamily="18" charset="0"/>
                  <a:cs typeface="Times New Roman" panose="02020603050405020304" pitchFamily="18" charset="0"/>
                </a:rPr>
                <a:t>PHÍ XÉT TUYỂN</a:t>
              </a:r>
              <a:r>
                <a:rPr lang="vi-VN" sz="2300" dirty="0">
                  <a:solidFill>
                    <a:schemeClr val="bg1"/>
                  </a:solidFill>
                  <a:latin typeface="Times New Roman" panose="02020603050405020304" pitchFamily="18" charset="0"/>
                  <a:cs typeface="Times New Roman" panose="02020603050405020304" pitchFamily="18" charset="0"/>
                </a:rPr>
                <a:t> </a:t>
              </a:r>
            </a:p>
          </p:txBody>
        </p:sp>
      </p:grpSp>
      <p:grpSp>
        <p:nvGrpSpPr>
          <p:cNvPr id="3" name="그룹 20">
            <a:extLst>
              <a:ext uri="{FF2B5EF4-FFF2-40B4-BE49-F238E27FC236}">
                <a16:creationId xmlns="" xmlns:a16="http://schemas.microsoft.com/office/drawing/2014/main" id="{8FCA42EB-FA1F-A41E-3904-792E39ADA2A2}"/>
              </a:ext>
            </a:extLst>
          </p:cNvPr>
          <p:cNvGrpSpPr/>
          <p:nvPr/>
        </p:nvGrpSpPr>
        <p:grpSpPr>
          <a:xfrm>
            <a:off x="525947" y="1332723"/>
            <a:ext cx="2560312" cy="3101165"/>
            <a:chOff x="415858" y="2446525"/>
            <a:chExt cx="3093961" cy="3747546"/>
          </a:xfrm>
        </p:grpSpPr>
        <p:grpSp>
          <p:nvGrpSpPr>
            <p:cNvPr id="4" name="Group 11">
              <a:extLst>
                <a:ext uri="{FF2B5EF4-FFF2-40B4-BE49-F238E27FC236}">
                  <a16:creationId xmlns="" xmlns:a16="http://schemas.microsoft.com/office/drawing/2014/main" id="{D73EFB9D-960C-7081-E80C-8FD27AF22E4A}"/>
                </a:ext>
              </a:extLst>
            </p:cNvPr>
            <p:cNvGrpSpPr/>
            <p:nvPr/>
          </p:nvGrpSpPr>
          <p:grpSpPr>
            <a:xfrm flipH="1">
              <a:off x="415858" y="2446525"/>
              <a:ext cx="3063678" cy="3747546"/>
              <a:chOff x="6446339" y="1280897"/>
              <a:chExt cx="4320717" cy="5285178"/>
            </a:xfrm>
          </p:grpSpPr>
          <p:sp>
            <p:nvSpPr>
              <p:cNvPr id="20" name="Freeform: Shape 12">
                <a:extLst>
                  <a:ext uri="{FF2B5EF4-FFF2-40B4-BE49-F238E27FC236}">
                    <a16:creationId xmlns="" xmlns:a16="http://schemas.microsoft.com/office/drawing/2014/main" id="{FF7C896F-4295-F9C4-5CEB-3B93CED3F40C}"/>
                  </a:ext>
                </a:extLst>
              </p:cNvPr>
              <p:cNvSpPr/>
              <p:nvPr/>
            </p:nvSpPr>
            <p:spPr>
              <a:xfrm>
                <a:off x="7360122" y="5629227"/>
                <a:ext cx="2033648" cy="936848"/>
              </a:xfrm>
              <a:custGeom>
                <a:avLst/>
                <a:gdLst>
                  <a:gd name="connsiteX0" fmla="*/ 448273 w 847725"/>
                  <a:gd name="connsiteY0" fmla="*/ 7144 h 390525"/>
                  <a:gd name="connsiteX1" fmla="*/ 464466 w 847725"/>
                  <a:gd name="connsiteY1" fmla="*/ 184309 h 390525"/>
                  <a:gd name="connsiteX2" fmla="*/ 452083 w 847725"/>
                  <a:gd name="connsiteY2" fmla="*/ 224314 h 390525"/>
                  <a:gd name="connsiteX3" fmla="*/ 352071 w 847725"/>
                  <a:gd name="connsiteY3" fmla="*/ 269081 h 390525"/>
                  <a:gd name="connsiteX4" fmla="*/ 30126 w 847725"/>
                  <a:gd name="connsiteY4" fmla="*/ 283369 h 390525"/>
                  <a:gd name="connsiteX5" fmla="*/ 7266 w 847725"/>
                  <a:gd name="connsiteY5" fmla="*/ 285274 h 390525"/>
                  <a:gd name="connsiteX6" fmla="*/ 12981 w 847725"/>
                  <a:gd name="connsiteY6" fmla="*/ 292894 h 390525"/>
                  <a:gd name="connsiteX7" fmla="*/ 439701 w 847725"/>
                  <a:gd name="connsiteY7" fmla="*/ 384334 h 390525"/>
                  <a:gd name="connsiteX8" fmla="*/ 455893 w 847725"/>
                  <a:gd name="connsiteY8" fmla="*/ 385286 h 390525"/>
                  <a:gd name="connsiteX9" fmla="*/ 829273 w 847725"/>
                  <a:gd name="connsiteY9" fmla="*/ 321469 h 390525"/>
                  <a:gd name="connsiteX10" fmla="*/ 797841 w 847725"/>
                  <a:gd name="connsiteY10" fmla="*/ 52864 h 390525"/>
                  <a:gd name="connsiteX11" fmla="*/ 448273 w 847725"/>
                  <a:gd name="connsiteY11" fmla="*/ 7144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390525">
                    <a:moveTo>
                      <a:pt x="448273" y="7144"/>
                    </a:moveTo>
                    <a:cubicBezTo>
                      <a:pt x="460656" y="89059"/>
                      <a:pt x="469228" y="136684"/>
                      <a:pt x="464466" y="184309"/>
                    </a:cubicBezTo>
                    <a:cubicBezTo>
                      <a:pt x="463513" y="196691"/>
                      <a:pt x="460656" y="208121"/>
                      <a:pt x="452083" y="224314"/>
                    </a:cubicBezTo>
                    <a:cubicBezTo>
                      <a:pt x="433033" y="261461"/>
                      <a:pt x="379693" y="268129"/>
                      <a:pt x="352071" y="269081"/>
                    </a:cubicBezTo>
                    <a:cubicBezTo>
                      <a:pt x="256821" y="270986"/>
                      <a:pt x="63463" y="282416"/>
                      <a:pt x="30126" y="283369"/>
                    </a:cubicBezTo>
                    <a:cubicBezTo>
                      <a:pt x="26316" y="283369"/>
                      <a:pt x="5361" y="283369"/>
                      <a:pt x="7266" y="285274"/>
                    </a:cubicBezTo>
                    <a:cubicBezTo>
                      <a:pt x="8218" y="286226"/>
                      <a:pt x="12981" y="292894"/>
                      <a:pt x="12981" y="292894"/>
                    </a:cubicBezTo>
                    <a:cubicBezTo>
                      <a:pt x="24411" y="308134"/>
                      <a:pt x="381598" y="373856"/>
                      <a:pt x="439701" y="384334"/>
                    </a:cubicBezTo>
                    <a:cubicBezTo>
                      <a:pt x="445416" y="385286"/>
                      <a:pt x="450178" y="385286"/>
                      <a:pt x="455893" y="385286"/>
                    </a:cubicBezTo>
                    <a:cubicBezTo>
                      <a:pt x="508281" y="381476"/>
                      <a:pt x="794983" y="355759"/>
                      <a:pt x="829273" y="321469"/>
                    </a:cubicBezTo>
                    <a:cubicBezTo>
                      <a:pt x="870231" y="279559"/>
                      <a:pt x="827368" y="142399"/>
                      <a:pt x="797841" y="52864"/>
                    </a:cubicBezTo>
                    <a:cubicBezTo>
                      <a:pt x="810223" y="42386"/>
                      <a:pt x="634963" y="21431"/>
                      <a:pt x="448273" y="7144"/>
                    </a:cubicBezTo>
                    <a:close/>
                  </a:path>
                </a:pathLst>
              </a:custGeom>
              <a:solidFill>
                <a:srgbClr val="B3B3B3"/>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1" name="Freeform: Shape 13">
                <a:extLst>
                  <a:ext uri="{FF2B5EF4-FFF2-40B4-BE49-F238E27FC236}">
                    <a16:creationId xmlns="" xmlns:a16="http://schemas.microsoft.com/office/drawing/2014/main" id="{6401AD09-54A4-974D-B9F5-616B4874876B}"/>
                  </a:ext>
                </a:extLst>
              </p:cNvPr>
              <p:cNvSpPr/>
              <p:nvPr/>
            </p:nvSpPr>
            <p:spPr>
              <a:xfrm>
                <a:off x="7358820" y="5629227"/>
                <a:ext cx="1987948" cy="913998"/>
              </a:xfrm>
              <a:custGeom>
                <a:avLst/>
                <a:gdLst>
                  <a:gd name="connsiteX0" fmla="*/ 436434 w 828675"/>
                  <a:gd name="connsiteY0" fmla="*/ 7144 h 381000"/>
                  <a:gd name="connsiteX1" fmla="*/ 452626 w 828675"/>
                  <a:gd name="connsiteY1" fmla="*/ 178594 h 381000"/>
                  <a:gd name="connsiteX2" fmla="*/ 440244 w 828675"/>
                  <a:gd name="connsiteY2" fmla="*/ 217646 h 381000"/>
                  <a:gd name="connsiteX3" fmla="*/ 342136 w 828675"/>
                  <a:gd name="connsiteY3" fmla="*/ 260509 h 381000"/>
                  <a:gd name="connsiteX4" fmla="*/ 11619 w 828675"/>
                  <a:gd name="connsiteY4" fmla="*/ 281464 h 381000"/>
                  <a:gd name="connsiteX5" fmla="*/ 428814 w 828675"/>
                  <a:gd name="connsiteY5" fmla="*/ 372904 h 381000"/>
                  <a:gd name="connsiteX6" fmla="*/ 444054 w 828675"/>
                  <a:gd name="connsiteY6" fmla="*/ 373856 h 381000"/>
                  <a:gd name="connsiteX7" fmla="*/ 813624 w 828675"/>
                  <a:gd name="connsiteY7" fmla="*/ 311944 h 381000"/>
                  <a:gd name="connsiteX8" fmla="*/ 782191 w 828675"/>
                  <a:gd name="connsiteY8" fmla="*/ 52864 h 381000"/>
                  <a:gd name="connsiteX9" fmla="*/ 436434 w 828675"/>
                  <a:gd name="connsiteY9" fmla="*/ 714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675" h="381000">
                    <a:moveTo>
                      <a:pt x="436434" y="7144"/>
                    </a:moveTo>
                    <a:cubicBezTo>
                      <a:pt x="448816" y="86201"/>
                      <a:pt x="457389" y="131921"/>
                      <a:pt x="452626" y="178594"/>
                    </a:cubicBezTo>
                    <a:cubicBezTo>
                      <a:pt x="451674" y="190976"/>
                      <a:pt x="448816" y="201454"/>
                      <a:pt x="440244" y="217646"/>
                    </a:cubicBezTo>
                    <a:cubicBezTo>
                      <a:pt x="421194" y="252889"/>
                      <a:pt x="367854" y="260509"/>
                      <a:pt x="342136" y="260509"/>
                    </a:cubicBezTo>
                    <a:cubicBezTo>
                      <a:pt x="269746" y="262414"/>
                      <a:pt x="43051" y="274796"/>
                      <a:pt x="11619" y="281464"/>
                    </a:cubicBezTo>
                    <a:cubicBezTo>
                      <a:pt x="-39816" y="292894"/>
                      <a:pt x="367854" y="362426"/>
                      <a:pt x="428814" y="372904"/>
                    </a:cubicBezTo>
                    <a:cubicBezTo>
                      <a:pt x="433576" y="373856"/>
                      <a:pt x="439291" y="373856"/>
                      <a:pt x="444054" y="373856"/>
                    </a:cubicBezTo>
                    <a:cubicBezTo>
                      <a:pt x="494536" y="370046"/>
                      <a:pt x="779334" y="346234"/>
                      <a:pt x="813624" y="311944"/>
                    </a:cubicBezTo>
                    <a:cubicBezTo>
                      <a:pt x="853629" y="271939"/>
                      <a:pt x="811719" y="139541"/>
                      <a:pt x="782191" y="52864"/>
                    </a:cubicBezTo>
                    <a:cubicBezTo>
                      <a:pt x="793621" y="41434"/>
                      <a:pt x="620266" y="20479"/>
                      <a:pt x="436434" y="7144"/>
                    </a:cubicBezTo>
                    <a:close/>
                  </a:path>
                </a:pathLst>
              </a:custGeom>
              <a:solidFill>
                <a:srgbClr val="CCCCCC"/>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2" name="Freeform: Shape 14">
                <a:extLst>
                  <a:ext uri="{FF2B5EF4-FFF2-40B4-BE49-F238E27FC236}">
                    <a16:creationId xmlns="" xmlns:a16="http://schemas.microsoft.com/office/drawing/2014/main" id="{37B8AC8B-CC19-B8D4-1D42-DED16A86A186}"/>
                  </a:ext>
                </a:extLst>
              </p:cNvPr>
              <p:cNvSpPr/>
              <p:nvPr/>
            </p:nvSpPr>
            <p:spPr>
              <a:xfrm>
                <a:off x="6448412" y="1280897"/>
                <a:ext cx="4318644" cy="4592842"/>
              </a:xfrm>
              <a:custGeom>
                <a:avLst/>
                <a:gdLst>
                  <a:gd name="connsiteX0" fmla="*/ 1610322 w 1800225"/>
                  <a:gd name="connsiteY0" fmla="*/ 1912136 h 1914525"/>
                  <a:gd name="connsiteX1" fmla="*/ 53937 w 1800225"/>
                  <a:gd name="connsiteY1" fmla="*/ 1736876 h 1914525"/>
                  <a:gd name="connsiteX2" fmla="*/ 7264 w 1800225"/>
                  <a:gd name="connsiteY2" fmla="*/ 1681631 h 1914525"/>
                  <a:gd name="connsiteX3" fmla="*/ 66319 w 1800225"/>
                  <a:gd name="connsiteY3" fmla="*/ 529106 h 1914525"/>
                  <a:gd name="connsiteX4" fmla="*/ 107277 w 1800225"/>
                  <a:gd name="connsiteY4" fmla="*/ 432903 h 1914525"/>
                  <a:gd name="connsiteX5" fmla="*/ 1729384 w 1800225"/>
                  <a:gd name="connsiteY5" fmla="*/ 9041 h 1914525"/>
                  <a:gd name="connsiteX6" fmla="*/ 1797012 w 1800225"/>
                  <a:gd name="connsiteY6" fmla="*/ 63333 h 1914525"/>
                  <a:gd name="connsiteX7" fmla="*/ 1691284 w 1800225"/>
                  <a:gd name="connsiteY7" fmla="*/ 1844508 h 1914525"/>
                  <a:gd name="connsiteX8" fmla="*/ 1610322 w 1800225"/>
                  <a:gd name="connsiteY8" fmla="*/ 1912136 h 191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0225" h="1914525">
                    <a:moveTo>
                      <a:pt x="1610322" y="1912136"/>
                    </a:moveTo>
                    <a:lnTo>
                      <a:pt x="53937" y="1736876"/>
                    </a:lnTo>
                    <a:cubicBezTo>
                      <a:pt x="26314" y="1734018"/>
                      <a:pt x="5359" y="1709253"/>
                      <a:pt x="7264" y="1681631"/>
                    </a:cubicBezTo>
                    <a:lnTo>
                      <a:pt x="66319" y="529106"/>
                    </a:lnTo>
                    <a:cubicBezTo>
                      <a:pt x="68224" y="458621"/>
                      <a:pt x="84417" y="438618"/>
                      <a:pt x="107277" y="432903"/>
                    </a:cubicBezTo>
                    <a:lnTo>
                      <a:pt x="1729384" y="9041"/>
                    </a:lnTo>
                    <a:cubicBezTo>
                      <a:pt x="1764627" y="-484"/>
                      <a:pt x="1798917" y="27138"/>
                      <a:pt x="1797012" y="63333"/>
                    </a:cubicBezTo>
                    <a:lnTo>
                      <a:pt x="1691284" y="1844508"/>
                    </a:lnTo>
                    <a:cubicBezTo>
                      <a:pt x="1687474" y="1885466"/>
                      <a:pt x="1651279" y="1915946"/>
                      <a:pt x="1610322" y="1912136"/>
                    </a:cubicBezTo>
                    <a:close/>
                  </a:path>
                </a:pathLst>
              </a:custGeom>
              <a:solidFill>
                <a:srgbClr val="CCCCCC"/>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3" name="Freeform: Shape 15">
                <a:extLst>
                  <a:ext uri="{FF2B5EF4-FFF2-40B4-BE49-F238E27FC236}">
                    <a16:creationId xmlns="" xmlns:a16="http://schemas.microsoft.com/office/drawing/2014/main" id="{81CE85DE-0F9A-8A47-5FC5-3D0D74DF86AD}"/>
                  </a:ext>
                </a:extLst>
              </p:cNvPr>
              <p:cNvSpPr/>
              <p:nvPr/>
            </p:nvSpPr>
            <p:spPr>
              <a:xfrm>
                <a:off x="6464696" y="1280897"/>
                <a:ext cx="4250094" cy="3998744"/>
              </a:xfrm>
              <a:custGeom>
                <a:avLst/>
                <a:gdLst>
                  <a:gd name="connsiteX0" fmla="*/ 1678781 w 1771650"/>
                  <a:gd name="connsiteY0" fmla="*/ 1664486 h 1666875"/>
                  <a:gd name="connsiteX1" fmla="*/ 7144 w 1771650"/>
                  <a:gd name="connsiteY1" fmla="*/ 1552091 h 1666875"/>
                  <a:gd name="connsiteX2" fmla="*/ 58579 w 1771650"/>
                  <a:gd name="connsiteY2" fmla="*/ 482433 h 1666875"/>
                  <a:gd name="connsiteX3" fmla="*/ 98584 w 1771650"/>
                  <a:gd name="connsiteY3" fmla="*/ 432903 h 1666875"/>
                  <a:gd name="connsiteX4" fmla="*/ 1705451 w 1771650"/>
                  <a:gd name="connsiteY4" fmla="*/ 9041 h 1666875"/>
                  <a:gd name="connsiteX5" fmla="*/ 1772126 w 1771650"/>
                  <a:gd name="connsiteY5" fmla="*/ 63333 h 1666875"/>
                  <a:gd name="connsiteX6" fmla="*/ 1678781 w 1771650"/>
                  <a:gd name="connsiteY6" fmla="*/ 1664486 h 166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0" h="1666875">
                    <a:moveTo>
                      <a:pt x="1678781" y="1664486"/>
                    </a:moveTo>
                    <a:lnTo>
                      <a:pt x="7144" y="1552091"/>
                    </a:lnTo>
                    <a:lnTo>
                      <a:pt x="58579" y="482433"/>
                    </a:lnTo>
                    <a:cubicBezTo>
                      <a:pt x="59531" y="459573"/>
                      <a:pt x="75724" y="439571"/>
                      <a:pt x="98584" y="432903"/>
                    </a:cubicBezTo>
                    <a:lnTo>
                      <a:pt x="1705451" y="9041"/>
                    </a:lnTo>
                    <a:cubicBezTo>
                      <a:pt x="1740694" y="-484"/>
                      <a:pt x="1774984" y="27138"/>
                      <a:pt x="1772126" y="63333"/>
                    </a:cubicBezTo>
                    <a:lnTo>
                      <a:pt x="1678781" y="1664486"/>
                    </a:lnTo>
                    <a:close/>
                  </a:path>
                </a:pathLst>
              </a:custGeom>
              <a:solidFill>
                <a:srgbClr val="1A1A1A"/>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4" name="Freeform: Shape 16">
                <a:extLst>
                  <a:ext uri="{FF2B5EF4-FFF2-40B4-BE49-F238E27FC236}">
                    <a16:creationId xmlns="" xmlns:a16="http://schemas.microsoft.com/office/drawing/2014/main" id="{1A415554-DC50-EF4B-88C2-6B0510490C4F}"/>
                  </a:ext>
                </a:extLst>
              </p:cNvPr>
              <p:cNvSpPr/>
              <p:nvPr/>
            </p:nvSpPr>
            <p:spPr>
              <a:xfrm>
                <a:off x="6572092" y="1577928"/>
                <a:ext cx="3907345" cy="3404644"/>
              </a:xfrm>
              <a:custGeom>
                <a:avLst/>
                <a:gdLst>
                  <a:gd name="connsiteX0" fmla="*/ 1539716 w 1628775"/>
                  <a:gd name="connsiteY0" fmla="*/ 1416844 h 1419225"/>
                  <a:gd name="connsiteX1" fmla="*/ 7144 w 1628775"/>
                  <a:gd name="connsiteY1" fmla="*/ 1357789 h 1419225"/>
                  <a:gd name="connsiteX2" fmla="*/ 57626 w 1628775"/>
                  <a:gd name="connsiteY2" fmla="*/ 363379 h 1419225"/>
                  <a:gd name="connsiteX3" fmla="*/ 1628299 w 1628775"/>
                  <a:gd name="connsiteY3" fmla="*/ 7144 h 1419225"/>
                </a:gdLst>
                <a:ahLst/>
                <a:cxnLst>
                  <a:cxn ang="0">
                    <a:pos x="connsiteX0" y="connsiteY0"/>
                  </a:cxn>
                  <a:cxn ang="0">
                    <a:pos x="connsiteX1" y="connsiteY1"/>
                  </a:cxn>
                  <a:cxn ang="0">
                    <a:pos x="connsiteX2" y="connsiteY2"/>
                  </a:cxn>
                  <a:cxn ang="0">
                    <a:pos x="connsiteX3" y="connsiteY3"/>
                  </a:cxn>
                </a:cxnLst>
                <a:rect l="l" t="t" r="r" b="b"/>
                <a:pathLst>
                  <a:path w="1628775" h="1419225">
                    <a:moveTo>
                      <a:pt x="1539716" y="1416844"/>
                    </a:moveTo>
                    <a:lnTo>
                      <a:pt x="7144" y="1357789"/>
                    </a:lnTo>
                    <a:lnTo>
                      <a:pt x="57626" y="363379"/>
                    </a:lnTo>
                    <a:lnTo>
                      <a:pt x="1628299" y="7144"/>
                    </a:lnTo>
                    <a:close/>
                  </a:path>
                </a:pathLst>
              </a:custGeom>
              <a:solidFill>
                <a:srgbClr val="E6E6E6"/>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5" name="Freeform: Shape 17">
                <a:extLst>
                  <a:ext uri="{FF2B5EF4-FFF2-40B4-BE49-F238E27FC236}">
                    <a16:creationId xmlns="" xmlns:a16="http://schemas.microsoft.com/office/drawing/2014/main" id="{F19C7A4C-1988-DF55-CF80-5FDFE30997FA}"/>
                  </a:ext>
                </a:extLst>
              </p:cNvPr>
              <p:cNvSpPr/>
              <p:nvPr/>
            </p:nvSpPr>
            <p:spPr>
              <a:xfrm>
                <a:off x="6446339" y="4996281"/>
                <a:ext cx="4044444" cy="868298"/>
              </a:xfrm>
              <a:custGeom>
                <a:avLst/>
                <a:gdLst>
                  <a:gd name="connsiteX0" fmla="*/ 13844 w 1685925"/>
                  <a:gd name="connsiteY0" fmla="*/ 7144 h 361950"/>
                  <a:gd name="connsiteX1" fmla="*/ 7176 w 1685925"/>
                  <a:gd name="connsiteY1" fmla="*/ 133826 h 361950"/>
                  <a:gd name="connsiteX2" fmla="*/ 53849 w 1685925"/>
                  <a:gd name="connsiteY2" fmla="*/ 189071 h 361950"/>
                  <a:gd name="connsiteX3" fmla="*/ 1597851 w 1685925"/>
                  <a:gd name="connsiteY3" fmla="*/ 363379 h 361950"/>
                  <a:gd name="connsiteX4" fmla="*/ 1675956 w 1685925"/>
                  <a:gd name="connsiteY4" fmla="*/ 296704 h 361950"/>
                  <a:gd name="connsiteX5" fmla="*/ 1686434 w 1685925"/>
                  <a:gd name="connsiteY5" fmla="*/ 111919 h 361950"/>
                  <a:gd name="connsiteX6" fmla="*/ 13844 w 1685925"/>
                  <a:gd name="connsiteY6" fmla="*/ 7144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925" h="361950">
                    <a:moveTo>
                      <a:pt x="13844" y="7144"/>
                    </a:moveTo>
                    <a:lnTo>
                      <a:pt x="7176" y="133826"/>
                    </a:lnTo>
                    <a:cubicBezTo>
                      <a:pt x="6224" y="161449"/>
                      <a:pt x="26226" y="186214"/>
                      <a:pt x="53849" y="189071"/>
                    </a:cubicBezTo>
                    <a:lnTo>
                      <a:pt x="1597851" y="363379"/>
                    </a:lnTo>
                    <a:cubicBezTo>
                      <a:pt x="1637856" y="368141"/>
                      <a:pt x="1674051" y="337661"/>
                      <a:pt x="1675956" y="296704"/>
                    </a:cubicBezTo>
                    <a:lnTo>
                      <a:pt x="1686434" y="111919"/>
                    </a:lnTo>
                    <a:lnTo>
                      <a:pt x="13844" y="7144"/>
                    </a:lnTo>
                    <a:close/>
                  </a:path>
                </a:pathLst>
              </a:custGeom>
              <a:solidFill>
                <a:srgbClr val="B3B3B3"/>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6" name="Freeform: Shape 18">
                <a:extLst>
                  <a:ext uri="{FF2B5EF4-FFF2-40B4-BE49-F238E27FC236}">
                    <a16:creationId xmlns="" xmlns:a16="http://schemas.microsoft.com/office/drawing/2014/main" id="{D466B21B-9674-0908-F1C4-1429286EBD94}"/>
                  </a:ext>
                </a:extLst>
              </p:cNvPr>
              <p:cNvSpPr/>
              <p:nvPr/>
            </p:nvSpPr>
            <p:spPr>
              <a:xfrm>
                <a:off x="7715310" y="1593115"/>
                <a:ext cx="2775473" cy="3394037"/>
              </a:xfrm>
              <a:custGeom>
                <a:avLst/>
                <a:gdLst>
                  <a:gd name="connsiteX0" fmla="*/ 1425389 w 2775473"/>
                  <a:gd name="connsiteY0" fmla="*/ 306593 h 3394037"/>
                  <a:gd name="connsiteX1" fmla="*/ 2775473 w 2775473"/>
                  <a:gd name="connsiteY1" fmla="*/ 0 h 3394037"/>
                  <a:gd name="connsiteX2" fmla="*/ 2565699 w 2775473"/>
                  <a:gd name="connsiteY2" fmla="*/ 3394037 h 3394037"/>
                  <a:gd name="connsiteX3" fmla="*/ 0 w 2775473"/>
                  <a:gd name="connsiteY3" fmla="*/ 3281082 h 3394037"/>
                  <a:gd name="connsiteX4" fmla="*/ 1425389 w 2775473"/>
                  <a:gd name="connsiteY4" fmla="*/ 306593 h 3394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473" h="3394037">
                    <a:moveTo>
                      <a:pt x="1425389" y="306593"/>
                    </a:moveTo>
                    <a:lnTo>
                      <a:pt x="2775473" y="0"/>
                    </a:lnTo>
                    <a:lnTo>
                      <a:pt x="2565699" y="3394037"/>
                    </a:lnTo>
                    <a:lnTo>
                      <a:pt x="0" y="3281082"/>
                    </a:lnTo>
                    <a:lnTo>
                      <a:pt x="1425389" y="306593"/>
                    </a:lnTo>
                    <a:close/>
                  </a:path>
                </a:pathLst>
              </a:custGeom>
              <a:solidFill>
                <a:srgbClr val="999999">
                  <a:alpha val="10000"/>
                </a:srgb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2300" dirty="0">
                  <a:solidFill>
                    <a:schemeClr val="tx1"/>
                  </a:solidFill>
                  <a:latin typeface="Times New Roman" panose="02020603050405020304" pitchFamily="18" charset="0"/>
                  <a:cs typeface="Times New Roman" panose="02020603050405020304" pitchFamily="18" charset="0"/>
                </a:endParaRPr>
              </a:p>
            </p:txBody>
          </p:sp>
        </p:grpSp>
        <p:grpSp>
          <p:nvGrpSpPr>
            <p:cNvPr id="5" name="Group 26">
              <a:extLst>
                <a:ext uri="{FF2B5EF4-FFF2-40B4-BE49-F238E27FC236}">
                  <a16:creationId xmlns="" xmlns:a16="http://schemas.microsoft.com/office/drawing/2014/main" id="{0946609E-F26B-0FC8-D1FC-08D31A93DAD5}"/>
                </a:ext>
              </a:extLst>
            </p:cNvPr>
            <p:cNvGrpSpPr/>
            <p:nvPr/>
          </p:nvGrpSpPr>
          <p:grpSpPr>
            <a:xfrm>
              <a:off x="1215610" y="2585548"/>
              <a:ext cx="2294209" cy="2308058"/>
              <a:chOff x="-513812" y="2460944"/>
              <a:chExt cx="2785274" cy="2802088"/>
            </a:xfrm>
          </p:grpSpPr>
          <p:sp>
            <p:nvSpPr>
              <p:cNvPr id="11" name="Freeform: Shape 30">
                <a:extLst>
                  <a:ext uri="{FF2B5EF4-FFF2-40B4-BE49-F238E27FC236}">
                    <a16:creationId xmlns="" xmlns:a16="http://schemas.microsoft.com/office/drawing/2014/main" id="{363FFD17-6355-EC2F-8A47-20B9D55229BA}"/>
                  </a:ext>
                </a:extLst>
              </p:cNvPr>
              <p:cNvSpPr/>
              <p:nvPr/>
            </p:nvSpPr>
            <p:spPr>
              <a:xfrm>
                <a:off x="-513812" y="3076985"/>
                <a:ext cx="1580456" cy="2186047"/>
              </a:xfrm>
              <a:custGeom>
                <a:avLst/>
                <a:gdLst>
                  <a:gd name="connsiteX0" fmla="*/ 51634 w 2717800"/>
                  <a:gd name="connsiteY0" fmla="*/ 3644051 h 3759200"/>
                  <a:gd name="connsiteX1" fmla="*/ 199 w 2717800"/>
                  <a:gd name="connsiteY1" fmla="*/ 3565311 h 3759200"/>
                  <a:gd name="connsiteX2" fmla="*/ 100529 w 2717800"/>
                  <a:gd name="connsiteY2" fmla="*/ 3463711 h 3759200"/>
                  <a:gd name="connsiteX3" fmla="*/ 296744 w 2717800"/>
                  <a:gd name="connsiteY3" fmla="*/ 3277021 h 3759200"/>
                  <a:gd name="connsiteX4" fmla="*/ 351354 w 2717800"/>
                  <a:gd name="connsiteY4" fmla="*/ 2962696 h 3759200"/>
                  <a:gd name="connsiteX5" fmla="*/ 392629 w 2717800"/>
                  <a:gd name="connsiteY5" fmla="*/ 2273086 h 3759200"/>
                  <a:gd name="connsiteX6" fmla="*/ 535504 w 2717800"/>
                  <a:gd name="connsiteY6" fmla="*/ 1337731 h 3759200"/>
                  <a:gd name="connsiteX7" fmla="*/ 727909 w 2717800"/>
                  <a:gd name="connsiteY7" fmla="*/ 1073571 h 3759200"/>
                  <a:gd name="connsiteX8" fmla="*/ 1072714 w 2717800"/>
                  <a:gd name="connsiteY8" fmla="*/ 882436 h 3759200"/>
                  <a:gd name="connsiteX9" fmla="*/ 1115259 w 2717800"/>
                  <a:gd name="connsiteY9" fmla="*/ 744006 h 3759200"/>
                  <a:gd name="connsiteX10" fmla="*/ 734894 w 2717800"/>
                  <a:gd name="connsiteY10" fmla="*/ 345861 h 3759200"/>
                  <a:gd name="connsiteX11" fmla="*/ 756484 w 2717800"/>
                  <a:gd name="connsiteY11" fmla="*/ 262676 h 3759200"/>
                  <a:gd name="connsiteX12" fmla="*/ 1040964 w 2717800"/>
                  <a:gd name="connsiteY12" fmla="*/ 11851 h 3759200"/>
                  <a:gd name="connsiteX13" fmla="*/ 1202254 w 2717800"/>
                  <a:gd name="connsiteY13" fmla="*/ 13756 h 3759200"/>
                  <a:gd name="connsiteX14" fmla="*/ 1901389 w 2717800"/>
                  <a:gd name="connsiteY14" fmla="*/ 211241 h 3759200"/>
                  <a:gd name="connsiteX15" fmla="*/ 1930599 w 2717800"/>
                  <a:gd name="connsiteY15" fmla="*/ 332526 h 3759200"/>
                  <a:gd name="connsiteX16" fmla="*/ 1645484 w 2717800"/>
                  <a:gd name="connsiteY16" fmla="*/ 708446 h 3759200"/>
                  <a:gd name="connsiteX17" fmla="*/ 1705809 w 2717800"/>
                  <a:gd name="connsiteY17" fmla="*/ 874181 h 3759200"/>
                  <a:gd name="connsiteX18" fmla="*/ 1963619 w 2717800"/>
                  <a:gd name="connsiteY18" fmla="*/ 1041821 h 3759200"/>
                  <a:gd name="connsiteX19" fmla="*/ 2248734 w 2717800"/>
                  <a:gd name="connsiteY19" fmla="*/ 1262166 h 3759200"/>
                  <a:gd name="connsiteX20" fmla="*/ 2345254 w 2717800"/>
                  <a:gd name="connsiteY20" fmla="*/ 1399326 h 3759200"/>
                  <a:gd name="connsiteX21" fmla="*/ 2420819 w 2717800"/>
                  <a:gd name="connsiteY21" fmla="*/ 1751751 h 3759200"/>
                  <a:gd name="connsiteX22" fmla="*/ 2433519 w 2717800"/>
                  <a:gd name="connsiteY22" fmla="*/ 2052741 h 3759200"/>
                  <a:gd name="connsiteX23" fmla="*/ 2454474 w 2717800"/>
                  <a:gd name="connsiteY23" fmla="*/ 2607096 h 3759200"/>
                  <a:gd name="connsiteX24" fmla="*/ 2552899 w 2717800"/>
                  <a:gd name="connsiteY24" fmla="*/ 3312581 h 3759200"/>
                  <a:gd name="connsiteX25" fmla="*/ 2708474 w 2717800"/>
                  <a:gd name="connsiteY25" fmla="*/ 3703106 h 3759200"/>
                  <a:gd name="connsiteX26" fmla="*/ 2684344 w 2717800"/>
                  <a:gd name="connsiteY26" fmla="*/ 3761526 h 3759200"/>
                  <a:gd name="connsiteX27" fmla="*/ 2213174 w 2717800"/>
                  <a:gd name="connsiteY27" fmla="*/ 3743111 h 3759200"/>
                  <a:gd name="connsiteX28" fmla="*/ 51634 w 2717800"/>
                  <a:gd name="connsiteY28" fmla="*/ 3644051 h 375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7800" h="3759200">
                    <a:moveTo>
                      <a:pt x="51634" y="3644051"/>
                    </a:moveTo>
                    <a:cubicBezTo>
                      <a:pt x="32584" y="3637701"/>
                      <a:pt x="-2976" y="3585631"/>
                      <a:pt x="199" y="3565311"/>
                    </a:cubicBezTo>
                    <a:cubicBezTo>
                      <a:pt x="10359" y="3508796"/>
                      <a:pt x="39569" y="3471331"/>
                      <a:pt x="100529" y="3463711"/>
                    </a:cubicBezTo>
                    <a:cubicBezTo>
                      <a:pt x="211654" y="3449741"/>
                      <a:pt x="264994" y="3374176"/>
                      <a:pt x="296744" y="3277021"/>
                    </a:cubicBezTo>
                    <a:cubicBezTo>
                      <a:pt x="329764" y="3174786"/>
                      <a:pt x="344369" y="3069376"/>
                      <a:pt x="351354" y="2962696"/>
                    </a:cubicBezTo>
                    <a:cubicBezTo>
                      <a:pt x="367229" y="2732826"/>
                      <a:pt x="376754" y="2502956"/>
                      <a:pt x="392629" y="2273086"/>
                    </a:cubicBezTo>
                    <a:cubicBezTo>
                      <a:pt x="400884" y="2154976"/>
                      <a:pt x="491689" y="1437426"/>
                      <a:pt x="535504" y="1337731"/>
                    </a:cubicBezTo>
                    <a:cubicBezTo>
                      <a:pt x="580589" y="1236131"/>
                      <a:pt x="644724" y="1148501"/>
                      <a:pt x="727909" y="1073571"/>
                    </a:cubicBezTo>
                    <a:cubicBezTo>
                      <a:pt x="828874" y="983401"/>
                      <a:pt x="952064" y="935776"/>
                      <a:pt x="1072714" y="882436"/>
                    </a:cubicBezTo>
                    <a:cubicBezTo>
                      <a:pt x="1155264" y="846241"/>
                      <a:pt x="1164789" y="818936"/>
                      <a:pt x="1115259" y="744006"/>
                    </a:cubicBezTo>
                    <a:cubicBezTo>
                      <a:pt x="1104464" y="728131"/>
                      <a:pt x="743784" y="361736"/>
                      <a:pt x="734894" y="345861"/>
                    </a:cubicBezTo>
                    <a:cubicBezTo>
                      <a:pt x="712034" y="305221"/>
                      <a:pt x="716479" y="286171"/>
                      <a:pt x="756484" y="262676"/>
                    </a:cubicBezTo>
                    <a:cubicBezTo>
                      <a:pt x="993974" y="158536"/>
                      <a:pt x="976829" y="25186"/>
                      <a:pt x="1040964" y="11851"/>
                    </a:cubicBezTo>
                    <a:cubicBezTo>
                      <a:pt x="1094939" y="1056"/>
                      <a:pt x="1135579" y="-9104"/>
                      <a:pt x="1202254" y="13756"/>
                    </a:cubicBezTo>
                    <a:cubicBezTo>
                      <a:pt x="1432124" y="84241"/>
                      <a:pt x="1762324" y="92496"/>
                      <a:pt x="1901389" y="211241"/>
                    </a:cubicBezTo>
                    <a:cubicBezTo>
                      <a:pt x="1941394" y="243626"/>
                      <a:pt x="1951554" y="286171"/>
                      <a:pt x="1930599" y="332526"/>
                    </a:cubicBezTo>
                    <a:cubicBezTo>
                      <a:pt x="1914089" y="368721"/>
                      <a:pt x="1686759" y="587796"/>
                      <a:pt x="1645484" y="708446"/>
                    </a:cubicBezTo>
                    <a:cubicBezTo>
                      <a:pt x="1619449" y="780201"/>
                      <a:pt x="1651834" y="832906"/>
                      <a:pt x="1705809" y="874181"/>
                    </a:cubicBezTo>
                    <a:cubicBezTo>
                      <a:pt x="1787724" y="935776"/>
                      <a:pt x="1879164" y="983401"/>
                      <a:pt x="1963619" y="1041821"/>
                    </a:cubicBezTo>
                    <a:cubicBezTo>
                      <a:pt x="2062679" y="1110401"/>
                      <a:pt x="2168724" y="1169456"/>
                      <a:pt x="2248734" y="1262166"/>
                    </a:cubicBezTo>
                    <a:cubicBezTo>
                      <a:pt x="2285564" y="1304711"/>
                      <a:pt x="2319219" y="1349161"/>
                      <a:pt x="2345254" y="1399326"/>
                    </a:cubicBezTo>
                    <a:cubicBezTo>
                      <a:pt x="2354779" y="1417106"/>
                      <a:pt x="2410024" y="1648881"/>
                      <a:pt x="2420819" y="1751751"/>
                    </a:cubicBezTo>
                    <a:cubicBezTo>
                      <a:pt x="2431614" y="1851446"/>
                      <a:pt x="2429074" y="1952411"/>
                      <a:pt x="2433519" y="2052741"/>
                    </a:cubicBezTo>
                    <a:cubicBezTo>
                      <a:pt x="2441774" y="2237526"/>
                      <a:pt x="2442409" y="2422946"/>
                      <a:pt x="2454474" y="2607096"/>
                    </a:cubicBezTo>
                    <a:cubicBezTo>
                      <a:pt x="2470349" y="2844586"/>
                      <a:pt x="2494479" y="3081441"/>
                      <a:pt x="2552899" y="3312581"/>
                    </a:cubicBezTo>
                    <a:cubicBezTo>
                      <a:pt x="2587189" y="3449741"/>
                      <a:pt x="2636084" y="3581186"/>
                      <a:pt x="2708474" y="3703106"/>
                    </a:cubicBezTo>
                    <a:cubicBezTo>
                      <a:pt x="2726889" y="3734221"/>
                      <a:pt x="2719904" y="3752001"/>
                      <a:pt x="2684344" y="3761526"/>
                    </a:cubicBezTo>
                    <a:cubicBezTo>
                      <a:pt x="2657039" y="3769146"/>
                      <a:pt x="2226509" y="3742476"/>
                      <a:pt x="2213174" y="3743111"/>
                    </a:cubicBezTo>
                    <a:cubicBezTo>
                      <a:pt x="2201109" y="3714536"/>
                      <a:pt x="372309" y="3786926"/>
                      <a:pt x="51634" y="3644051"/>
                    </a:cubicBezTo>
                    <a:close/>
                  </a:path>
                </a:pathLst>
              </a:custGeom>
              <a:solidFill>
                <a:schemeClr val="accent4">
                  <a:lumMod val="40000"/>
                  <a:lumOff val="60000"/>
                </a:schemeClr>
              </a:solidFill>
              <a:ln w="6350"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17" name="Freeform: Shape 33">
                <a:extLst>
                  <a:ext uri="{FF2B5EF4-FFF2-40B4-BE49-F238E27FC236}">
                    <a16:creationId xmlns="" xmlns:a16="http://schemas.microsoft.com/office/drawing/2014/main" id="{BAC0D874-FFD7-C391-3A0D-8795E52959E9}"/>
                  </a:ext>
                </a:extLst>
              </p:cNvPr>
              <p:cNvSpPr/>
              <p:nvPr/>
            </p:nvSpPr>
            <p:spPr>
              <a:xfrm>
                <a:off x="1989362" y="2460944"/>
                <a:ext cx="282100" cy="786912"/>
              </a:xfrm>
              <a:custGeom>
                <a:avLst/>
                <a:gdLst>
                  <a:gd name="connsiteX0" fmla="*/ 363855 w 361950"/>
                  <a:gd name="connsiteY0" fmla="*/ 931417 h 1009650"/>
                  <a:gd name="connsiteX1" fmla="*/ 343535 w 361950"/>
                  <a:gd name="connsiteY1" fmla="*/ 968247 h 1009650"/>
                  <a:gd name="connsiteX2" fmla="*/ 221615 w 361950"/>
                  <a:gd name="connsiteY2" fmla="*/ 1012062 h 1009650"/>
                  <a:gd name="connsiteX3" fmla="*/ 0 w 361950"/>
                  <a:gd name="connsiteY3" fmla="*/ 65912 h 1009650"/>
                  <a:gd name="connsiteX4" fmla="*/ 151765 w 361950"/>
                  <a:gd name="connsiteY4" fmla="*/ 4952 h 1009650"/>
                  <a:gd name="connsiteX5" fmla="*/ 185420 w 361950"/>
                  <a:gd name="connsiteY5" fmla="*/ 24637 h 1009650"/>
                  <a:gd name="connsiteX6" fmla="*/ 363855 w 361950"/>
                  <a:gd name="connsiteY6" fmla="*/ 931417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1950" h="1009650">
                    <a:moveTo>
                      <a:pt x="363855" y="931417"/>
                    </a:moveTo>
                    <a:cubicBezTo>
                      <a:pt x="368300" y="951102"/>
                      <a:pt x="365125" y="961262"/>
                      <a:pt x="343535" y="968247"/>
                    </a:cubicBezTo>
                    <a:cubicBezTo>
                      <a:pt x="302260" y="980947"/>
                      <a:pt x="262255" y="997457"/>
                      <a:pt x="221615" y="1012062"/>
                    </a:cubicBezTo>
                    <a:cubicBezTo>
                      <a:pt x="199390" y="918082"/>
                      <a:pt x="51435" y="287527"/>
                      <a:pt x="0" y="65912"/>
                    </a:cubicBezTo>
                    <a:cubicBezTo>
                      <a:pt x="50800" y="45592"/>
                      <a:pt x="102235" y="26542"/>
                      <a:pt x="151765" y="4952"/>
                    </a:cubicBezTo>
                    <a:cubicBezTo>
                      <a:pt x="175895" y="-5843"/>
                      <a:pt x="184150" y="1142"/>
                      <a:pt x="185420" y="24637"/>
                    </a:cubicBezTo>
                    <a:cubicBezTo>
                      <a:pt x="186690" y="34162"/>
                      <a:pt x="351790" y="873632"/>
                      <a:pt x="363855" y="931417"/>
                    </a:cubicBezTo>
                    <a:close/>
                  </a:path>
                </a:pathLst>
              </a:custGeom>
              <a:solidFill>
                <a:schemeClr val="bg1"/>
              </a:solidFill>
              <a:ln w="6350"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18" name="Freeform: Shape 34">
                <a:extLst>
                  <a:ext uri="{FF2B5EF4-FFF2-40B4-BE49-F238E27FC236}">
                    <a16:creationId xmlns="" xmlns:a16="http://schemas.microsoft.com/office/drawing/2014/main" id="{99FE6228-60C1-7D87-3942-58BCCC1175AF}"/>
                  </a:ext>
                </a:extLst>
              </p:cNvPr>
              <p:cNvSpPr/>
              <p:nvPr/>
            </p:nvSpPr>
            <p:spPr>
              <a:xfrm>
                <a:off x="-54264" y="5106952"/>
                <a:ext cx="428346" cy="129242"/>
              </a:xfrm>
              <a:custGeom>
                <a:avLst/>
                <a:gdLst>
                  <a:gd name="connsiteX0" fmla="*/ 723382 w 736600"/>
                  <a:gd name="connsiteY0" fmla="*/ 226720 h 222250"/>
                  <a:gd name="connsiteX1" fmla="*/ 408422 w 736600"/>
                  <a:gd name="connsiteY1" fmla="*/ 195604 h 222250"/>
                  <a:gd name="connsiteX2" fmla="*/ 118862 w 736600"/>
                  <a:gd name="connsiteY2" fmla="*/ 144170 h 222250"/>
                  <a:gd name="connsiteX3" fmla="*/ 12817 w 736600"/>
                  <a:gd name="connsiteY3" fmla="*/ 111784 h 222250"/>
                  <a:gd name="connsiteX4" fmla="*/ 125212 w 736600"/>
                  <a:gd name="connsiteY4" fmla="*/ 3200 h 222250"/>
                  <a:gd name="connsiteX5" fmla="*/ 376672 w 736600"/>
                  <a:gd name="connsiteY5" fmla="*/ 49554 h 222250"/>
                  <a:gd name="connsiteX6" fmla="*/ 562092 w 736600"/>
                  <a:gd name="connsiteY6" fmla="*/ 152425 h 222250"/>
                  <a:gd name="connsiteX7" fmla="*/ 739257 w 736600"/>
                  <a:gd name="connsiteY7" fmla="*/ 224814 h 222250"/>
                  <a:gd name="connsiteX8" fmla="*/ 723382 w 736600"/>
                  <a:gd name="connsiteY8" fmla="*/ 22672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600" h="222250">
                    <a:moveTo>
                      <a:pt x="723382" y="226720"/>
                    </a:moveTo>
                    <a:cubicBezTo>
                      <a:pt x="617337" y="228625"/>
                      <a:pt x="512562" y="212114"/>
                      <a:pt x="408422" y="195604"/>
                    </a:cubicBezTo>
                    <a:cubicBezTo>
                      <a:pt x="311267" y="179729"/>
                      <a:pt x="214112" y="168300"/>
                      <a:pt x="118862" y="144170"/>
                    </a:cubicBezTo>
                    <a:cubicBezTo>
                      <a:pt x="83302" y="135279"/>
                      <a:pt x="47742" y="122579"/>
                      <a:pt x="12817" y="111784"/>
                    </a:cubicBezTo>
                    <a:cubicBezTo>
                      <a:pt x="-31633" y="52095"/>
                      <a:pt x="47742" y="13359"/>
                      <a:pt x="125212" y="3200"/>
                    </a:cubicBezTo>
                    <a:cubicBezTo>
                      <a:pt x="215382" y="-8866"/>
                      <a:pt x="296662" y="14629"/>
                      <a:pt x="376672" y="49554"/>
                    </a:cubicBezTo>
                    <a:cubicBezTo>
                      <a:pt x="441442" y="78129"/>
                      <a:pt x="502402" y="114959"/>
                      <a:pt x="562092" y="152425"/>
                    </a:cubicBezTo>
                    <a:cubicBezTo>
                      <a:pt x="616067" y="186079"/>
                      <a:pt x="676392" y="202589"/>
                      <a:pt x="739257" y="224814"/>
                    </a:cubicBezTo>
                    <a:cubicBezTo>
                      <a:pt x="731002" y="226084"/>
                      <a:pt x="727192" y="226084"/>
                      <a:pt x="723382" y="226720"/>
                    </a:cubicBezTo>
                    <a:close/>
                  </a:path>
                </a:pathLst>
              </a:custGeom>
              <a:solidFill>
                <a:schemeClr val="accent4">
                  <a:lumMod val="75000"/>
                </a:schemeClr>
              </a:solidFill>
              <a:ln w="6350"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grpSp>
      </p:grpSp>
      <p:pic>
        <p:nvPicPr>
          <p:cNvPr id="1026" name="Picture 2" descr="Premium Vector | Dong icon. vietnamese currency symbol on a banknote. stack  of cash vector illustration.">
            <a:extLst>
              <a:ext uri="{FF2B5EF4-FFF2-40B4-BE49-F238E27FC236}">
                <a16:creationId xmlns="" xmlns:a16="http://schemas.microsoft.com/office/drawing/2014/main" id="{DE8BEBC8-C6F2-7B8E-C553-9EA4338FF2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8738" y="2472461"/>
            <a:ext cx="648187" cy="648187"/>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 xmlns:a16="http://schemas.microsoft.com/office/drawing/2014/main" id="{6A4ADAC1-6252-8AD4-36F2-E2C5AB517665}"/>
              </a:ext>
            </a:extLst>
          </p:cNvPr>
          <p:cNvSpPr txBox="1"/>
          <p:nvPr/>
        </p:nvSpPr>
        <p:spPr>
          <a:xfrm>
            <a:off x="189131" y="4501755"/>
            <a:ext cx="3950462" cy="1990288"/>
          </a:xfrm>
          <a:prstGeom prst="rect">
            <a:avLst/>
          </a:prstGeom>
          <a:solidFill>
            <a:schemeClr val="accent4">
              <a:lumMod val="20000"/>
              <a:lumOff val="80000"/>
            </a:schemeClr>
          </a:solidFill>
        </p:spPr>
        <p:txBody>
          <a:bodyPr wrap="square">
            <a:spAutoFit/>
          </a:bodyPr>
          <a:lstStyle/>
          <a:p>
            <a:pPr fontAlgn="t">
              <a:spcBef>
                <a:spcPts val="450"/>
              </a:spcBef>
              <a:spcAft>
                <a:spcPts val="450"/>
              </a:spcAft>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Các</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nguyện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vọng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trên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Hệ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thống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đều</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phải</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nộp</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phí</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p>
          <a:p>
            <a:pPr fontAlgn="t">
              <a:spcBef>
                <a:spcPts val="450"/>
              </a:spcBef>
              <a:spcAft>
                <a:spcPts val="450"/>
              </a:spcAft>
            </a:pPr>
            <a:r>
              <a:rPr lang="en-US" sz="2300" i="1" dirty="0">
                <a:latin typeface="Times New Roman" panose="02020603050405020304" pitchFamily="18" charset="0"/>
                <a:ea typeface="#9Slide03 Roboto" panose="02000000000000000000" pitchFamily="2" charset="0"/>
                <a:cs typeface="Times New Roman" panose="02020603050405020304" pitchFamily="18" charset="0"/>
              </a:rPr>
              <a:t>(</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không</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phân</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biệt</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phương</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thức</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a:t>
            </a:r>
          </a:p>
        </p:txBody>
      </p:sp>
      <p:sp>
        <p:nvSpPr>
          <p:cNvPr id="1025" name="TextBox 1024">
            <a:extLst>
              <a:ext uri="{FF2B5EF4-FFF2-40B4-BE49-F238E27FC236}">
                <a16:creationId xmlns="" xmlns:a16="http://schemas.microsoft.com/office/drawing/2014/main" id="{F758F98A-0C1C-DBFC-EB2F-576AB99523EF}"/>
              </a:ext>
            </a:extLst>
          </p:cNvPr>
          <p:cNvSpPr txBox="1"/>
          <p:nvPr/>
        </p:nvSpPr>
        <p:spPr>
          <a:xfrm>
            <a:off x="4167172" y="1451348"/>
            <a:ext cx="4819650" cy="3631763"/>
          </a:xfrm>
          <a:prstGeom prst="rect">
            <a:avLst/>
          </a:prstGeom>
          <a:noFill/>
        </p:spPr>
        <p:txBody>
          <a:bodyPr wrap="square">
            <a:spAutoFit/>
          </a:bodyPr>
          <a:lstStyle/>
          <a:p>
            <a:pPr marL="257175" indent="-257175" fontAlgn="t">
              <a:buFont typeface="Wingdings" panose="05000000000000000000" pitchFamily="2" charset="2"/>
              <a:buChar char="ü"/>
            </a:pPr>
            <a:r>
              <a:rPr lang="en-US" sz="2300" b="1" dirty="0">
                <a:latin typeface="Times New Roman" panose="02020603050405020304" pitchFamily="18" charset="0"/>
                <a:ea typeface="#9Slide03 Roboto" panose="02000000000000000000" pitchFamily="2" charset="0"/>
                <a:cs typeface="Times New Roman" panose="02020603050405020304" pitchFamily="18" charset="0"/>
              </a:rPr>
              <a:t>CSĐT,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Sở</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GDĐT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và</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Trung</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tâm</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Giải</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pháp</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CNTT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thảo</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luận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văn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bản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phối</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hợp</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p>
          <a:p>
            <a:pPr marL="557213" lvl="1" indent="-214313" fontAlgn="t">
              <a:buFont typeface="Wingdings" panose="05000000000000000000" pitchFamily="2" charset="2"/>
              <a:buChar char="§"/>
            </a:pPr>
            <a:r>
              <a:rPr lang="en-US" sz="2300" dirty="0">
                <a:latin typeface="Times New Roman" panose="02020603050405020304" pitchFamily="18" charset="0"/>
                <a:ea typeface="#9Slide03 Roboto" panose="02000000000000000000" pitchFamily="2" charset="0"/>
                <a:cs typeface="Times New Roman" panose="02020603050405020304" pitchFamily="18" charset="0"/>
              </a:rPr>
              <a:t>Thu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phí</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p>
          <a:p>
            <a:pPr marL="557213" lvl="1" indent="-214313" fontAlgn="t">
              <a:buFont typeface="Wingdings" panose="05000000000000000000" pitchFamily="2" charset="2"/>
              <a:buChar char="§"/>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Mức</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thu</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a:p>
            <a:pPr marL="557213" lvl="1" indent="-214313" fontAlgn="t">
              <a:buFont typeface="Wingdings" panose="05000000000000000000" pitchFamily="2" charset="2"/>
              <a:buChar char="§"/>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phân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bổ</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phí</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a:p>
            <a:pPr marL="557213" lvl="1" indent="-214313" fontAlgn="t">
              <a:buFont typeface="Wingdings" panose="05000000000000000000" pitchFamily="2" charset="2"/>
              <a:buChar char="§"/>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Ủy</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quyền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thu</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phí</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như</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2022):</a:t>
            </a:r>
          </a:p>
          <a:p>
            <a:pPr marL="900113" lvl="2" indent="-214313" fontAlgn="t">
              <a:buFont typeface="Courier New" panose="02070309020205020404" pitchFamily="49" charset="0"/>
              <a:buChar char="o"/>
            </a:pPr>
            <a:r>
              <a:rPr lang="en-US" sz="2300" dirty="0">
                <a:latin typeface="Times New Roman" panose="02020603050405020304" pitchFamily="18" charset="0"/>
                <a:ea typeface="#9Slide03 Roboto" panose="02000000000000000000" pitchFamily="2" charset="0"/>
                <a:cs typeface="Times New Roman" panose="02020603050405020304" pitchFamily="18" charset="0"/>
              </a:rPr>
              <a:t>ĐH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Bách</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khoa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Hà</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Nội</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a:p>
            <a:pPr marL="900113" lvl="2" indent="-214313" fontAlgn="t">
              <a:buFont typeface="Courier New" panose="02070309020205020404" pitchFamily="49" charset="0"/>
              <a:buChar char="o"/>
            </a:pPr>
            <a:r>
              <a:rPr lang="en-US" sz="2300" dirty="0">
                <a:latin typeface="Times New Roman" panose="02020603050405020304" pitchFamily="18" charset="0"/>
                <a:ea typeface="#9Slide03 Roboto" panose="02000000000000000000" pitchFamily="2" charset="0"/>
                <a:cs typeface="Times New Roman" panose="02020603050405020304" pitchFamily="18" charset="0"/>
              </a:rPr>
              <a:t>HV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Công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nghệ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Bưu</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chính</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viễn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thông</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p:txBody>
      </p:sp>
      <p:sp>
        <p:nvSpPr>
          <p:cNvPr id="1029" name="Rectangle: Rounded Corners 1028">
            <a:extLst>
              <a:ext uri="{FF2B5EF4-FFF2-40B4-BE49-F238E27FC236}">
                <a16:creationId xmlns="" xmlns:a16="http://schemas.microsoft.com/office/drawing/2014/main" id="{4C02A7EB-C91A-DCF1-A397-A5D5315205EC}"/>
              </a:ext>
            </a:extLst>
          </p:cNvPr>
          <p:cNvSpPr/>
          <p:nvPr/>
        </p:nvSpPr>
        <p:spPr>
          <a:xfrm>
            <a:off x="4167172" y="5083111"/>
            <a:ext cx="4976828" cy="16224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561975" fontAlgn="t">
              <a:spcBef>
                <a:spcPts val="450"/>
              </a:spcBef>
              <a:spcAft>
                <a:spcPts val="450"/>
              </a:spcAft>
            </a:pPr>
            <a:r>
              <a:rPr lang="vi-VN" sz="2300" dirty="0">
                <a:solidFill>
                  <a:schemeClr val="accent6">
                    <a:lumMod val="75000"/>
                  </a:schemeClr>
                </a:solidFill>
                <a:latin typeface="Times New Roman" panose="02020603050405020304" pitchFamily="18" charset="0"/>
                <a:cs typeface="Times New Roman" panose="02020603050405020304" pitchFamily="18" charset="0"/>
              </a:rPr>
              <a:t>T</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hời</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gian</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vi-VN" sz="2300" dirty="0">
                <a:solidFill>
                  <a:schemeClr val="accent6">
                    <a:lumMod val="75000"/>
                  </a:schemeClr>
                </a:solidFill>
                <a:latin typeface="Times New Roman" panose="02020603050405020304" pitchFamily="18" charset="0"/>
                <a:cs typeface="Times New Roman" panose="02020603050405020304" pitchFamily="18" charset="0"/>
              </a:rPr>
              <a:t>thí sinh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nộp</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lệ</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phí</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vi-VN" sz="2300" dirty="0">
                <a:solidFill>
                  <a:schemeClr val="accent6">
                    <a:lumMod val="75000"/>
                  </a:schemeClr>
                </a:solidFill>
                <a:latin typeface="Times New Roman" panose="02020603050405020304" pitchFamily="18" charset="0"/>
                <a:cs typeface="Times New Roman" panose="02020603050405020304" pitchFamily="18" charset="0"/>
              </a:rPr>
              <a:t>của từng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địa</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phương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vi-VN" sz="2300" dirty="0">
                <a:solidFill>
                  <a:schemeClr val="accent6">
                    <a:lumMod val="75000"/>
                  </a:schemeClr>
                </a:solidFill>
                <a:latin typeface="Times New Roman" panose="02020603050405020304" pitchFamily="18" charset="0"/>
                <a:cs typeface="Times New Roman" panose="02020603050405020304" pitchFamily="18" charset="0"/>
              </a:rPr>
              <a:t>thực hiện phương án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như</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năm</a:t>
            </a:r>
            <a:r>
              <a:rPr lang="en-US" sz="2300" dirty="0">
                <a:solidFill>
                  <a:schemeClr val="accent6">
                    <a:lumMod val="75000"/>
                  </a:schemeClr>
                </a:solidFill>
                <a:latin typeface="Times New Roman" panose="02020603050405020304" pitchFamily="18" charset="0"/>
                <a:cs typeface="Times New Roman" panose="02020603050405020304" pitchFamily="18" charset="0"/>
              </a:rPr>
              <a:t> 2022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để</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đảm</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bảo</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không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làm</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Hệ</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thống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quá</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tải</a:t>
            </a:r>
            <a:r>
              <a:rPr lang="en-US" sz="2300" dirty="0">
                <a:solidFill>
                  <a:schemeClr val="accent6">
                    <a:lumMod val="75000"/>
                  </a:schemeClr>
                </a:solidFill>
                <a:latin typeface="Times New Roman" panose="02020603050405020304" pitchFamily="18" charset="0"/>
                <a:cs typeface="Times New Roman" panose="02020603050405020304" pitchFamily="18" charset="0"/>
              </a:rPr>
              <a:t>.</a:t>
            </a:r>
            <a:endParaRPr lang="vi-VN" sz="23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030" name="Parallelogram 15">
            <a:extLst>
              <a:ext uri="{FF2B5EF4-FFF2-40B4-BE49-F238E27FC236}">
                <a16:creationId xmlns="" xmlns:a16="http://schemas.microsoft.com/office/drawing/2014/main" id="{559476EF-255A-AED1-5AF0-B4A387303109}"/>
              </a:ext>
            </a:extLst>
          </p:cNvPr>
          <p:cNvSpPr/>
          <p:nvPr/>
        </p:nvSpPr>
        <p:spPr>
          <a:xfrm flipH="1">
            <a:off x="4297334" y="5608095"/>
            <a:ext cx="396932" cy="39693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3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3046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quarter" idx="10"/>
          </p:nvPr>
        </p:nvSpPr>
        <p:spPr>
          <a:xfrm>
            <a:off x="7010400" y="6611938"/>
            <a:ext cx="2133600" cy="246062"/>
          </a:xfrm>
        </p:spPr>
        <p:txBody>
          <a:bodyPr/>
          <a:lstStyle/>
          <a:p>
            <a:pPr>
              <a:defRPr/>
            </a:pPr>
            <a:r>
              <a:rPr lang="en-US" smtClean="0"/>
              <a:t>WWW.HCM.EDU.VN</a:t>
            </a:r>
            <a:endParaRPr lang="en-US"/>
          </a:p>
        </p:txBody>
      </p:sp>
      <p:sp>
        <p:nvSpPr>
          <p:cNvPr id="26" name="Rectangle 25"/>
          <p:cNvSpPr>
            <a:spLocks noChangeArrowheads="1"/>
          </p:cNvSpPr>
          <p:nvPr/>
        </p:nvSpPr>
        <p:spPr bwMode="auto">
          <a:xfrm>
            <a:off x="6096" y="1447800"/>
            <a:ext cx="891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300" dirty="0" smtClean="0">
                <a:solidFill>
                  <a:srgbClr val="FF0000"/>
                </a:solidFill>
                <a:latin typeface="Times New Roman" panose="02020603050405020304" pitchFamily="18" charset="0"/>
                <a:cs typeface="Times New Roman" panose="02020603050405020304" pitchFamily="18" charset="0"/>
              </a:rPr>
              <a:t>HỎI ĐÁP</a:t>
            </a:r>
            <a:endParaRPr lang="en-US" altLang="en-US" sz="2400" dirty="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2079335"/>
            <a:ext cx="3181350" cy="4655634"/>
          </a:xfrm>
          <a:prstGeom prst="rect">
            <a:avLst/>
          </a:prstGeom>
        </p:spPr>
      </p:pic>
    </p:spTree>
    <p:extLst>
      <p:ext uri="{BB962C8B-B14F-4D97-AF65-F5344CB8AC3E}">
        <p14:creationId xmlns:p14="http://schemas.microsoft.com/office/powerpoint/2010/main" val="373343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CÁC MỐC THỜI GIAN QUAN TRỌNG CHO XÉT TỐT NGHIỆP</a:t>
            </a:r>
          </a:p>
        </p:txBody>
      </p:sp>
    </p:spTree>
    <p:extLst>
      <p:ext uri="{BB962C8B-B14F-4D97-AF65-F5344CB8AC3E}">
        <p14:creationId xmlns:p14="http://schemas.microsoft.com/office/powerpoint/2010/main" val="1508974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Thời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gian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công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các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đơn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vị</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thực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hiện</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104967412"/>
              </p:ext>
            </p:extLst>
          </p:nvPr>
        </p:nvGraphicFramePr>
        <p:xfrm>
          <a:off x="0" y="1219200"/>
          <a:ext cx="9144000" cy="5638798"/>
        </p:xfrm>
        <a:graphic>
          <a:graphicData uri="http://schemas.openxmlformats.org/drawingml/2006/table">
            <a:tbl>
              <a:tblPr/>
              <a:tblGrid>
                <a:gridCol w="2209800">
                  <a:extLst>
                    <a:ext uri="{9D8B030D-6E8A-4147-A177-3AD203B41FA5}">
                      <a16:colId xmlns="" xmlns:a16="http://schemas.microsoft.com/office/drawing/2014/main" val="4183329498"/>
                    </a:ext>
                  </a:extLst>
                </a:gridCol>
                <a:gridCol w="6934200">
                  <a:extLst>
                    <a:ext uri="{9D8B030D-6E8A-4147-A177-3AD203B41FA5}">
                      <a16:colId xmlns="" xmlns:a16="http://schemas.microsoft.com/office/drawing/2014/main" val="411451286"/>
                    </a:ext>
                  </a:extLst>
                </a:gridCol>
              </a:tblGrid>
              <a:tr h="385270">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4023254495"/>
                  </a:ext>
                </a:extLst>
              </a:tr>
              <a:tr h="13133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Hoàn thành trước 17 giờ ngày</a:t>
                      </a:r>
                      <a:r>
                        <a:rPr kumimoji="0" 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 </a:t>
                      </a: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25/4/2023</a:t>
                      </a:r>
                      <a:endParaRPr kumimoji="0" lang="en-US" alt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Rà soát, cập nhật thông tin của học sinh, học viên (gọi chung là học sinh) đang học lớp 12 trên cơ sở dữ liệu (CSDL) ngành</a:t>
                      </a:r>
                      <a:r>
                        <a:rPr kumimoji="0" lang="en-US" sz="23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endParaRPr kumimoji="0" lang="en-US" altLang="en-US" sz="23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899204560"/>
                  </a:ext>
                </a:extLst>
              </a:tr>
              <a:tr h="131338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26/4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28/4/2023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Lập</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tài</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khoản</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giao</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đang</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12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38440263"/>
                  </a:ext>
                </a:extLst>
              </a:tr>
              <a:tr h="131338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26/4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30/04/2023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300" b="1" kern="1200" dirty="0" err="1" smtClean="0">
                          <a:solidFill>
                            <a:schemeClr val="tx1"/>
                          </a:solidFill>
                          <a:effectLst/>
                          <a:latin typeface="Times New Roman" panose="02020603050405020304" pitchFamily="18" charset="0"/>
                          <a:ea typeface="+mn-ea"/>
                          <a:cs typeface="Times New Roman" panose="02020603050405020304" pitchFamily="18" charset="0"/>
                        </a:rPr>
                        <a:t>Thí</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đăng</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ký</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thi</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thử</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trên</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hệ</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thống</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của</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Bộ</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56749630"/>
                  </a:ext>
                </a:extLst>
              </a:tr>
              <a:tr h="131338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04/5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12/5/2022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Tổ</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chức</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học</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sinh</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lớp</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12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đăng</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ký</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trực</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tuyến</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695849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Thời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gian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công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các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đơn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vị</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thực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hiện</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4155584909"/>
              </p:ext>
            </p:extLst>
          </p:nvPr>
        </p:nvGraphicFramePr>
        <p:xfrm>
          <a:off x="0" y="1219200"/>
          <a:ext cx="9144000" cy="4556727"/>
        </p:xfrm>
        <a:graphic>
          <a:graphicData uri="http://schemas.openxmlformats.org/drawingml/2006/table">
            <a:tbl>
              <a:tblPr/>
              <a:tblGrid>
                <a:gridCol w="2133600">
                  <a:extLst>
                    <a:ext uri="{9D8B030D-6E8A-4147-A177-3AD203B41FA5}">
                      <a16:colId xmlns="" xmlns:a16="http://schemas.microsoft.com/office/drawing/2014/main" val="4183329498"/>
                    </a:ext>
                  </a:extLst>
                </a:gridCol>
                <a:gridCol w="7010400">
                  <a:extLst>
                    <a:ext uri="{9D8B030D-6E8A-4147-A177-3AD203B41FA5}">
                      <a16:colId xmlns=""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4023254495"/>
                  </a:ext>
                </a:extLst>
              </a:tr>
              <a:tr h="6556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Từ ngày 14/5 đến hết ngày 1</a:t>
                      </a:r>
                      <a:r>
                        <a:rPr kumimoji="0" 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7</a:t>
                      </a: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/5/2023</a:t>
                      </a:r>
                      <a:endParaRPr kumimoji="0" lang="en-US" alt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vi-VN" sz="2300" b="1" kern="1200" dirty="0" smtClean="0">
                          <a:solidFill>
                            <a:schemeClr val="tx1"/>
                          </a:solidFill>
                          <a:effectLst/>
                          <a:latin typeface="Times New Roman" panose="02020603050405020304" pitchFamily="18" charset="0"/>
                          <a:ea typeface="+mn-ea"/>
                          <a:cs typeface="Times New Roman" panose="02020603050405020304" pitchFamily="18" charset="0"/>
                        </a:rPr>
                        <a:t>Rà soát, kiểm tra, chỉnh sửa thông tin của thí sinh (nếu có).</a:t>
                      </a:r>
                      <a:endParaRPr lang="en-US" altLang="en-US" sz="2300" b="1"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251691619"/>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21/05/2023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vi-VN" sz="2300" b="1" kern="1200" dirty="0" smtClean="0">
                          <a:solidFill>
                            <a:schemeClr val="tx1"/>
                          </a:solidFill>
                          <a:effectLst/>
                          <a:latin typeface="Times New Roman" panose="02020603050405020304" pitchFamily="18" charset="0"/>
                          <a:ea typeface="+mn-ea"/>
                          <a:cs typeface="Times New Roman" panose="02020603050405020304" pitchFamily="18" charset="0"/>
                        </a:rPr>
                        <a:t>In danh sách thí sinh ĐKDT theo thứ tự a, b, c,… của tên học sinh; thí sinh ký xác nhận thông tin ĐKDT trên danh sách</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105295867"/>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smtClean="0">
                          <a:ln>
                            <a:noFill/>
                          </a:ln>
                          <a:solidFill>
                            <a:srgbClr val="000C18"/>
                          </a:solidFill>
                          <a:effectLst/>
                          <a:latin typeface="Times New Roman" panose="02020603050405020304" pitchFamily="18" charset="0"/>
                          <a:cs typeface="Times New Roman" panose="02020603050405020304" pitchFamily="18" charset="0"/>
                        </a:rPr>
                        <a:t>16h </a:t>
                      </a:r>
                      <a:r>
                        <a:rPr kumimoji="0" lang="en-US" altLang="en-US" sz="2300" b="1" i="0" u="none" strike="noStrike" cap="none" normalizeH="0" baseline="0" dirty="0" err="1" smtClean="0">
                          <a:ln>
                            <a:noFill/>
                          </a:ln>
                          <a:solidFill>
                            <a:srgbClr val="000C18"/>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000C18"/>
                          </a:solidFill>
                          <a:effectLst/>
                          <a:latin typeface="Times New Roman" panose="02020603050405020304" pitchFamily="18" charset="0"/>
                          <a:cs typeface="Times New Roman" panose="02020603050405020304" pitchFamily="18" charset="0"/>
                        </a:rPr>
                        <a:t> 23/05/2022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300" b="1" kern="1200" dirty="0" err="1" smtClean="0">
                          <a:solidFill>
                            <a:srgbClr val="000C18"/>
                          </a:solidFill>
                          <a:effectLst/>
                          <a:latin typeface="Times New Roman" panose="02020603050405020304" pitchFamily="18" charset="0"/>
                          <a:ea typeface="+mn-ea"/>
                          <a:cs typeface="Times New Roman" panose="02020603050405020304" pitchFamily="18" charset="0"/>
                        </a:rPr>
                        <a:t>Hoàn</a:t>
                      </a:r>
                      <a:r>
                        <a:rPr lang="en-US" sz="2300" b="1" kern="1200" baseline="0" dirty="0" smtClean="0">
                          <a:solidFill>
                            <a:srgbClr val="000C18"/>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rgbClr val="000C18"/>
                          </a:solidFill>
                          <a:effectLst/>
                          <a:latin typeface="Times New Roman" panose="02020603050405020304" pitchFamily="18" charset="0"/>
                          <a:ea typeface="+mn-ea"/>
                          <a:cs typeface="Times New Roman" panose="02020603050405020304" pitchFamily="18" charset="0"/>
                        </a:rPr>
                        <a:t>thành</a:t>
                      </a:r>
                      <a:r>
                        <a:rPr lang="en-US" sz="2300" b="1" kern="1200" baseline="0" dirty="0" smtClean="0">
                          <a:solidFill>
                            <a:srgbClr val="000C18"/>
                          </a:solidFill>
                          <a:effectLst/>
                          <a:latin typeface="Times New Roman" panose="02020603050405020304" pitchFamily="18" charset="0"/>
                          <a:ea typeface="+mn-ea"/>
                          <a:cs typeface="Times New Roman" panose="02020603050405020304" pitchFamily="18" charset="0"/>
                        </a:rPr>
                        <a:t> k</a:t>
                      </a:r>
                      <a:r>
                        <a:rPr lang="vi-VN" sz="2300" b="1" kern="1200" dirty="0" smtClean="0">
                          <a:solidFill>
                            <a:srgbClr val="000C18"/>
                          </a:solidFill>
                          <a:effectLst/>
                          <a:latin typeface="Times New Roman" panose="02020603050405020304" pitchFamily="18" charset="0"/>
                          <a:ea typeface="+mn-ea"/>
                          <a:cs typeface="Times New Roman" panose="02020603050405020304" pitchFamily="18" charset="0"/>
                        </a:rPr>
                        <a:t>iểm tra</a:t>
                      </a:r>
                      <a:r>
                        <a:rPr lang="en-US" sz="2300" b="1" kern="1200" dirty="0" smtClean="0">
                          <a:solidFill>
                            <a:srgbClr val="000C18"/>
                          </a:solidFill>
                          <a:effectLst/>
                          <a:latin typeface="Times New Roman" panose="02020603050405020304" pitchFamily="18" charset="0"/>
                          <a:ea typeface="+mn-ea"/>
                          <a:cs typeface="Times New Roman" panose="02020603050405020304" pitchFamily="18" charset="0"/>
                        </a:rPr>
                        <a:t> </a:t>
                      </a:r>
                      <a:r>
                        <a:rPr lang="en-US" sz="2300" b="1" kern="1200" dirty="0" err="1" smtClean="0">
                          <a:solidFill>
                            <a:srgbClr val="000C18"/>
                          </a:solidFill>
                          <a:effectLst/>
                          <a:latin typeface="Times New Roman" panose="02020603050405020304" pitchFamily="18" charset="0"/>
                          <a:ea typeface="+mn-ea"/>
                          <a:cs typeface="Times New Roman" panose="02020603050405020304" pitchFamily="18" charset="0"/>
                        </a:rPr>
                        <a:t>và</a:t>
                      </a:r>
                      <a:r>
                        <a:rPr lang="en-US" sz="2300" b="1" kern="1200" dirty="0" smtClean="0">
                          <a:solidFill>
                            <a:srgbClr val="000C18"/>
                          </a:solidFill>
                          <a:effectLst/>
                          <a:latin typeface="Times New Roman" panose="02020603050405020304" pitchFamily="18" charset="0"/>
                          <a:ea typeface="+mn-ea"/>
                          <a:cs typeface="Times New Roman" panose="02020603050405020304" pitchFamily="18" charset="0"/>
                        </a:rPr>
                        <a:t> </a:t>
                      </a:r>
                      <a:r>
                        <a:rPr lang="vi-VN" sz="2300" b="1" kern="1200" dirty="0" smtClean="0">
                          <a:solidFill>
                            <a:srgbClr val="000C18"/>
                          </a:solidFill>
                          <a:effectLst/>
                          <a:latin typeface="Times New Roman" panose="02020603050405020304" pitchFamily="18" charset="0"/>
                          <a:ea typeface="+mn-ea"/>
                          <a:cs typeface="Times New Roman" panose="02020603050405020304" pitchFamily="18" charset="0"/>
                        </a:rPr>
                        <a:t>kiểm tra chéo thông tin thí sinh</a:t>
                      </a:r>
                      <a:endParaRPr kumimoji="0" lang="en-US" altLang="en-US" sz="2300" b="1" i="0" u="none" strike="noStrike" cap="none" normalizeH="0" baseline="0" dirty="0" smtClean="0">
                        <a:ln>
                          <a:noFill/>
                        </a:ln>
                        <a:solidFill>
                          <a:srgbClr val="000C18"/>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2093031694"/>
                  </a:ext>
                </a:extLst>
              </a:tr>
              <a:tr h="6556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smtClean="0">
                          <a:ln>
                            <a:noFill/>
                          </a:ln>
                          <a:solidFill>
                            <a:srgbClr val="FFFF00"/>
                          </a:solidFill>
                          <a:effectLst/>
                          <a:latin typeface="Times New Roman" panose="02020603050405020304" pitchFamily="18" charset="0"/>
                          <a:ea typeface="+mn-ea"/>
                          <a:cs typeface="Times New Roman" panose="02020603050405020304" pitchFamily="18" charset="0"/>
                        </a:rPr>
                        <a:t>Từ ngày 2</a:t>
                      </a:r>
                      <a:r>
                        <a:rPr kumimoji="0" lang="en-US" sz="2300" b="1" i="0" u="none" strike="noStrike" kern="1200" cap="none" normalizeH="0" baseline="0" dirty="0" smtClean="0">
                          <a:ln>
                            <a:noFill/>
                          </a:ln>
                          <a:solidFill>
                            <a:srgbClr val="FFFF00"/>
                          </a:solidFill>
                          <a:effectLst/>
                          <a:latin typeface="Times New Roman" panose="02020603050405020304" pitchFamily="18" charset="0"/>
                          <a:ea typeface="+mn-ea"/>
                          <a:cs typeface="Times New Roman" panose="02020603050405020304" pitchFamily="18" charset="0"/>
                        </a:rPr>
                        <a:t>4</a:t>
                      </a:r>
                      <a:r>
                        <a:rPr kumimoji="0" lang="vi-VN" sz="2300" b="1" i="0" u="none" strike="noStrike" kern="1200" cap="none" normalizeH="0" baseline="0" dirty="0" smtClean="0">
                          <a:ln>
                            <a:noFill/>
                          </a:ln>
                          <a:solidFill>
                            <a:srgbClr val="FFFF00"/>
                          </a:solidFill>
                          <a:effectLst/>
                          <a:latin typeface="Times New Roman" panose="02020603050405020304" pitchFamily="18" charset="0"/>
                          <a:ea typeface="+mn-ea"/>
                          <a:cs typeface="Times New Roman" panose="02020603050405020304" pitchFamily="18" charset="0"/>
                        </a:rPr>
                        <a:t>/5 đến hết ngày 2</a:t>
                      </a:r>
                      <a:r>
                        <a:rPr kumimoji="0" lang="en-US" sz="2300" b="1" i="0" u="none" strike="noStrike" kern="1200" cap="none" normalizeH="0" baseline="0" dirty="0" smtClean="0">
                          <a:ln>
                            <a:noFill/>
                          </a:ln>
                          <a:solidFill>
                            <a:srgbClr val="FFFF00"/>
                          </a:solidFill>
                          <a:effectLst/>
                          <a:latin typeface="Times New Roman" panose="02020603050405020304" pitchFamily="18" charset="0"/>
                          <a:ea typeface="+mn-ea"/>
                          <a:cs typeface="Times New Roman" panose="02020603050405020304" pitchFamily="18" charset="0"/>
                        </a:rPr>
                        <a:t>5</a:t>
                      </a:r>
                      <a:r>
                        <a:rPr kumimoji="0" lang="vi-VN" sz="2300" b="1" i="0" u="none" strike="noStrike" kern="1200" cap="none" normalizeH="0" baseline="0" dirty="0" smtClean="0">
                          <a:ln>
                            <a:noFill/>
                          </a:ln>
                          <a:solidFill>
                            <a:srgbClr val="FFFF00"/>
                          </a:solidFill>
                          <a:effectLst/>
                          <a:latin typeface="Times New Roman" panose="02020603050405020304" pitchFamily="18" charset="0"/>
                          <a:ea typeface="+mn-ea"/>
                          <a:cs typeface="Times New Roman" panose="02020603050405020304" pitchFamily="18" charset="0"/>
                        </a:rPr>
                        <a:t>/5/2023</a:t>
                      </a:r>
                      <a:endParaRPr kumimoji="0" lang="en-US" altLang="en-US" sz="2300" b="1" i="0" u="none" strike="noStrike" kern="1200" cap="none" normalizeH="0" baseline="0" dirty="0" smtClean="0">
                        <a:ln>
                          <a:noFill/>
                        </a:ln>
                        <a:solidFill>
                          <a:srgbClr val="FFFF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vi-VN" sz="2300" b="1" kern="1200" dirty="0" smtClean="0">
                          <a:solidFill>
                            <a:srgbClr val="FFFF00"/>
                          </a:solidFill>
                          <a:effectLst/>
                          <a:latin typeface="Times New Roman" panose="02020603050405020304" pitchFamily="18" charset="0"/>
                          <a:ea typeface="+mn-ea"/>
                          <a:cs typeface="Times New Roman" panose="02020603050405020304" pitchFamily="18" charset="0"/>
                        </a:rPr>
                        <a:t>Hoàn thành chỉnh sửa thông tin của thí sinh (nếu có)</a:t>
                      </a:r>
                      <a:r>
                        <a:rPr lang="en-US" sz="2300" b="1" kern="1200" dirty="0" smtClean="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dirty="0" err="1" smtClean="0">
                          <a:solidFill>
                            <a:srgbClr val="FFFF00"/>
                          </a:solidFill>
                          <a:effectLst/>
                          <a:latin typeface="Times New Roman" panose="02020603050405020304" pitchFamily="18" charset="0"/>
                          <a:ea typeface="+mn-ea"/>
                          <a:cs typeface="Times New Roman" panose="02020603050405020304" pitchFamily="18" charset="0"/>
                        </a:rPr>
                        <a:t>và</a:t>
                      </a:r>
                      <a:r>
                        <a:rPr lang="en-US" sz="2300" b="1" kern="1200" baseline="0" dirty="0" smtClean="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rgbClr val="FFFF00"/>
                          </a:solidFill>
                          <a:effectLst/>
                          <a:latin typeface="Times New Roman" panose="02020603050405020304" pitchFamily="18" charset="0"/>
                          <a:ea typeface="+mn-ea"/>
                          <a:cs typeface="Times New Roman" panose="02020603050405020304" pitchFamily="18" charset="0"/>
                        </a:rPr>
                        <a:t>xác</a:t>
                      </a:r>
                      <a:r>
                        <a:rPr lang="en-US" sz="2300" b="1" kern="1200" baseline="0" dirty="0" smtClean="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rgbClr val="FFFF00"/>
                          </a:solidFill>
                          <a:effectLst/>
                          <a:latin typeface="Times New Roman" panose="02020603050405020304" pitchFamily="18" charset="0"/>
                          <a:ea typeface="+mn-ea"/>
                          <a:cs typeface="Times New Roman" panose="02020603050405020304" pitchFamily="18" charset="0"/>
                        </a:rPr>
                        <a:t>nhận</a:t>
                      </a:r>
                      <a:r>
                        <a:rPr lang="en-US" sz="2300" b="1" kern="1200" baseline="0" dirty="0" smtClean="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rgbClr val="FFFF00"/>
                          </a:solidFill>
                          <a:effectLst/>
                          <a:latin typeface="Times New Roman" panose="02020603050405020304" pitchFamily="18" charset="0"/>
                          <a:ea typeface="+mn-ea"/>
                          <a:cs typeface="Times New Roman" panose="02020603050405020304" pitchFamily="18" charset="0"/>
                        </a:rPr>
                        <a:t>trên</a:t>
                      </a:r>
                      <a:r>
                        <a:rPr lang="en-US" sz="2300" b="1" kern="1200" baseline="0" dirty="0" smtClean="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rgbClr val="FFFF00"/>
                          </a:solidFill>
                          <a:effectLst/>
                          <a:latin typeface="Times New Roman" panose="02020603050405020304" pitchFamily="18" charset="0"/>
                          <a:ea typeface="+mn-ea"/>
                          <a:cs typeface="Times New Roman" panose="02020603050405020304" pitchFamily="18" charset="0"/>
                        </a:rPr>
                        <a:t>hệ</a:t>
                      </a:r>
                      <a:r>
                        <a:rPr lang="en-US" sz="2300" b="1" kern="1200" baseline="0" dirty="0" smtClean="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rgbClr val="FFFF00"/>
                          </a:solidFill>
                          <a:effectLst/>
                          <a:latin typeface="Times New Roman" panose="02020603050405020304" pitchFamily="18" charset="0"/>
                          <a:ea typeface="+mn-ea"/>
                          <a:cs typeface="Times New Roman" panose="02020603050405020304" pitchFamily="18" charset="0"/>
                        </a:rPr>
                        <a:t>thống</a:t>
                      </a:r>
                      <a:r>
                        <a:rPr lang="vi-VN" sz="2300" b="1" kern="1200" dirty="0" smtClean="0">
                          <a:solidFill>
                            <a:srgbClr val="FFFF00"/>
                          </a:solidFill>
                          <a:effectLst/>
                          <a:latin typeface="Times New Roman" panose="02020603050405020304" pitchFamily="18" charset="0"/>
                          <a:ea typeface="+mn-ea"/>
                          <a:cs typeface="Times New Roman" panose="02020603050405020304" pitchFamily="18" charset="0"/>
                        </a:rPr>
                        <a:t>; bàn giao Danh sách thí sinh ĐKDT và Phiếu ĐKDT cho Sở GDĐT</a:t>
                      </a:r>
                      <a:endParaRPr lang="en-US" altLang="en-US" sz="2300" b="1" kern="1200" dirty="0" smtClean="0">
                        <a:solidFill>
                          <a:srgbClr val="FFFF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2531872299"/>
                  </a:ext>
                </a:extLst>
              </a:tr>
            </a:tbl>
          </a:graphicData>
        </a:graphic>
      </p:graphicFrame>
    </p:spTree>
    <p:extLst>
      <p:ext uri="{BB962C8B-B14F-4D97-AF65-F5344CB8AC3E}">
        <p14:creationId xmlns:p14="http://schemas.microsoft.com/office/powerpoint/2010/main" val="3185208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Thời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gian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công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các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đơn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vị</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thực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hiện</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674110138"/>
              </p:ext>
            </p:extLst>
          </p:nvPr>
        </p:nvGraphicFramePr>
        <p:xfrm>
          <a:off x="0" y="1219200"/>
          <a:ext cx="9144000" cy="3413737"/>
        </p:xfrm>
        <a:graphic>
          <a:graphicData uri="http://schemas.openxmlformats.org/drawingml/2006/table">
            <a:tbl>
              <a:tblPr/>
              <a:tblGrid>
                <a:gridCol w="2133600">
                  <a:extLst>
                    <a:ext uri="{9D8B030D-6E8A-4147-A177-3AD203B41FA5}">
                      <a16:colId xmlns="" xmlns:a16="http://schemas.microsoft.com/office/drawing/2014/main" val="4183329498"/>
                    </a:ext>
                  </a:extLst>
                </a:gridCol>
                <a:gridCol w="7010400">
                  <a:extLst>
                    <a:ext uri="{9D8B030D-6E8A-4147-A177-3AD203B41FA5}">
                      <a16:colId xmlns=""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402325449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30/05/2023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Phiếu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đăng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kèm</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theo</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nhập dữ liệu của thí sinh vào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phần</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mềm</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QLT</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539183240"/>
                  </a:ext>
                </a:extLst>
              </a:tr>
              <a:tr h="6556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Từ ngày </a:t>
                      </a:r>
                      <a:r>
                        <a:rPr kumimoji="0" 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3</a:t>
                      </a: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1/</a:t>
                      </a:r>
                      <a:r>
                        <a:rPr kumimoji="0" 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5</a:t>
                      </a: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/2023 đến ngày 0</a:t>
                      </a:r>
                      <a:r>
                        <a:rPr kumimoji="0" 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5</a:t>
                      </a:r>
                      <a:r>
                        <a:rPr kumimoji="0" lang="vi-VN"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/6/2023</a:t>
                      </a:r>
                      <a:endParaRPr kumimoji="0" lang="en-US" altLang="en-US" sz="2300" b="1" i="0" u="none" strike="noStrike" kern="1200"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Nhập, rà soát dữ liệu xét công nhận tốt nghiệp của thí sinh vào Hệ thống QLT. </a:t>
                      </a:r>
                      <a:endParaRPr kumimoji="0" lang="en-US" altLang="en-US" sz="23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145336411"/>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06/6/2023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báo</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khai</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những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hợp</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không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đủ</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kiện</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901657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và công việc các đơn vị thực hiện</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913319763"/>
              </p:ext>
            </p:extLst>
          </p:nvPr>
        </p:nvGraphicFramePr>
        <p:xfrm>
          <a:off x="0" y="1219200"/>
          <a:ext cx="9144000" cy="4648157"/>
        </p:xfrm>
        <a:graphic>
          <a:graphicData uri="http://schemas.openxmlformats.org/drawingml/2006/table">
            <a:tbl>
              <a:tblPr/>
              <a:tblGrid>
                <a:gridCol w="2133600">
                  <a:extLst>
                    <a:ext uri="{9D8B030D-6E8A-4147-A177-3AD203B41FA5}">
                      <a16:colId xmlns="" xmlns:a16="http://schemas.microsoft.com/office/drawing/2014/main" val="4183329498"/>
                    </a:ext>
                  </a:extLst>
                </a:gridCol>
                <a:gridCol w="7010400">
                  <a:extLst>
                    <a:ext uri="{9D8B030D-6E8A-4147-A177-3AD203B41FA5}">
                      <a16:colId xmlns=""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402325449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23/06/2023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Hoàn</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thành</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việc</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in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báo</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sng"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8h00 </a:t>
                      </a:r>
                      <a:r>
                        <a:rPr kumimoji="0" lang="en-US" altLang="en-US" sz="2300" b="1" i="0" u="sng"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sng"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18/07/2023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Công</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bố</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kết</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quả</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thi</a:t>
                      </a:r>
                      <a:endPar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24/07/2023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Cấp</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tạm</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bạ</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chứng</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18/7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hết</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26/7/2023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Thu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đơn</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lập</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danh</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sách</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kể</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từ</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ngày</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bố</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GB"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12/08/2023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3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X</a:t>
                      </a:r>
                      <a:r>
                        <a:rPr kumimoji="0" lang="vi-VN" sz="23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ét công nhận tốt nghiệp THPT sau phúc khảo</a:t>
                      </a:r>
                      <a:endParaRPr kumimoji="0" lang="en-US" sz="23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209465426"/>
                  </a:ext>
                </a:extLst>
              </a:tr>
            </a:tbl>
          </a:graphicData>
        </a:graphic>
      </p:graphicFrame>
    </p:spTree>
    <p:extLst>
      <p:ext uri="{BB962C8B-B14F-4D97-AF65-F5344CB8AC3E}">
        <p14:creationId xmlns:p14="http://schemas.microsoft.com/office/powerpoint/2010/main" val="411978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2004145gl">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cdb2004145gl</Template>
  <TotalTime>3836</TotalTime>
  <Words>3957</Words>
  <Application>Microsoft Office PowerPoint</Application>
  <PresentationFormat>On-screen Show (4:3)</PresentationFormat>
  <Paragraphs>297</Paragraphs>
  <Slides>43</Slides>
  <Notes>18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cdb2004145gl</vt:lpstr>
      <vt:lpstr>TẬP HUẤN QUY CHẾ VÀ HƯỚNG DẪN ĐĂNG KÝ THI  TỐT NGHIỆP THPT 2023</vt:lpstr>
      <vt:lpstr>NHỮNG ĐIỂM LƯU Ý TRONG KỲ THI 2023</vt:lpstr>
      <vt:lpstr>PowerPoint Presentation</vt:lpstr>
      <vt:lpstr>PowerPoint Presentation</vt:lpstr>
      <vt:lpstr>CÁC MỐC THỜI GIAN QUAN TRỌNG CHO XÉT TỐT NGHIỆP</vt:lpstr>
      <vt:lpstr>Thời gian và công việc các đơn vị thực hiện</vt:lpstr>
      <vt:lpstr>Thời gian và công việc các đơn vị thực hiện</vt:lpstr>
      <vt:lpstr>Thời gian và công việc các đơn vị thực hiện</vt:lpstr>
      <vt:lpstr>Thời gian và công việc các đơn vị thực hiện</vt:lpstr>
      <vt:lpstr>CÁC VẤN ĐỀ CẦN LƯU Ý KHI ĐĂNG KÝ  DỰ THI TRONG NĂM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sử dụng chứng chỉ ngoại ngữ</vt:lpstr>
      <vt:lpstr>Hướng dẫn sử dụng chứng chỉ ngoại ngữ</vt:lpstr>
      <vt:lpstr>Hướng dẫn rà soát ưu tiên, khuyến khích</vt:lpstr>
      <vt:lpstr>TUYỂN SINH TRÌNH ĐỘ ĐẠI HỌC;  TRÌNH ĐỘ CAO ĐẲNG NGÀNH ĐÀO GIÁO DỤC MẦM NON NĂM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THẢO CHUẨN BỊ CÔNG TÁC TUYỂN SINH LỚP 10 NĂM HỌC 2011 - 2012</dc:title>
  <dc:creator>DANGKHOA</dc:creator>
  <cp:lastModifiedBy>T1700</cp:lastModifiedBy>
  <cp:revision>350</cp:revision>
  <dcterms:created xsi:type="dcterms:W3CDTF">2011-12-03T13:47:38Z</dcterms:created>
  <dcterms:modified xsi:type="dcterms:W3CDTF">2023-04-27T10:44:31Z</dcterms:modified>
</cp:coreProperties>
</file>