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handoutMasterIdLst>
    <p:handoutMasterId r:id="rId46"/>
  </p:handoutMasterIdLst>
  <p:sldIdLst>
    <p:sldId id="669" r:id="rId2"/>
    <p:sldId id="489" r:id="rId3"/>
    <p:sldId id="632" r:id="rId4"/>
    <p:sldId id="631" r:id="rId5"/>
    <p:sldId id="637" r:id="rId6"/>
    <p:sldId id="638" r:id="rId7"/>
    <p:sldId id="641" r:id="rId8"/>
    <p:sldId id="639" r:id="rId9"/>
    <p:sldId id="640" r:id="rId10"/>
    <p:sldId id="642" r:id="rId11"/>
    <p:sldId id="643" r:id="rId12"/>
    <p:sldId id="667" r:id="rId13"/>
    <p:sldId id="581" r:id="rId14"/>
    <p:sldId id="585" r:id="rId15"/>
    <p:sldId id="491" r:id="rId16"/>
    <p:sldId id="587" r:id="rId17"/>
    <p:sldId id="624" r:id="rId18"/>
    <p:sldId id="625" r:id="rId19"/>
    <p:sldId id="540" r:id="rId20"/>
    <p:sldId id="545" r:id="rId21"/>
    <p:sldId id="586" r:id="rId22"/>
    <p:sldId id="646" r:id="rId23"/>
    <p:sldId id="546" r:id="rId24"/>
    <p:sldId id="644" r:id="rId25"/>
    <p:sldId id="647" r:id="rId26"/>
    <p:sldId id="649" r:id="rId27"/>
    <p:sldId id="650" r:id="rId28"/>
    <p:sldId id="651" r:id="rId29"/>
    <p:sldId id="652" r:id="rId30"/>
    <p:sldId id="653" r:id="rId31"/>
    <p:sldId id="654" r:id="rId32"/>
    <p:sldId id="655" r:id="rId33"/>
    <p:sldId id="661" r:id="rId34"/>
    <p:sldId id="656" r:id="rId35"/>
    <p:sldId id="657" r:id="rId36"/>
    <p:sldId id="662" r:id="rId37"/>
    <p:sldId id="658" r:id="rId38"/>
    <p:sldId id="664" r:id="rId39"/>
    <p:sldId id="663" r:id="rId40"/>
    <p:sldId id="665" r:id="rId41"/>
    <p:sldId id="666" r:id="rId42"/>
    <p:sldId id="660" r:id="rId43"/>
    <p:sldId id="477" r:id="rId44"/>
  </p:sldIdLst>
  <p:sldSz cx="9144000" cy="6858000" type="screen4x3"/>
  <p:notesSz cx="7102475" cy="89916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Untitled Section" id="{33AD0ACB-03D5-4455-B30B-EE4F381083C9}">
          <p14:sldIdLst>
            <p14:sldId id="669"/>
            <p14:sldId id="489"/>
            <p14:sldId id="632"/>
            <p14:sldId id="631"/>
            <p14:sldId id="637"/>
            <p14:sldId id="638"/>
            <p14:sldId id="641"/>
            <p14:sldId id="639"/>
            <p14:sldId id="640"/>
            <p14:sldId id="642"/>
            <p14:sldId id="643"/>
            <p14:sldId id="667"/>
            <p14:sldId id="581"/>
            <p14:sldId id="585"/>
            <p14:sldId id="491"/>
            <p14:sldId id="587"/>
            <p14:sldId id="624"/>
            <p14:sldId id="625"/>
            <p14:sldId id="540"/>
            <p14:sldId id="545"/>
            <p14:sldId id="586"/>
            <p14:sldId id="646"/>
            <p14:sldId id="546"/>
            <p14:sldId id="644"/>
            <p14:sldId id="647"/>
            <p14:sldId id="649"/>
            <p14:sldId id="650"/>
            <p14:sldId id="651"/>
            <p14:sldId id="652"/>
            <p14:sldId id="653"/>
            <p14:sldId id="654"/>
            <p14:sldId id="655"/>
            <p14:sldId id="661"/>
            <p14:sldId id="656"/>
            <p14:sldId id="657"/>
            <p14:sldId id="662"/>
            <p14:sldId id="658"/>
            <p14:sldId id="664"/>
            <p14:sldId id="663"/>
            <p14:sldId id="665"/>
            <p14:sldId id="666"/>
            <p14:sldId id="660"/>
            <p14:sldId id="477"/>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C18"/>
    <a:srgbClr val="0C5C14"/>
    <a:srgbClr val="CC9900"/>
    <a:srgbClr val="FFCCFF"/>
    <a:srgbClr val="006600"/>
    <a:srgbClr val="5A9B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265" autoAdjust="0"/>
  </p:normalViewPr>
  <p:slideViewPr>
    <p:cSldViewPr>
      <p:cViewPr varScale="1">
        <p:scale>
          <a:sx n="74" d="100"/>
          <a:sy n="74" d="100"/>
        </p:scale>
        <p:origin x="-1170" y="-90"/>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hdr" sz="quarter"/>
          </p:nvPr>
        </p:nvSpPr>
        <p:spPr bwMode="auto">
          <a:xfrm>
            <a:off x="0" y="0"/>
            <a:ext cx="3078163" cy="4492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5235" name="Rectangle 3"/>
          <p:cNvSpPr>
            <a:spLocks noGrp="1" noChangeArrowheads="1"/>
          </p:cNvSpPr>
          <p:nvPr>
            <p:ph type="dt" sz="quarter" idx="1"/>
          </p:nvPr>
        </p:nvSpPr>
        <p:spPr bwMode="auto">
          <a:xfrm>
            <a:off x="4022725" y="0"/>
            <a:ext cx="3078163" cy="4492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95236" name="Rectangle 4"/>
          <p:cNvSpPr>
            <a:spLocks noGrp="1" noChangeArrowheads="1"/>
          </p:cNvSpPr>
          <p:nvPr>
            <p:ph type="ftr" sz="quarter" idx="2"/>
          </p:nvPr>
        </p:nvSpPr>
        <p:spPr bwMode="auto">
          <a:xfrm>
            <a:off x="0" y="8540750"/>
            <a:ext cx="3078163" cy="4492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5237" name="Rectangle 5"/>
          <p:cNvSpPr>
            <a:spLocks noGrp="1" noChangeArrowheads="1"/>
          </p:cNvSpPr>
          <p:nvPr>
            <p:ph type="sldNum" sz="quarter" idx="3"/>
          </p:nvPr>
        </p:nvSpPr>
        <p:spPr bwMode="auto">
          <a:xfrm>
            <a:off x="4022725" y="8540750"/>
            <a:ext cx="3078163" cy="4492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B2B1370A-68E3-4CEA-B882-846454DB0CDF}" type="slidenum">
              <a:rPr lang="en-US" altLang="en-US"/>
              <a:pPr>
                <a:defRPr/>
              </a:pPr>
              <a:t>‹#›</a:t>
            </a:fld>
            <a:endParaRPr lang="en-US" altLang="en-US"/>
          </a:p>
        </p:txBody>
      </p:sp>
    </p:spTree>
    <p:extLst>
      <p:ext uri="{BB962C8B-B14F-4D97-AF65-F5344CB8AC3E}">
        <p14:creationId xmlns:p14="http://schemas.microsoft.com/office/powerpoint/2010/main" val="33807080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49263"/>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p:cNvSpPr>
            <a:spLocks noGrp="1"/>
          </p:cNvSpPr>
          <p:nvPr>
            <p:ph type="dt" idx="1"/>
          </p:nvPr>
        </p:nvSpPr>
        <p:spPr>
          <a:xfrm>
            <a:off x="4022725" y="0"/>
            <a:ext cx="3078163" cy="449263"/>
          </a:xfrm>
          <a:prstGeom prst="rect">
            <a:avLst/>
          </a:prstGeom>
        </p:spPr>
        <p:txBody>
          <a:bodyPr vert="horz" lIns="91440" tIns="45720" rIns="91440" bIns="45720" rtlCol="0"/>
          <a:lstStyle>
            <a:lvl1pPr algn="r" eaLnBrk="1" hangingPunct="1">
              <a:defRPr sz="1200">
                <a:latin typeface="Arial" charset="0"/>
              </a:defRPr>
            </a:lvl1pPr>
          </a:lstStyle>
          <a:p>
            <a:pPr>
              <a:defRPr/>
            </a:pPr>
            <a:fld id="{FE00BBAA-235D-4E9A-86F8-9C8A94104F1C}" type="datetimeFigureOut">
              <a:rPr lang="en-US"/>
              <a:pPr>
                <a:defRPr/>
              </a:pPr>
              <a:t>4/27/2023</a:t>
            </a:fld>
            <a:endParaRPr lang="en-US"/>
          </a:p>
        </p:txBody>
      </p:sp>
      <p:sp>
        <p:nvSpPr>
          <p:cNvPr id="4" name="Slide Image Placeholder 3"/>
          <p:cNvSpPr>
            <a:spLocks noGrp="1" noRot="1" noChangeAspect="1"/>
          </p:cNvSpPr>
          <p:nvPr>
            <p:ph type="sldImg" idx="2"/>
          </p:nvPr>
        </p:nvSpPr>
        <p:spPr>
          <a:xfrm>
            <a:off x="1303338" y="674688"/>
            <a:ext cx="4495800" cy="33718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9613" y="4270375"/>
            <a:ext cx="5683250" cy="40465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540750"/>
            <a:ext cx="3078163" cy="449263"/>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4022725" y="8540750"/>
            <a:ext cx="3078163" cy="44926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6742F689-218F-4B18-872A-3C4AC976E866}" type="slidenum">
              <a:rPr lang="en-US" altLang="en-US"/>
              <a:pPr>
                <a:defRPr/>
              </a:pPr>
              <a:t>‹#›</a:t>
            </a:fld>
            <a:endParaRPr lang="en-US" altLang="en-US"/>
          </a:p>
        </p:txBody>
      </p:sp>
    </p:spTree>
    <p:extLst>
      <p:ext uri="{BB962C8B-B14F-4D97-AF65-F5344CB8AC3E}">
        <p14:creationId xmlns:p14="http://schemas.microsoft.com/office/powerpoint/2010/main" val="18913972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39838"/>
            <a:ext cx="4467225"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11</a:t>
            </a:fld>
            <a:endParaRPr lang="en-US"/>
          </a:p>
        </p:txBody>
      </p:sp>
    </p:spTree>
    <p:extLst>
      <p:ext uri="{BB962C8B-B14F-4D97-AF65-F5344CB8AC3E}">
        <p14:creationId xmlns:p14="http://schemas.microsoft.com/office/powerpoint/2010/main" val="18868777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0850" indent="-450850" fontAlgn="t">
              <a:spcBef>
                <a:spcPts val="600"/>
              </a:spcBef>
              <a:spcAft>
                <a:spcPts val="600"/>
              </a:spcAft>
              <a:buFont typeface="Wingdings" panose="05000000000000000000" pitchFamily="2" charset="2"/>
              <a:buChar char=""/>
            </a:pPr>
            <a:endParaRPr lang="en-US" sz="1200" dirty="0">
              <a:latin typeface="Arial" panose="020B0604020202020204" pitchFamily="34" charset="0"/>
              <a:ea typeface="#9Slide03 Roboto" panose="02000000000000000000" pitchFamily="2" charset="0"/>
              <a:cs typeface="Arial" panose="020B0604020202020204" pitchFamily="34"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8409FE90-A273-4FA0-82B7-1126154D35DF}" type="slidenum">
              <a:rPr lang="en-US" smtClean="0"/>
              <a:t>34</a:t>
            </a:fld>
            <a:endParaRPr lang="en-US"/>
          </a:p>
        </p:txBody>
      </p:sp>
    </p:spTree>
    <p:extLst>
      <p:ext uri="{BB962C8B-B14F-4D97-AF65-F5344CB8AC3E}">
        <p14:creationId xmlns:p14="http://schemas.microsoft.com/office/powerpoint/2010/main" val="19511680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0850" indent="-450850" fontAlgn="t">
              <a:spcBef>
                <a:spcPts val="600"/>
              </a:spcBef>
              <a:spcAft>
                <a:spcPts val="600"/>
              </a:spcAft>
              <a:buFont typeface="Wingdings" panose="05000000000000000000" pitchFamily="2" charset="2"/>
              <a:buChar char=""/>
            </a:pPr>
            <a:endParaRPr lang="en-US" sz="1200" dirty="0">
              <a:latin typeface="Arial" panose="020B0604020202020204" pitchFamily="34" charset="0"/>
              <a:ea typeface="#9Slide03 Roboto" panose="02000000000000000000" pitchFamily="2" charset="0"/>
              <a:cs typeface="Arial" panose="020B0604020202020204" pitchFamily="34"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8409FE90-A273-4FA0-82B7-1126154D35DF}" type="slidenum">
              <a:rPr lang="en-US" smtClean="0"/>
              <a:t>35</a:t>
            </a:fld>
            <a:endParaRPr lang="en-US"/>
          </a:p>
        </p:txBody>
      </p:sp>
    </p:spTree>
    <p:extLst>
      <p:ext uri="{BB962C8B-B14F-4D97-AF65-F5344CB8AC3E}">
        <p14:creationId xmlns:p14="http://schemas.microsoft.com/office/powerpoint/2010/main" val="34575012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0850" indent="-450850" fontAlgn="t">
              <a:spcBef>
                <a:spcPts val="600"/>
              </a:spcBef>
              <a:spcAft>
                <a:spcPts val="600"/>
              </a:spcAft>
              <a:buFont typeface="Wingdings" panose="05000000000000000000" pitchFamily="2" charset="2"/>
              <a:buChar char=""/>
            </a:pPr>
            <a:endParaRPr lang="en-US" sz="1200" dirty="0">
              <a:latin typeface="Arial" panose="020B0604020202020204" pitchFamily="34" charset="0"/>
              <a:ea typeface="#9Slide03 Roboto" panose="02000000000000000000" pitchFamily="2" charset="0"/>
              <a:cs typeface="Arial" panose="020B0604020202020204" pitchFamily="34"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8409FE90-A273-4FA0-82B7-1126154D35DF}" type="slidenum">
              <a:rPr lang="en-US" smtClean="0"/>
              <a:t>36</a:t>
            </a:fld>
            <a:endParaRPr lang="en-US"/>
          </a:p>
        </p:txBody>
      </p:sp>
    </p:spTree>
    <p:extLst>
      <p:ext uri="{BB962C8B-B14F-4D97-AF65-F5344CB8AC3E}">
        <p14:creationId xmlns:p14="http://schemas.microsoft.com/office/powerpoint/2010/main" val="28454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409FE90-A273-4FA0-82B7-1126154D35DF}" type="slidenum">
              <a:rPr lang="en-US" smtClean="0"/>
              <a:t>37</a:t>
            </a:fld>
            <a:endParaRPr lang="en-US"/>
          </a:p>
        </p:txBody>
      </p:sp>
    </p:spTree>
    <p:extLst>
      <p:ext uri="{BB962C8B-B14F-4D97-AF65-F5344CB8AC3E}">
        <p14:creationId xmlns:p14="http://schemas.microsoft.com/office/powerpoint/2010/main" val="38734600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409FE90-A273-4FA0-82B7-1126154D35DF}" type="slidenum">
              <a:rPr lang="en-US" smtClean="0"/>
              <a:t>38</a:t>
            </a:fld>
            <a:endParaRPr lang="en-US"/>
          </a:p>
        </p:txBody>
      </p:sp>
    </p:spTree>
    <p:extLst>
      <p:ext uri="{BB962C8B-B14F-4D97-AF65-F5344CB8AC3E}">
        <p14:creationId xmlns:p14="http://schemas.microsoft.com/office/powerpoint/2010/main" val="10725178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409FE90-A273-4FA0-82B7-1126154D35DF}" type="slidenum">
              <a:rPr lang="en-US" smtClean="0"/>
              <a:t>39</a:t>
            </a:fld>
            <a:endParaRPr lang="en-US"/>
          </a:p>
        </p:txBody>
      </p:sp>
    </p:spTree>
    <p:extLst>
      <p:ext uri="{BB962C8B-B14F-4D97-AF65-F5344CB8AC3E}">
        <p14:creationId xmlns:p14="http://schemas.microsoft.com/office/powerpoint/2010/main" val="25061749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8409FE90-A273-4FA0-82B7-1126154D35DF}" type="slidenum">
              <a:rPr lang="en-US" smtClean="0"/>
              <a:t>40</a:t>
            </a:fld>
            <a:endParaRPr lang="en-US"/>
          </a:p>
        </p:txBody>
      </p:sp>
    </p:spTree>
    <p:extLst>
      <p:ext uri="{BB962C8B-B14F-4D97-AF65-F5344CB8AC3E}">
        <p14:creationId xmlns:p14="http://schemas.microsoft.com/office/powerpoint/2010/main" val="21174828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8409FE90-A273-4FA0-82B7-1126154D35DF}" type="slidenum">
              <a:rPr lang="en-US" smtClean="0"/>
              <a:t>41</a:t>
            </a:fld>
            <a:endParaRPr lang="en-US"/>
          </a:p>
        </p:txBody>
      </p:sp>
    </p:spTree>
    <p:extLst>
      <p:ext uri="{BB962C8B-B14F-4D97-AF65-F5344CB8AC3E}">
        <p14:creationId xmlns:p14="http://schemas.microsoft.com/office/powerpoint/2010/main" val="31163102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0850" indent="-450850" fontAlgn="t">
              <a:spcBef>
                <a:spcPts val="600"/>
              </a:spcBef>
              <a:spcAft>
                <a:spcPts val="600"/>
              </a:spcAft>
              <a:buFont typeface="Wingdings" panose="05000000000000000000" pitchFamily="2" charset="2"/>
              <a:buChar char=""/>
            </a:pPr>
            <a:r>
              <a:rPr lang="en-US" sz="1200" dirty="0" err="1">
                <a:latin typeface="Arial" panose="020B0604020202020204" pitchFamily="34" charset="0"/>
                <a:ea typeface="#9Slide03 Roboto" panose="02000000000000000000" pitchFamily="2" charset="0"/>
                <a:cs typeface="Arial" panose="020B0604020202020204" pitchFamily="34" charset="0"/>
              </a:rPr>
              <a:t>Các</a:t>
            </a:r>
            <a:r>
              <a:rPr lang="en-US" sz="1200" dirty="0">
                <a:latin typeface="Arial" panose="020B0604020202020204" pitchFamily="34" charset="0"/>
                <a:ea typeface="#9Slide03 Roboto" panose="02000000000000000000" pitchFamily="2" charset="0"/>
                <a:cs typeface="Arial" panose="020B0604020202020204" pitchFamily="34" charset="0"/>
              </a:rPr>
              <a:t> NVĐKXT </a:t>
            </a:r>
            <a:r>
              <a:rPr lang="en-US" sz="1200" dirty="0" err="1">
                <a:latin typeface="Arial" panose="020B0604020202020204" pitchFamily="34" charset="0"/>
                <a:ea typeface="#9Slide03 Roboto" panose="02000000000000000000" pitchFamily="2" charset="0"/>
                <a:cs typeface="Arial" panose="020B0604020202020204" pitchFamily="34" charset="0"/>
              </a:rPr>
              <a:t>trên</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Hệ</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thống</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đều</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phải</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nộp</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lệ</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phí</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không</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phân</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biệt</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phương</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thức</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xét</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tuyển</a:t>
            </a:r>
            <a:r>
              <a:rPr lang="en-US" sz="1200" dirty="0">
                <a:latin typeface="Arial" panose="020B0604020202020204" pitchFamily="34" charset="0"/>
                <a:ea typeface="#9Slide03 Roboto" panose="02000000000000000000" pitchFamily="2" charset="0"/>
                <a:cs typeface="Arial" panose="020B0604020202020204" pitchFamily="34" charset="0"/>
              </a:rPr>
              <a:t>).</a:t>
            </a:r>
          </a:p>
          <a:p>
            <a:pPr marL="450850" indent="-450850" fontAlgn="t">
              <a:spcBef>
                <a:spcPts val="600"/>
              </a:spcBef>
              <a:spcAft>
                <a:spcPts val="600"/>
              </a:spcAft>
              <a:buFont typeface="Wingdings" panose="05000000000000000000" pitchFamily="2" charset="2"/>
              <a:buChar char=""/>
            </a:pPr>
            <a:r>
              <a:rPr lang="en-US" sz="1200" dirty="0" err="1">
                <a:latin typeface="Arial" panose="020B0604020202020204" pitchFamily="34" charset="0"/>
                <a:ea typeface="#9Slide03 Roboto" panose="02000000000000000000" pitchFamily="2" charset="0"/>
                <a:cs typeface="Arial" panose="020B0604020202020204" pitchFamily="34" charset="0"/>
              </a:rPr>
              <a:t>Sở</a:t>
            </a:r>
            <a:r>
              <a:rPr lang="en-US" sz="1200" dirty="0">
                <a:latin typeface="Arial" panose="020B0604020202020204" pitchFamily="34" charset="0"/>
                <a:ea typeface="#9Slide03 Roboto" panose="02000000000000000000" pitchFamily="2" charset="0"/>
                <a:cs typeface="Arial" panose="020B0604020202020204" pitchFamily="34" charset="0"/>
              </a:rPr>
              <a:t> GDĐT </a:t>
            </a:r>
            <a:r>
              <a:rPr lang="en-US" sz="1200" dirty="0" err="1">
                <a:latin typeface="Arial" panose="020B0604020202020204" pitchFamily="34" charset="0"/>
                <a:ea typeface="#9Slide03 Roboto" panose="02000000000000000000" pitchFamily="2" charset="0"/>
                <a:cs typeface="Arial" panose="020B0604020202020204" pitchFamily="34" charset="0"/>
              </a:rPr>
              <a:t>đôn</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đốc</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hỗ</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trợ</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thí</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sinh</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nộp</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lệ</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phí</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đầy</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đủ</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đúng</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thời</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gian</a:t>
            </a:r>
            <a:r>
              <a:rPr lang="vi-VN" sz="1200" dirty="0">
                <a:ea typeface="#9Slide03 Roboto" panose="02000000000000000000" pitchFamily="2" charset="0"/>
                <a:cs typeface="Arial" panose="020B0604020202020204" pitchFamily="34" charset="0"/>
              </a:rPr>
              <a:t>.</a:t>
            </a:r>
            <a:endParaRPr lang="en-US" sz="1200" dirty="0">
              <a:ea typeface="#9Slide03 Roboto" panose="02000000000000000000" pitchFamily="2" charset="0"/>
              <a:cs typeface="Arial" panose="020B0604020202020204" pitchFamily="34" charset="0"/>
            </a:endParaRPr>
          </a:p>
          <a:p>
            <a:pPr marL="450850" indent="-450850" fontAlgn="t">
              <a:spcBef>
                <a:spcPts val="600"/>
              </a:spcBef>
              <a:spcAft>
                <a:spcPts val="600"/>
              </a:spcAft>
              <a:buFont typeface="Wingdings" panose="05000000000000000000" pitchFamily="2" charset="2"/>
              <a:buChar char=""/>
            </a:pPr>
            <a:r>
              <a:rPr lang="en-US" sz="1200" dirty="0">
                <a:latin typeface="Arial" panose="020B0604020202020204" pitchFamily="34" charset="0"/>
                <a:ea typeface="#9Slide03 Roboto" panose="02000000000000000000" pitchFamily="2" charset="0"/>
                <a:cs typeface="Arial" panose="020B0604020202020204" pitchFamily="34" charset="0"/>
              </a:rPr>
              <a:t>CSĐT </a:t>
            </a:r>
            <a:r>
              <a:rPr lang="en-US" sz="1200" dirty="0" err="1">
                <a:latin typeface="Arial" panose="020B0604020202020204" pitchFamily="34" charset="0"/>
                <a:ea typeface="#9Slide03 Roboto" panose="02000000000000000000" pitchFamily="2" charset="0"/>
                <a:cs typeface="Arial" panose="020B0604020202020204" pitchFamily="34" charset="0"/>
              </a:rPr>
              <a:t>và</a:t>
            </a:r>
            <a:r>
              <a:rPr lang="en-US" sz="1200" dirty="0">
                <a:latin typeface="Arial" panose="020B0604020202020204" pitchFamily="34" charset="0"/>
                <a:ea typeface="#9Slide03 Roboto" panose="02000000000000000000" pitchFamily="2" charset="0"/>
                <a:cs typeface="Arial" panose="020B0604020202020204" pitchFamily="34" charset="0"/>
              </a:rPr>
              <a:t> SGDĐT </a:t>
            </a:r>
            <a:r>
              <a:rPr lang="en-US" sz="1200" dirty="0" err="1">
                <a:latin typeface="Arial" panose="020B0604020202020204" pitchFamily="34" charset="0"/>
                <a:ea typeface="#9Slide03 Roboto" panose="02000000000000000000" pitchFamily="2" charset="0"/>
                <a:cs typeface="Arial" panose="020B0604020202020204" pitchFamily="34" charset="0"/>
              </a:rPr>
              <a:t>thảo</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luận</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ký</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văn</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bản</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phối</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hợp</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thu</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lệ</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phí</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và</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phân</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bổ</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lệ</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phí</a:t>
            </a:r>
            <a:r>
              <a:rPr lang="en-US" sz="1200" dirty="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thống</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nhất</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và</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ủy</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quyền</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cho</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Trường</a:t>
            </a:r>
            <a:r>
              <a:rPr lang="en-US" sz="1200" dirty="0">
                <a:latin typeface="Arial" panose="020B0604020202020204" pitchFamily="34" charset="0"/>
                <a:ea typeface="#9Slide03 Roboto" panose="02000000000000000000" pitchFamily="2" charset="0"/>
                <a:cs typeface="Arial" panose="020B0604020202020204" pitchFamily="34" charset="0"/>
              </a:rPr>
              <a:t> ĐH </a:t>
            </a:r>
            <a:r>
              <a:rPr lang="en-US" sz="1200" dirty="0" err="1">
                <a:latin typeface="Arial" panose="020B0604020202020204" pitchFamily="34" charset="0"/>
                <a:ea typeface="#9Slide03 Roboto" panose="02000000000000000000" pitchFamily="2" charset="0"/>
                <a:cs typeface="Arial" panose="020B0604020202020204" pitchFamily="34" charset="0"/>
              </a:rPr>
              <a:t>Bách</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Hà</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Nội</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và</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Học</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viện</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Công</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nghệ</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Bưu</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chính</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viễn</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thông</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làm</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đầu</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mối</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thu</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lệ</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phí</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cho</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phía</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Bắc</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và</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phía</a:t>
            </a:r>
            <a:r>
              <a:rPr lang="en-US" sz="1200" dirty="0">
                <a:latin typeface="Arial" panose="020B0604020202020204" pitchFamily="34" charset="0"/>
                <a:ea typeface="#9Slide03 Roboto" panose="02000000000000000000" pitchFamily="2" charset="0"/>
                <a:cs typeface="Arial" panose="020B0604020202020204" pitchFamily="34" charset="0"/>
              </a:rPr>
              <a:t> Nam (</a:t>
            </a:r>
            <a:r>
              <a:rPr lang="en-US" sz="1200" dirty="0" err="1">
                <a:latin typeface="Arial" panose="020B0604020202020204" pitchFamily="34" charset="0"/>
                <a:ea typeface="#9Slide03 Roboto" panose="02000000000000000000" pitchFamily="2" charset="0"/>
                <a:cs typeface="Arial" panose="020B0604020202020204" pitchFamily="34" charset="0"/>
              </a:rPr>
              <a:t>như</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năm</a:t>
            </a:r>
            <a:r>
              <a:rPr lang="en-US" sz="1200" dirty="0">
                <a:latin typeface="Arial" panose="020B0604020202020204" pitchFamily="34" charset="0"/>
                <a:ea typeface="#9Slide03 Roboto" panose="02000000000000000000" pitchFamily="2" charset="0"/>
                <a:cs typeface="Arial" panose="020B0604020202020204" pitchFamily="34" charset="0"/>
              </a:rPr>
              <a:t> 2022)</a:t>
            </a:r>
            <a:r>
              <a:rPr lang="vi-VN" sz="1200" dirty="0">
                <a:ea typeface="#9Slide03 Roboto" panose="02000000000000000000" pitchFamily="2" charset="0"/>
                <a:cs typeface="Arial" panose="020B0604020202020204" pitchFamily="34" charset="0"/>
              </a:rPr>
              <a:t>.</a:t>
            </a:r>
            <a:endParaRPr lang="en-US" sz="1200" dirty="0">
              <a:ea typeface="#9Slide03 Roboto" panose="02000000000000000000" pitchFamily="2" charset="0"/>
              <a:cs typeface="Arial" panose="020B0604020202020204" pitchFamily="34" charset="0"/>
            </a:endParaRPr>
          </a:p>
          <a:p>
            <a:pPr marL="450850" indent="-450850" fontAlgn="t">
              <a:spcBef>
                <a:spcPts val="600"/>
              </a:spcBef>
              <a:spcAft>
                <a:spcPts val="600"/>
              </a:spcAft>
              <a:buFont typeface="Wingdings" panose="05000000000000000000" pitchFamily="2" charset="2"/>
              <a:buChar char=""/>
            </a:pPr>
            <a:r>
              <a:rPr lang="en-US" sz="1200" dirty="0" err="1">
                <a:latin typeface="Arial" panose="020B0604020202020204" pitchFamily="34" charset="0"/>
                <a:ea typeface="#9Slide03 Roboto" panose="02000000000000000000" pitchFamily="2" charset="0"/>
                <a:cs typeface="Arial" panose="020B0604020202020204" pitchFamily="34" charset="0"/>
              </a:rPr>
              <a:t>Mức</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thu</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và</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phân</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bổ</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lệ</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phí</a:t>
            </a:r>
            <a:r>
              <a:rPr lang="en-US" sz="1200" dirty="0">
                <a:latin typeface="Arial" panose="020B0604020202020204" pitchFamily="34" charset="0"/>
                <a:ea typeface="#9Slide03 Roboto" panose="02000000000000000000" pitchFamily="2" charset="0"/>
                <a:cs typeface="Arial" panose="020B0604020202020204" pitchFamily="34" charset="0"/>
              </a:rPr>
              <a:t> </a:t>
            </a:r>
            <a:r>
              <a:rPr lang="vi-VN" sz="1200" dirty="0">
                <a:ea typeface="#9Slide03 Roboto" panose="02000000000000000000" pitchFamily="2" charset="0"/>
                <a:cs typeface="Arial" panose="020B0604020202020204" pitchFamily="34" charset="0"/>
              </a:rPr>
              <a:t>tuyển sinh giữ </a:t>
            </a:r>
            <a:r>
              <a:rPr lang="en-US" sz="1200" dirty="0" err="1">
                <a:latin typeface="Arial" panose="020B0604020202020204" pitchFamily="34" charset="0"/>
                <a:ea typeface="#9Slide03 Roboto" panose="02000000000000000000" pitchFamily="2" charset="0"/>
                <a:cs typeface="Arial" panose="020B0604020202020204" pitchFamily="34" charset="0"/>
              </a:rPr>
              <a:t>ổn</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định</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như</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năm</a:t>
            </a:r>
            <a:r>
              <a:rPr lang="en-US" sz="1200" dirty="0">
                <a:latin typeface="Arial" panose="020B0604020202020204" pitchFamily="34" charset="0"/>
                <a:ea typeface="#9Slide03 Roboto" panose="02000000000000000000" pitchFamily="2" charset="0"/>
                <a:cs typeface="Arial" panose="020B0604020202020204" pitchFamily="34" charset="0"/>
              </a:rPr>
              <a:t> 2022</a:t>
            </a:r>
            <a:r>
              <a:rPr lang="vi-VN" sz="1200" dirty="0">
                <a:ea typeface="#9Slide03 Roboto" panose="02000000000000000000" pitchFamily="2" charset="0"/>
                <a:cs typeface="Arial" panose="020B0604020202020204" pitchFamily="34" charset="0"/>
              </a:rPr>
              <a:t>, thực hiện theo quy chế phối hợp giữa </a:t>
            </a:r>
            <a:r>
              <a:rPr lang="en-US" sz="1200" dirty="0">
                <a:ea typeface="#9Slide03 Roboto" panose="02000000000000000000" pitchFamily="2" charset="0"/>
                <a:cs typeface="Arial" panose="020B0604020202020204" pitchFamily="34" charset="0"/>
              </a:rPr>
              <a:t>s</a:t>
            </a:r>
            <a:r>
              <a:rPr lang="vi-VN" sz="1200" dirty="0">
                <a:ea typeface="#9Slide03 Roboto" panose="02000000000000000000" pitchFamily="2" charset="0"/>
                <a:cs typeface="Arial" panose="020B0604020202020204" pitchFamily="34" charset="0"/>
              </a:rPr>
              <a:t>ở GDĐT, </a:t>
            </a:r>
            <a:r>
              <a:rPr lang="en-US" sz="1200" dirty="0">
                <a:latin typeface="Arial" panose="020B0604020202020204" pitchFamily="34" charset="0"/>
                <a:ea typeface="#9Slide03 Roboto" panose="02000000000000000000" pitchFamily="2" charset="0"/>
                <a:cs typeface="Arial" panose="020B0604020202020204" pitchFamily="34" charset="0"/>
              </a:rPr>
              <a:t>CSĐT</a:t>
            </a:r>
            <a:r>
              <a:rPr lang="vi-VN" sz="1200" dirty="0">
                <a:ea typeface="#9Slide03 Roboto" panose="02000000000000000000" pitchFamily="2" charset="0"/>
                <a:cs typeface="Arial" panose="020B0604020202020204" pitchFamily="34" charset="0"/>
              </a:rPr>
              <a:t> và Trung tâm Giải pháp </a:t>
            </a:r>
            <a:r>
              <a:rPr lang="en-US" sz="1200" dirty="0">
                <a:latin typeface="Arial" panose="020B0604020202020204" pitchFamily="34" charset="0"/>
                <a:ea typeface="#9Slide03 Roboto" panose="02000000000000000000" pitchFamily="2" charset="0"/>
                <a:cs typeface="Arial" panose="020B0604020202020204" pitchFamily="34" charset="0"/>
              </a:rPr>
              <a:t>CNTT</a:t>
            </a:r>
            <a:r>
              <a:rPr lang="vi-VN" sz="1200" dirty="0">
                <a:ea typeface="#9Slide03 Roboto" panose="02000000000000000000" pitchFamily="2" charset="0"/>
                <a:cs typeface="Arial" panose="020B0604020202020204" pitchFamily="34" charset="0"/>
              </a:rPr>
              <a:t> giáo dục</a:t>
            </a:r>
            <a:r>
              <a:rPr lang="en-US" sz="1200" dirty="0">
                <a:latin typeface="Arial" panose="020B0604020202020204" pitchFamily="34" charset="0"/>
                <a:ea typeface="#9Slide03 Roboto" panose="02000000000000000000" pitchFamily="2" charset="0"/>
                <a:cs typeface="Arial" panose="020B0604020202020204" pitchFamily="34" charset="0"/>
              </a:rPr>
              <a:t> (</a:t>
            </a:r>
            <a:r>
              <a:rPr lang="vi-VN" sz="1200" dirty="0">
                <a:ea typeface="#9Slide03 Roboto" panose="02000000000000000000" pitchFamily="2" charset="0"/>
                <a:cs typeface="Arial" panose="020B0604020202020204" pitchFamily="34" charset="0"/>
              </a:rPr>
              <a:t>thuộc Cục C</a:t>
            </a:r>
            <a:r>
              <a:rPr lang="en-US" sz="1200" dirty="0">
                <a:latin typeface="Arial" panose="020B0604020202020204" pitchFamily="34" charset="0"/>
                <a:ea typeface="#9Slide03 Roboto" panose="02000000000000000000" pitchFamily="2" charset="0"/>
                <a:cs typeface="Arial" panose="020B0604020202020204" pitchFamily="34" charset="0"/>
              </a:rPr>
              <a:t>NTT)</a:t>
            </a:r>
            <a:r>
              <a:rPr lang="vi-VN" sz="1200" dirty="0">
                <a:ea typeface="#9Slide03 Roboto" panose="02000000000000000000" pitchFamily="2" charset="0"/>
                <a:cs typeface="Arial" panose="020B0604020202020204" pitchFamily="34" charset="0"/>
              </a:rPr>
              <a:t> trong thực hiện công tác tuyển sinh.</a:t>
            </a:r>
            <a:endParaRPr lang="en-US" sz="1200" dirty="0">
              <a:ea typeface="#9Slide03 Roboto" panose="02000000000000000000" pitchFamily="2" charset="0"/>
              <a:cs typeface="Arial" panose="020B0604020202020204" pitchFamily="34" charset="0"/>
            </a:endParaRPr>
          </a:p>
          <a:p>
            <a:pPr marL="450850" indent="-450850" fontAlgn="t">
              <a:spcBef>
                <a:spcPts val="600"/>
              </a:spcBef>
              <a:spcAft>
                <a:spcPts val="600"/>
              </a:spcAft>
              <a:buFont typeface="Wingdings" panose="05000000000000000000" pitchFamily="2" charset="2"/>
              <a:buChar char=""/>
            </a:pPr>
            <a:r>
              <a:rPr lang="vi-VN" sz="1200" dirty="0">
                <a:ea typeface="#9Slide03 Roboto" panose="02000000000000000000" pitchFamily="2" charset="0"/>
                <a:cs typeface="Arial" panose="020B0604020202020204" pitchFamily="34" charset="0"/>
              </a:rPr>
              <a:t>T</a:t>
            </a:r>
            <a:r>
              <a:rPr lang="en-US" sz="1200" dirty="0" err="1">
                <a:latin typeface="Arial" panose="020B0604020202020204" pitchFamily="34" charset="0"/>
                <a:ea typeface="#9Slide03 Roboto" panose="02000000000000000000" pitchFamily="2" charset="0"/>
                <a:cs typeface="Arial" panose="020B0604020202020204" pitchFamily="34" charset="0"/>
              </a:rPr>
              <a:t>hời</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gian</a:t>
            </a:r>
            <a:r>
              <a:rPr lang="en-US" sz="1200" dirty="0">
                <a:latin typeface="Arial" panose="020B0604020202020204" pitchFamily="34" charset="0"/>
                <a:ea typeface="#9Slide03 Roboto" panose="02000000000000000000" pitchFamily="2" charset="0"/>
                <a:cs typeface="Arial" panose="020B0604020202020204" pitchFamily="34" charset="0"/>
              </a:rPr>
              <a:t> </a:t>
            </a:r>
            <a:r>
              <a:rPr lang="vi-VN" sz="1200" dirty="0">
                <a:ea typeface="#9Slide03 Roboto" panose="02000000000000000000" pitchFamily="2" charset="0"/>
                <a:cs typeface="Arial" panose="020B0604020202020204" pitchFamily="34" charset="0"/>
              </a:rPr>
              <a:t>thí sinh </a:t>
            </a:r>
            <a:r>
              <a:rPr lang="en-US" sz="1200" dirty="0" err="1">
                <a:latin typeface="Arial" panose="020B0604020202020204" pitchFamily="34" charset="0"/>
                <a:ea typeface="#9Slide03 Roboto" panose="02000000000000000000" pitchFamily="2" charset="0"/>
                <a:cs typeface="Arial" panose="020B0604020202020204" pitchFamily="34" charset="0"/>
              </a:rPr>
              <a:t>nộp</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lệ</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phí</a:t>
            </a:r>
            <a:r>
              <a:rPr lang="en-US" sz="1200" dirty="0">
                <a:latin typeface="Arial" panose="020B0604020202020204" pitchFamily="34" charset="0"/>
                <a:ea typeface="#9Slide03 Roboto" panose="02000000000000000000" pitchFamily="2" charset="0"/>
                <a:cs typeface="Arial" panose="020B0604020202020204" pitchFamily="34" charset="0"/>
              </a:rPr>
              <a:t> </a:t>
            </a:r>
            <a:r>
              <a:rPr lang="vi-VN" sz="1200" dirty="0">
                <a:ea typeface="#9Slide03 Roboto" panose="02000000000000000000" pitchFamily="2" charset="0"/>
                <a:cs typeface="Arial" panose="020B0604020202020204" pitchFamily="34" charset="0"/>
              </a:rPr>
              <a:t>của từng</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địa</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phương</a:t>
            </a:r>
            <a:r>
              <a:rPr lang="en-US" sz="1200" dirty="0">
                <a:latin typeface="Arial" panose="020B0604020202020204" pitchFamily="34" charset="0"/>
                <a:ea typeface="#9Slide03 Roboto" panose="02000000000000000000" pitchFamily="2" charset="0"/>
                <a:cs typeface="Arial" panose="020B0604020202020204" pitchFamily="34" charset="0"/>
              </a:rPr>
              <a:t> </a:t>
            </a:r>
            <a:r>
              <a:rPr lang="vi-VN" sz="1200" dirty="0">
                <a:ea typeface="#9Slide03 Roboto" panose="02000000000000000000" pitchFamily="2" charset="0"/>
                <a:cs typeface="Arial" panose="020B0604020202020204" pitchFamily="34" charset="0"/>
              </a:rPr>
              <a:t>thực hiện phương án </a:t>
            </a:r>
            <a:r>
              <a:rPr lang="en-US" sz="1200" dirty="0" err="1">
                <a:latin typeface="Arial" panose="020B0604020202020204" pitchFamily="34" charset="0"/>
                <a:ea typeface="#9Slide03 Roboto" panose="02000000000000000000" pitchFamily="2" charset="0"/>
                <a:cs typeface="Arial" panose="020B0604020202020204" pitchFamily="34" charset="0"/>
              </a:rPr>
              <a:t>như</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năm</a:t>
            </a:r>
            <a:r>
              <a:rPr lang="en-US" sz="1200" dirty="0">
                <a:latin typeface="Arial" panose="020B0604020202020204" pitchFamily="34" charset="0"/>
                <a:ea typeface="#9Slide03 Roboto" panose="02000000000000000000" pitchFamily="2" charset="0"/>
                <a:cs typeface="Arial" panose="020B0604020202020204" pitchFamily="34" charset="0"/>
              </a:rPr>
              <a:t> 2022 </a:t>
            </a:r>
            <a:r>
              <a:rPr lang="en-US" sz="1200" dirty="0" err="1">
                <a:latin typeface="Arial" panose="020B0604020202020204" pitchFamily="34" charset="0"/>
                <a:ea typeface="#9Slide03 Roboto" panose="02000000000000000000" pitchFamily="2" charset="0"/>
                <a:cs typeface="Arial" panose="020B0604020202020204" pitchFamily="34" charset="0"/>
              </a:rPr>
              <a:t>để</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đảm</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bảo</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không</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làm</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Hệ</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thống</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quá</a:t>
            </a:r>
            <a:r>
              <a:rPr lang="en-US" sz="1200" dirty="0">
                <a:latin typeface="Arial" panose="020B0604020202020204" pitchFamily="34" charset="0"/>
                <a:ea typeface="#9Slide03 Roboto" panose="02000000000000000000" pitchFamily="2" charset="0"/>
                <a:cs typeface="Arial" panose="020B0604020202020204" pitchFamily="34" charset="0"/>
              </a:rPr>
              <a:t> </a:t>
            </a:r>
            <a:r>
              <a:rPr lang="en-US" sz="1200" dirty="0" err="1">
                <a:latin typeface="Arial" panose="020B0604020202020204" pitchFamily="34" charset="0"/>
                <a:ea typeface="#9Slide03 Roboto" panose="02000000000000000000" pitchFamily="2" charset="0"/>
                <a:cs typeface="Arial" panose="020B0604020202020204" pitchFamily="34" charset="0"/>
              </a:rPr>
              <a:t>tải</a:t>
            </a:r>
            <a:r>
              <a:rPr lang="en-US" sz="1200" dirty="0">
                <a:latin typeface="Arial" panose="020B0604020202020204" pitchFamily="34" charset="0"/>
                <a:ea typeface="#9Slide03 Roboto" panose="02000000000000000000" pitchFamily="2" charset="0"/>
                <a:cs typeface="Arial" panose="020B0604020202020204" pitchFamily="34" charset="0"/>
              </a:rPr>
              <a:t>.</a:t>
            </a:r>
            <a:endParaRPr lang="vi-VN" sz="1200" dirty="0">
              <a:ea typeface="#9Slide03 Roboto" panose="02000000000000000000" pitchFamily="2" charset="0"/>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409FE90-A273-4FA0-82B7-1126154D35DF}" type="slidenum">
              <a:rPr lang="en-US" smtClean="0"/>
              <a:t>42</a:t>
            </a:fld>
            <a:endParaRPr lang="en-US"/>
          </a:p>
        </p:txBody>
      </p:sp>
    </p:spTree>
    <p:extLst>
      <p:ext uri="{BB962C8B-B14F-4D97-AF65-F5344CB8AC3E}">
        <p14:creationId xmlns:p14="http://schemas.microsoft.com/office/powerpoint/2010/main" val="1228348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39838"/>
            <a:ext cx="4467225" cy="3351212"/>
          </a:xfrm>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10"/>
          </p:nvPr>
        </p:nvSpPr>
        <p:spPr/>
        <p:txBody>
          <a:bodyPr/>
          <a:lstStyle/>
          <a:p>
            <a:fld id="{74D1495A-DD81-44F4-9F54-1F39867BF2D9}" type="slidenum">
              <a:rPr lang="en-US" smtClean="0"/>
              <a:pPr/>
              <a:t>12</a:t>
            </a:fld>
            <a:endParaRPr lang="en-US"/>
          </a:p>
        </p:txBody>
      </p:sp>
    </p:spTree>
    <p:extLst>
      <p:ext uri="{BB962C8B-B14F-4D97-AF65-F5344CB8AC3E}">
        <p14:creationId xmlns:p14="http://schemas.microsoft.com/office/powerpoint/2010/main" val="32110047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09FE90-A273-4FA0-82B7-1126154D35DF}" type="slidenum">
              <a:rPr lang="en-US" smtClean="0"/>
              <a:t>25</a:t>
            </a:fld>
            <a:endParaRPr lang="en-US"/>
          </a:p>
        </p:txBody>
      </p:sp>
    </p:spTree>
    <p:extLst>
      <p:ext uri="{BB962C8B-B14F-4D97-AF65-F5344CB8AC3E}">
        <p14:creationId xmlns:p14="http://schemas.microsoft.com/office/powerpoint/2010/main" val="890225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09FE90-A273-4FA0-82B7-1126154D35DF}" type="slidenum">
              <a:rPr lang="en-US" smtClean="0"/>
              <a:t>26</a:t>
            </a:fld>
            <a:endParaRPr lang="en-US"/>
          </a:p>
        </p:txBody>
      </p:sp>
    </p:spTree>
    <p:extLst>
      <p:ext uri="{BB962C8B-B14F-4D97-AF65-F5344CB8AC3E}">
        <p14:creationId xmlns:p14="http://schemas.microsoft.com/office/powerpoint/2010/main" val="66881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09FE90-A273-4FA0-82B7-1126154D35DF}" type="slidenum">
              <a:rPr lang="en-US" smtClean="0"/>
              <a:t>27</a:t>
            </a:fld>
            <a:endParaRPr lang="en-US"/>
          </a:p>
        </p:txBody>
      </p:sp>
    </p:spTree>
    <p:extLst>
      <p:ext uri="{BB962C8B-B14F-4D97-AF65-F5344CB8AC3E}">
        <p14:creationId xmlns:p14="http://schemas.microsoft.com/office/powerpoint/2010/main" val="18449277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09FE90-A273-4FA0-82B7-1126154D35DF}" type="slidenum">
              <a:rPr lang="en-US" smtClean="0"/>
              <a:t>28</a:t>
            </a:fld>
            <a:endParaRPr lang="en-US"/>
          </a:p>
        </p:txBody>
      </p:sp>
    </p:spTree>
    <p:extLst>
      <p:ext uri="{BB962C8B-B14F-4D97-AF65-F5344CB8AC3E}">
        <p14:creationId xmlns:p14="http://schemas.microsoft.com/office/powerpoint/2010/main" val="515057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Ngày</a:t>
            </a:r>
            <a:r>
              <a:rPr lang="en-US" baseline="0" dirty="0"/>
              <a:t> 30/3/2023, Bộ GDĐT ban hành Quyết định số 923/QĐ-BGDĐT về </a:t>
            </a:r>
            <a:r>
              <a:rPr lang="en-US" sz="1200" b="1" kern="1200" dirty="0">
                <a:solidFill>
                  <a:schemeClr val="tx1"/>
                </a:solidFill>
                <a:effectLst/>
                <a:latin typeface="+mn-lt"/>
                <a:ea typeface="+mn-ea"/>
                <a:cs typeface="+mn-cs"/>
              </a:rPr>
              <a:t>KẾ HOẠCH </a:t>
            </a:r>
            <a:r>
              <a:rPr lang="en-US" sz="1200" b="0" kern="1200" dirty="0">
                <a:solidFill>
                  <a:schemeClr val="tx1"/>
                </a:solidFill>
                <a:effectLst/>
                <a:latin typeface="+mn-lt"/>
                <a:ea typeface="+mn-ea"/>
                <a:cs typeface="+mn-cs"/>
              </a:rPr>
              <a:t>t</a:t>
            </a:r>
            <a:r>
              <a:rPr lang="vi-VN" sz="1200" kern="1200" dirty="0">
                <a:solidFill>
                  <a:schemeClr val="tx1"/>
                </a:solidFill>
                <a:effectLst/>
                <a:latin typeface="+mn-lt"/>
                <a:ea typeface="+mn-ea"/>
                <a:cs typeface="+mn-cs"/>
              </a:rPr>
              <a:t>riển khai công tác </a:t>
            </a:r>
            <a:r>
              <a:rPr lang="en-US" sz="1200" kern="1200" dirty="0">
                <a:solidFill>
                  <a:schemeClr val="tx1"/>
                </a:solidFill>
                <a:effectLst/>
                <a:latin typeface="+mn-lt"/>
                <a:ea typeface="+mn-ea"/>
                <a:cs typeface="+mn-cs"/>
              </a:rPr>
              <a:t>Tuyển sinh đại học, tuyển sinh cao đẳng ngành Giáo dục Mầm non năm 2023 </a:t>
            </a:r>
          </a:p>
          <a:p>
            <a:endParaRPr lang="en-US" dirty="0"/>
          </a:p>
        </p:txBody>
      </p:sp>
      <p:sp>
        <p:nvSpPr>
          <p:cNvPr id="4" name="Slide Number Placeholder 3"/>
          <p:cNvSpPr>
            <a:spLocks noGrp="1"/>
          </p:cNvSpPr>
          <p:nvPr>
            <p:ph type="sldNum" sz="quarter" idx="10"/>
          </p:nvPr>
        </p:nvSpPr>
        <p:spPr/>
        <p:txBody>
          <a:bodyPr/>
          <a:lstStyle/>
          <a:p>
            <a:fld id="{8409FE90-A273-4FA0-82B7-1126154D35DF}" type="slidenum">
              <a:rPr lang="en-US" smtClean="0"/>
              <a:t>29</a:t>
            </a:fld>
            <a:endParaRPr lang="en-US"/>
          </a:p>
        </p:txBody>
      </p:sp>
    </p:spTree>
    <p:extLst>
      <p:ext uri="{BB962C8B-B14F-4D97-AF65-F5344CB8AC3E}">
        <p14:creationId xmlns:p14="http://schemas.microsoft.com/office/powerpoint/2010/main" val="2935882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09FE90-A273-4FA0-82B7-1126154D35DF}" type="slidenum">
              <a:rPr lang="en-US" smtClean="0"/>
              <a:t>31</a:t>
            </a:fld>
            <a:endParaRPr lang="en-US"/>
          </a:p>
        </p:txBody>
      </p:sp>
    </p:spTree>
    <p:extLst>
      <p:ext uri="{BB962C8B-B14F-4D97-AF65-F5344CB8AC3E}">
        <p14:creationId xmlns:p14="http://schemas.microsoft.com/office/powerpoint/2010/main" val="29513851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latin typeface="Arial" panose="020B0604020202020204" pitchFamily="34" charset="0"/>
              <a:ea typeface="#9Slide03 Roboto" panose="02000000000000000000" pitchFamily="2" charset="0"/>
              <a:cs typeface="Arial" panose="020B0604020202020204" pitchFamily="34" charset="0"/>
            </a:endParaRPr>
          </a:p>
          <a:p>
            <a:r>
              <a:rPr lang="en-US" sz="1200" dirty="0" err="1">
                <a:latin typeface="Arial" panose="020B0604020202020204" pitchFamily="34" charset="0"/>
                <a:ea typeface="#9Slide03 Roboto" panose="02000000000000000000" pitchFamily="2" charset="0"/>
                <a:cs typeface="Arial" panose="020B0604020202020204" pitchFamily="34" charset="0"/>
              </a:rPr>
              <a:t>Tăng</a:t>
            </a:r>
            <a:r>
              <a:rPr lang="en-US" sz="1200" dirty="0">
                <a:latin typeface="Arial" panose="020B0604020202020204" pitchFamily="34" charset="0"/>
                <a:ea typeface="#9Slide03 Roboto" panose="02000000000000000000" pitchFamily="2" charset="0"/>
                <a:cs typeface="Arial" panose="020B0604020202020204" pitchFamily="34" charset="0"/>
              </a:rPr>
              <a:t> cường truyền thông để thí sinh hiểu việc đăng ký xét tuyển không ảnh hưởng đến kết quả phúc khảo =&gt; điểm xét tuyển là điểm đã phúc khảo</a:t>
            </a:r>
            <a:endParaRPr lang="en-US" dirty="0"/>
          </a:p>
        </p:txBody>
      </p:sp>
      <p:sp>
        <p:nvSpPr>
          <p:cNvPr id="4" name="Slide Number Placeholder 3"/>
          <p:cNvSpPr>
            <a:spLocks noGrp="1"/>
          </p:cNvSpPr>
          <p:nvPr>
            <p:ph type="sldNum" sz="quarter" idx="10"/>
          </p:nvPr>
        </p:nvSpPr>
        <p:spPr/>
        <p:txBody>
          <a:bodyPr/>
          <a:lstStyle/>
          <a:p>
            <a:fld id="{8409FE90-A273-4FA0-82B7-1126154D35DF}" type="slidenum">
              <a:rPr lang="en-US" smtClean="0"/>
              <a:t>32</a:t>
            </a:fld>
            <a:endParaRPr lang="en-US"/>
          </a:p>
        </p:txBody>
      </p:sp>
    </p:spTree>
    <p:extLst>
      <p:ext uri="{BB962C8B-B14F-4D97-AF65-F5344CB8AC3E}">
        <p14:creationId xmlns:p14="http://schemas.microsoft.com/office/powerpoint/2010/main" val="36482498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17"/>
          <p:cNvSpPr>
            <a:spLocks noChangeArrowheads="1"/>
          </p:cNvSpPr>
          <p:nvPr/>
        </p:nvSpPr>
        <p:spPr bwMode="gray">
          <a:xfrm>
            <a:off x="0" y="2971800"/>
            <a:ext cx="9144000" cy="914400"/>
          </a:xfrm>
          <a:prstGeom prst="rect">
            <a:avLst/>
          </a:prstGeom>
          <a:gradFill rotWithShape="1">
            <a:gsLst>
              <a:gs pos="0">
                <a:schemeClr val="accent1">
                  <a:gamma/>
                  <a:tint val="12549"/>
                  <a:invGamma/>
                  <a:alpha val="0"/>
                </a:schemeClr>
              </a:gs>
              <a:gs pos="100000">
                <a:schemeClr val="accent1"/>
              </a:gs>
            </a:gsLst>
            <a:lin ang="0" scaled="1"/>
          </a:gradFill>
          <a:ln w="9525">
            <a:noFill/>
            <a:miter lim="800000"/>
            <a:headEnd/>
            <a:tailEnd/>
          </a:ln>
          <a:effectLst/>
        </p:spPr>
        <p:txBody>
          <a:bodyPr wrap="none" anchor="ctr"/>
          <a:lstStyle/>
          <a:p>
            <a:pPr eaLnBrk="1" hangingPunct="1">
              <a:defRPr/>
            </a:pPr>
            <a:endParaRPr lang="en-US">
              <a:latin typeface="Arial" charset="0"/>
            </a:endParaRPr>
          </a:p>
        </p:txBody>
      </p:sp>
      <p:sp>
        <p:nvSpPr>
          <p:cNvPr id="5" name="Text Box 14"/>
          <p:cNvSpPr txBox="1">
            <a:spLocks noChangeArrowheads="1"/>
          </p:cNvSpPr>
          <p:nvPr/>
        </p:nvSpPr>
        <p:spPr bwMode="auto">
          <a:xfrm>
            <a:off x="381000" y="319088"/>
            <a:ext cx="1371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altLang="en-US" sz="2800" b="1" smtClean="0">
                <a:latin typeface="Verdana" pitchFamily="34" charset="0"/>
              </a:rPr>
              <a:t>LOGO</a:t>
            </a:r>
          </a:p>
        </p:txBody>
      </p:sp>
      <p:sp>
        <p:nvSpPr>
          <p:cNvPr id="6" name="Rectangle 18"/>
          <p:cNvSpPr>
            <a:spLocks noChangeArrowheads="1"/>
          </p:cNvSpPr>
          <p:nvPr/>
        </p:nvSpPr>
        <p:spPr bwMode="gray">
          <a:xfrm>
            <a:off x="0" y="2895600"/>
            <a:ext cx="8229600" cy="914400"/>
          </a:xfrm>
          <a:prstGeom prst="rect">
            <a:avLst/>
          </a:prstGeom>
          <a:gradFill rotWithShape="1">
            <a:gsLst>
              <a:gs pos="0">
                <a:schemeClr val="tx2"/>
              </a:gs>
              <a:gs pos="100000">
                <a:schemeClr val="tx2">
                  <a:gamma/>
                  <a:shade val="46275"/>
                  <a:invGamma/>
                  <a:alpha val="0"/>
                </a:schemeClr>
              </a:gs>
            </a:gsLst>
            <a:lin ang="0" scaled="1"/>
          </a:gradFill>
          <a:ln w="9525">
            <a:noFill/>
            <a:miter lim="800000"/>
            <a:headEnd/>
            <a:tailEnd/>
          </a:ln>
          <a:effectLst/>
        </p:spPr>
        <p:txBody>
          <a:bodyPr wrap="none" anchor="ctr"/>
          <a:lstStyle/>
          <a:p>
            <a:pPr eaLnBrk="1" hangingPunct="1">
              <a:defRPr/>
            </a:pPr>
            <a:endParaRPr lang="en-US">
              <a:latin typeface="Arial" charset="0"/>
            </a:endParaRPr>
          </a:p>
        </p:txBody>
      </p:sp>
      <p:sp>
        <p:nvSpPr>
          <p:cNvPr id="3075" name="Rectangle 3"/>
          <p:cNvSpPr>
            <a:spLocks noGrp="1" noChangeArrowheads="1"/>
          </p:cNvSpPr>
          <p:nvPr>
            <p:ph type="subTitle" idx="1"/>
          </p:nvPr>
        </p:nvSpPr>
        <p:spPr bwMode="black">
          <a:xfrm>
            <a:off x="1905000" y="5410200"/>
            <a:ext cx="5181600" cy="533400"/>
          </a:xfrm>
        </p:spPr>
        <p:txBody>
          <a:bodyPr/>
          <a:lstStyle>
            <a:lvl1pPr marL="0" indent="0" algn="ctr">
              <a:buFont typeface="Wingdings" pitchFamily="2" charset="2"/>
              <a:buNone/>
              <a:defRPr sz="1600"/>
            </a:lvl1pPr>
          </a:lstStyle>
          <a:p>
            <a:r>
              <a:rPr lang="en-US" smtClean="0"/>
              <a:t>Click to edit Master subtitle style</a:t>
            </a:r>
            <a:endParaRPr lang="en-US"/>
          </a:p>
        </p:txBody>
      </p:sp>
      <p:sp>
        <p:nvSpPr>
          <p:cNvPr id="3074" name="Rectangle 2"/>
          <p:cNvSpPr>
            <a:spLocks noGrp="1" noChangeArrowheads="1"/>
          </p:cNvSpPr>
          <p:nvPr>
            <p:ph type="ctrTitle"/>
          </p:nvPr>
        </p:nvSpPr>
        <p:spPr>
          <a:xfrm>
            <a:off x="685800" y="3048000"/>
            <a:ext cx="7924800" cy="685800"/>
          </a:xfrm>
        </p:spPr>
        <p:txBody>
          <a:bodyPr/>
          <a:lstStyle>
            <a:lvl1pPr>
              <a:defRPr/>
            </a:lvl1pPr>
          </a:lstStyle>
          <a:p>
            <a:r>
              <a:rPr lang="en-US" smtClean="0"/>
              <a:t>Click to edit Master title style</a:t>
            </a:r>
            <a:endParaRPr lang="en-US"/>
          </a:p>
        </p:txBody>
      </p:sp>
      <p:sp>
        <p:nvSpPr>
          <p:cNvPr id="7" name="Rectangle 4"/>
          <p:cNvSpPr>
            <a:spLocks noGrp="1" noChangeArrowheads="1"/>
          </p:cNvSpPr>
          <p:nvPr>
            <p:ph type="dt" sz="half" idx="10"/>
          </p:nvPr>
        </p:nvSpPr>
        <p:spPr>
          <a:xfrm>
            <a:off x="3810000" y="6477000"/>
            <a:ext cx="2133600" cy="244475"/>
          </a:xfrm>
        </p:spPr>
        <p:txBody>
          <a:bodyPr/>
          <a:lstStyle>
            <a:lvl1pPr algn="ctr">
              <a:defRPr sz="1200">
                <a:solidFill>
                  <a:schemeClr val="bg1"/>
                </a:solidFill>
                <a:latin typeface="Arial" charset="0"/>
              </a:defRPr>
            </a:lvl1pPr>
          </a:lstStyle>
          <a:p>
            <a:pPr>
              <a:defRPr/>
            </a:pPr>
            <a:endParaRPr lang="en-US"/>
          </a:p>
        </p:txBody>
      </p:sp>
      <p:sp>
        <p:nvSpPr>
          <p:cNvPr id="8" name="Rectangle 5"/>
          <p:cNvSpPr>
            <a:spLocks noGrp="1" noChangeArrowheads="1"/>
          </p:cNvSpPr>
          <p:nvPr>
            <p:ph type="ftr" sz="quarter" idx="11"/>
          </p:nvPr>
        </p:nvSpPr>
        <p:spPr>
          <a:xfrm>
            <a:off x="228600" y="6477000"/>
            <a:ext cx="2895600" cy="244475"/>
          </a:xfrm>
        </p:spPr>
        <p:txBody>
          <a:bodyPr/>
          <a:lstStyle>
            <a:lvl1pPr algn="ctr">
              <a:defRPr sz="1200">
                <a:latin typeface="Arial" charset="0"/>
              </a:defRPr>
            </a:lvl1pPr>
          </a:lstStyle>
          <a:p>
            <a:pPr>
              <a:defRPr/>
            </a:pPr>
            <a:endParaRPr lang="en-US"/>
          </a:p>
        </p:txBody>
      </p:sp>
      <p:sp>
        <p:nvSpPr>
          <p:cNvPr id="9" name="Rectangle 6"/>
          <p:cNvSpPr>
            <a:spLocks noGrp="1" noChangeArrowheads="1"/>
          </p:cNvSpPr>
          <p:nvPr>
            <p:ph type="sldNum" sz="quarter" idx="12"/>
          </p:nvPr>
        </p:nvSpPr>
        <p:spPr>
          <a:xfrm>
            <a:off x="6553200" y="6477000"/>
            <a:ext cx="2133600" cy="244475"/>
          </a:xfrm>
        </p:spPr>
        <p:txBody>
          <a:bodyPr/>
          <a:lstStyle>
            <a:lvl1pPr>
              <a:defRPr sz="1200" b="0">
                <a:solidFill>
                  <a:schemeClr val="bg1"/>
                </a:solidFill>
                <a:latin typeface="Arial" panose="020B0604020202020204" pitchFamily="34" charset="0"/>
              </a:defRPr>
            </a:lvl1pPr>
          </a:lstStyle>
          <a:p>
            <a:pPr>
              <a:defRPr/>
            </a:pPr>
            <a:fld id="{BDC621E3-82EB-4DEA-8C7B-81F90833D6C0}" type="slidenum">
              <a:rPr lang="en-US" altLang="en-US"/>
              <a:pPr>
                <a:defRPr/>
              </a:pPr>
              <a:t>‹#›</a:t>
            </a:fld>
            <a:endParaRPr lang="en-US" altLang="en-US"/>
          </a:p>
        </p:txBody>
      </p:sp>
    </p:spTree>
    <p:extLst>
      <p:ext uri="{BB962C8B-B14F-4D97-AF65-F5344CB8AC3E}">
        <p14:creationId xmlns:p14="http://schemas.microsoft.com/office/powerpoint/2010/main" val="1033400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www.themegallery.com</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Company Logo</a:t>
            </a:r>
          </a:p>
        </p:txBody>
      </p:sp>
      <p:sp>
        <p:nvSpPr>
          <p:cNvPr id="6" name="Rectangle 6"/>
          <p:cNvSpPr>
            <a:spLocks noGrp="1" noChangeArrowheads="1"/>
          </p:cNvSpPr>
          <p:nvPr>
            <p:ph type="sldNum" sz="quarter" idx="12"/>
          </p:nvPr>
        </p:nvSpPr>
        <p:spPr>
          <a:ln/>
        </p:spPr>
        <p:txBody>
          <a:bodyPr/>
          <a:lstStyle>
            <a:lvl1pPr>
              <a:defRPr/>
            </a:lvl1pPr>
          </a:lstStyle>
          <a:p>
            <a:pPr>
              <a:defRPr/>
            </a:pPr>
            <a:fld id="{94A128C2-58BE-4DDC-AD27-11B19E53CF82}" type="slidenum">
              <a:rPr lang="en-US" altLang="en-US"/>
              <a:pPr>
                <a:defRPr/>
              </a:pPr>
              <a:t>‹#›</a:t>
            </a:fld>
            <a:endParaRPr lang="en-US" altLang="en-US"/>
          </a:p>
        </p:txBody>
      </p:sp>
    </p:spTree>
    <p:extLst>
      <p:ext uri="{BB962C8B-B14F-4D97-AF65-F5344CB8AC3E}">
        <p14:creationId xmlns:p14="http://schemas.microsoft.com/office/powerpoint/2010/main" val="1532168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47688"/>
            <a:ext cx="2057400" cy="58832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7688"/>
            <a:ext cx="6019800" cy="58832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www.themegallery.com</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Company Logo</a:t>
            </a:r>
          </a:p>
        </p:txBody>
      </p:sp>
      <p:sp>
        <p:nvSpPr>
          <p:cNvPr id="6" name="Rectangle 6"/>
          <p:cNvSpPr>
            <a:spLocks noGrp="1" noChangeArrowheads="1"/>
          </p:cNvSpPr>
          <p:nvPr>
            <p:ph type="sldNum" sz="quarter" idx="12"/>
          </p:nvPr>
        </p:nvSpPr>
        <p:spPr>
          <a:ln/>
        </p:spPr>
        <p:txBody>
          <a:bodyPr/>
          <a:lstStyle>
            <a:lvl1pPr>
              <a:defRPr/>
            </a:lvl1pPr>
          </a:lstStyle>
          <a:p>
            <a:pPr>
              <a:defRPr/>
            </a:pPr>
            <a:fld id="{85B5E0B1-CF51-45EA-9E4C-941362EB6240}" type="slidenum">
              <a:rPr lang="en-US" altLang="en-US"/>
              <a:pPr>
                <a:defRPr/>
              </a:pPr>
              <a:t>‹#›</a:t>
            </a:fld>
            <a:endParaRPr lang="en-US" altLang="en-US"/>
          </a:p>
        </p:txBody>
      </p:sp>
    </p:spTree>
    <p:extLst>
      <p:ext uri="{BB962C8B-B14F-4D97-AF65-F5344CB8AC3E}">
        <p14:creationId xmlns:p14="http://schemas.microsoft.com/office/powerpoint/2010/main" val="40040683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838200" y="547688"/>
            <a:ext cx="7391400" cy="563562"/>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338263"/>
            <a:ext cx="8229600" cy="5092700"/>
          </a:xfrm>
        </p:spPr>
        <p:txBody>
          <a:bodyPr/>
          <a:lstStyle/>
          <a:p>
            <a:pPr lvl="0"/>
            <a:r>
              <a:rPr lang="en-US" noProof="0" smtClean="0"/>
              <a:t>Click icon to add table</a:t>
            </a:r>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r>
              <a:rPr lang="en-US"/>
              <a:t>www.themegallery.com</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Company Logo</a:t>
            </a:r>
          </a:p>
        </p:txBody>
      </p:sp>
      <p:sp>
        <p:nvSpPr>
          <p:cNvPr id="6" name="Rectangle 6"/>
          <p:cNvSpPr>
            <a:spLocks noGrp="1" noChangeArrowheads="1"/>
          </p:cNvSpPr>
          <p:nvPr>
            <p:ph type="sldNum" sz="quarter" idx="12"/>
          </p:nvPr>
        </p:nvSpPr>
        <p:spPr>
          <a:ln/>
        </p:spPr>
        <p:txBody>
          <a:bodyPr/>
          <a:lstStyle>
            <a:lvl1pPr>
              <a:defRPr/>
            </a:lvl1pPr>
          </a:lstStyle>
          <a:p>
            <a:pPr>
              <a:defRPr/>
            </a:pPr>
            <a:fld id="{7679B2A3-807A-4608-A9CF-60C185BC8317}" type="slidenum">
              <a:rPr lang="en-US" altLang="en-US"/>
              <a:pPr>
                <a:defRPr/>
              </a:pPr>
              <a:t>‹#›</a:t>
            </a:fld>
            <a:endParaRPr lang="en-US" altLang="en-US"/>
          </a:p>
        </p:txBody>
      </p:sp>
    </p:spTree>
    <p:extLst>
      <p:ext uri="{BB962C8B-B14F-4D97-AF65-F5344CB8AC3E}">
        <p14:creationId xmlns:p14="http://schemas.microsoft.com/office/powerpoint/2010/main" val="710373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3935078"/>
      </p:ext>
    </p:extLst>
  </p:cSld>
  <p:clrMapOvr>
    <a:masterClrMapping/>
  </p:clrMapOvr>
  <mc:AlternateContent xmlns:mc="http://schemas.openxmlformats.org/markup-compatibility/2006" xmlns:p14="http://schemas.microsoft.com/office/powerpoint/2010/main">
    <mc:Choice Requires="p14">
      <p:transition>
        <p14:reveal/>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 xmlns:a16="http://schemas.microsoft.com/office/drawing/2014/main" id="{23DE32A5-6181-4C51-AD5C-3F1A448478A1}"/>
              </a:ext>
            </a:extLst>
          </p:cNvPr>
          <p:cNvSpPr>
            <a:spLocks noGrp="1"/>
          </p:cNvSpPr>
          <p:nvPr>
            <p:ph type="body" sz="quarter" idx="10" hasCustomPrompt="1"/>
          </p:nvPr>
        </p:nvSpPr>
        <p:spPr>
          <a:xfrm>
            <a:off x="242647" y="339510"/>
            <a:ext cx="8679898" cy="724247"/>
          </a:xfrm>
          <a:prstGeom prst="rect">
            <a:avLst/>
          </a:prstGeom>
        </p:spPr>
        <p:txBody>
          <a:bodyPr anchor="ctr"/>
          <a:lstStyle>
            <a:lvl1pPr marL="0" indent="0" algn="ctr">
              <a:buNone/>
              <a:defRPr sz="405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4171617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www.themegallery.com</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Company Logo</a:t>
            </a:r>
          </a:p>
        </p:txBody>
      </p:sp>
      <p:sp>
        <p:nvSpPr>
          <p:cNvPr id="6" name="Rectangle 6"/>
          <p:cNvSpPr>
            <a:spLocks noGrp="1" noChangeArrowheads="1"/>
          </p:cNvSpPr>
          <p:nvPr>
            <p:ph type="sldNum" sz="quarter" idx="12"/>
          </p:nvPr>
        </p:nvSpPr>
        <p:spPr>
          <a:ln/>
        </p:spPr>
        <p:txBody>
          <a:bodyPr/>
          <a:lstStyle>
            <a:lvl1pPr>
              <a:defRPr/>
            </a:lvl1pPr>
          </a:lstStyle>
          <a:p>
            <a:pPr>
              <a:defRPr/>
            </a:pPr>
            <a:fld id="{0BABB1CE-9B3A-484C-85CB-B74EB8EF41F2}" type="slidenum">
              <a:rPr lang="en-US" altLang="en-US"/>
              <a:pPr>
                <a:defRPr/>
              </a:pPr>
              <a:t>‹#›</a:t>
            </a:fld>
            <a:endParaRPr lang="en-US" altLang="en-US"/>
          </a:p>
        </p:txBody>
      </p:sp>
    </p:spTree>
    <p:extLst>
      <p:ext uri="{BB962C8B-B14F-4D97-AF65-F5344CB8AC3E}">
        <p14:creationId xmlns:p14="http://schemas.microsoft.com/office/powerpoint/2010/main" val="3080375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www.themegallery.com</a:t>
            </a:r>
          </a:p>
        </p:txBody>
      </p:sp>
      <p:sp>
        <p:nvSpPr>
          <p:cNvPr id="5" name="Rectangle 5"/>
          <p:cNvSpPr>
            <a:spLocks noGrp="1" noChangeArrowheads="1"/>
          </p:cNvSpPr>
          <p:nvPr>
            <p:ph type="ftr" sz="quarter" idx="11"/>
          </p:nvPr>
        </p:nvSpPr>
        <p:spPr>
          <a:ln/>
        </p:spPr>
        <p:txBody>
          <a:bodyPr/>
          <a:lstStyle>
            <a:lvl1pPr>
              <a:defRPr/>
            </a:lvl1pPr>
          </a:lstStyle>
          <a:p>
            <a:pPr>
              <a:defRPr/>
            </a:pPr>
            <a:r>
              <a:rPr lang="en-US"/>
              <a:t>Company Logo</a:t>
            </a:r>
          </a:p>
        </p:txBody>
      </p:sp>
      <p:sp>
        <p:nvSpPr>
          <p:cNvPr id="6" name="Rectangle 6"/>
          <p:cNvSpPr>
            <a:spLocks noGrp="1" noChangeArrowheads="1"/>
          </p:cNvSpPr>
          <p:nvPr>
            <p:ph type="sldNum" sz="quarter" idx="12"/>
          </p:nvPr>
        </p:nvSpPr>
        <p:spPr>
          <a:ln/>
        </p:spPr>
        <p:txBody>
          <a:bodyPr/>
          <a:lstStyle>
            <a:lvl1pPr>
              <a:defRPr/>
            </a:lvl1pPr>
          </a:lstStyle>
          <a:p>
            <a:pPr>
              <a:defRPr/>
            </a:pPr>
            <a:fld id="{76CFA094-FC29-4B1B-9E9B-05B317869FC6}" type="slidenum">
              <a:rPr lang="en-US" altLang="en-US"/>
              <a:pPr>
                <a:defRPr/>
              </a:pPr>
              <a:t>‹#›</a:t>
            </a:fld>
            <a:endParaRPr lang="en-US" altLang="en-US"/>
          </a:p>
        </p:txBody>
      </p:sp>
    </p:spTree>
    <p:extLst>
      <p:ext uri="{BB962C8B-B14F-4D97-AF65-F5344CB8AC3E}">
        <p14:creationId xmlns:p14="http://schemas.microsoft.com/office/powerpoint/2010/main" val="3465907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38263"/>
            <a:ext cx="4038600" cy="5092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38263"/>
            <a:ext cx="4038600" cy="5092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www.themegallery.com</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Company Logo</a:t>
            </a:r>
          </a:p>
        </p:txBody>
      </p:sp>
      <p:sp>
        <p:nvSpPr>
          <p:cNvPr id="7" name="Rectangle 6"/>
          <p:cNvSpPr>
            <a:spLocks noGrp="1" noChangeArrowheads="1"/>
          </p:cNvSpPr>
          <p:nvPr>
            <p:ph type="sldNum" sz="quarter" idx="12"/>
          </p:nvPr>
        </p:nvSpPr>
        <p:spPr>
          <a:ln/>
        </p:spPr>
        <p:txBody>
          <a:bodyPr/>
          <a:lstStyle>
            <a:lvl1pPr>
              <a:defRPr/>
            </a:lvl1pPr>
          </a:lstStyle>
          <a:p>
            <a:pPr>
              <a:defRPr/>
            </a:pPr>
            <a:fld id="{992E8CF5-6F77-4159-A854-E04F829FAD92}" type="slidenum">
              <a:rPr lang="en-US" altLang="en-US"/>
              <a:pPr>
                <a:defRPr/>
              </a:pPr>
              <a:t>‹#›</a:t>
            </a:fld>
            <a:endParaRPr lang="en-US" altLang="en-US"/>
          </a:p>
        </p:txBody>
      </p:sp>
    </p:spTree>
    <p:extLst>
      <p:ext uri="{BB962C8B-B14F-4D97-AF65-F5344CB8AC3E}">
        <p14:creationId xmlns:p14="http://schemas.microsoft.com/office/powerpoint/2010/main" val="193160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www.themegallery.com</a:t>
            </a:r>
          </a:p>
        </p:txBody>
      </p:sp>
      <p:sp>
        <p:nvSpPr>
          <p:cNvPr id="8" name="Rectangle 5"/>
          <p:cNvSpPr>
            <a:spLocks noGrp="1" noChangeArrowheads="1"/>
          </p:cNvSpPr>
          <p:nvPr>
            <p:ph type="ftr" sz="quarter" idx="11"/>
          </p:nvPr>
        </p:nvSpPr>
        <p:spPr>
          <a:ln/>
        </p:spPr>
        <p:txBody>
          <a:bodyPr/>
          <a:lstStyle>
            <a:lvl1pPr>
              <a:defRPr/>
            </a:lvl1pPr>
          </a:lstStyle>
          <a:p>
            <a:pPr>
              <a:defRPr/>
            </a:pPr>
            <a:r>
              <a:rPr lang="en-US"/>
              <a:t>Company Logo</a:t>
            </a:r>
          </a:p>
        </p:txBody>
      </p:sp>
      <p:sp>
        <p:nvSpPr>
          <p:cNvPr id="9" name="Rectangle 6"/>
          <p:cNvSpPr>
            <a:spLocks noGrp="1" noChangeArrowheads="1"/>
          </p:cNvSpPr>
          <p:nvPr>
            <p:ph type="sldNum" sz="quarter" idx="12"/>
          </p:nvPr>
        </p:nvSpPr>
        <p:spPr>
          <a:ln/>
        </p:spPr>
        <p:txBody>
          <a:bodyPr/>
          <a:lstStyle>
            <a:lvl1pPr>
              <a:defRPr/>
            </a:lvl1pPr>
          </a:lstStyle>
          <a:p>
            <a:pPr>
              <a:defRPr/>
            </a:pPr>
            <a:fld id="{CD7BC270-0BF6-4A1E-BD53-80911674CA92}" type="slidenum">
              <a:rPr lang="en-US" altLang="en-US"/>
              <a:pPr>
                <a:defRPr/>
              </a:pPr>
              <a:t>‹#›</a:t>
            </a:fld>
            <a:endParaRPr lang="en-US" altLang="en-US"/>
          </a:p>
        </p:txBody>
      </p:sp>
    </p:spTree>
    <p:extLst>
      <p:ext uri="{BB962C8B-B14F-4D97-AF65-F5344CB8AC3E}">
        <p14:creationId xmlns:p14="http://schemas.microsoft.com/office/powerpoint/2010/main" val="1702538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www.themegallery.com</a:t>
            </a:r>
          </a:p>
        </p:txBody>
      </p:sp>
      <p:sp>
        <p:nvSpPr>
          <p:cNvPr id="4" name="Rectangle 5"/>
          <p:cNvSpPr>
            <a:spLocks noGrp="1" noChangeArrowheads="1"/>
          </p:cNvSpPr>
          <p:nvPr>
            <p:ph type="ftr" sz="quarter" idx="11"/>
          </p:nvPr>
        </p:nvSpPr>
        <p:spPr>
          <a:ln/>
        </p:spPr>
        <p:txBody>
          <a:bodyPr/>
          <a:lstStyle>
            <a:lvl1pPr>
              <a:defRPr/>
            </a:lvl1pPr>
          </a:lstStyle>
          <a:p>
            <a:pPr>
              <a:defRPr/>
            </a:pPr>
            <a:r>
              <a:rPr lang="en-US"/>
              <a:t>Company Logo</a:t>
            </a:r>
          </a:p>
        </p:txBody>
      </p:sp>
      <p:sp>
        <p:nvSpPr>
          <p:cNvPr id="5" name="Rectangle 6"/>
          <p:cNvSpPr>
            <a:spLocks noGrp="1" noChangeArrowheads="1"/>
          </p:cNvSpPr>
          <p:nvPr>
            <p:ph type="sldNum" sz="quarter" idx="12"/>
          </p:nvPr>
        </p:nvSpPr>
        <p:spPr>
          <a:ln/>
        </p:spPr>
        <p:txBody>
          <a:bodyPr/>
          <a:lstStyle>
            <a:lvl1pPr>
              <a:defRPr/>
            </a:lvl1pPr>
          </a:lstStyle>
          <a:p>
            <a:pPr>
              <a:defRPr/>
            </a:pPr>
            <a:fld id="{20E3A3CB-B79A-4A01-B2A8-645EB5C53BDD}" type="slidenum">
              <a:rPr lang="en-US" altLang="en-US"/>
              <a:pPr>
                <a:defRPr/>
              </a:pPr>
              <a:t>‹#›</a:t>
            </a:fld>
            <a:endParaRPr lang="en-US" altLang="en-US"/>
          </a:p>
        </p:txBody>
      </p:sp>
    </p:spTree>
    <p:extLst>
      <p:ext uri="{BB962C8B-B14F-4D97-AF65-F5344CB8AC3E}">
        <p14:creationId xmlns:p14="http://schemas.microsoft.com/office/powerpoint/2010/main" val="245184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www.themegallery.com</a:t>
            </a:r>
          </a:p>
        </p:txBody>
      </p:sp>
      <p:sp>
        <p:nvSpPr>
          <p:cNvPr id="3" name="Rectangle 5"/>
          <p:cNvSpPr>
            <a:spLocks noGrp="1" noChangeArrowheads="1"/>
          </p:cNvSpPr>
          <p:nvPr>
            <p:ph type="ftr" sz="quarter" idx="11"/>
          </p:nvPr>
        </p:nvSpPr>
        <p:spPr>
          <a:ln/>
        </p:spPr>
        <p:txBody>
          <a:bodyPr/>
          <a:lstStyle>
            <a:lvl1pPr>
              <a:defRPr/>
            </a:lvl1pPr>
          </a:lstStyle>
          <a:p>
            <a:pPr>
              <a:defRPr/>
            </a:pPr>
            <a:r>
              <a:rPr lang="en-US"/>
              <a:t>Company Logo</a:t>
            </a:r>
          </a:p>
        </p:txBody>
      </p:sp>
      <p:sp>
        <p:nvSpPr>
          <p:cNvPr id="4" name="Rectangle 6"/>
          <p:cNvSpPr>
            <a:spLocks noGrp="1" noChangeArrowheads="1"/>
          </p:cNvSpPr>
          <p:nvPr>
            <p:ph type="sldNum" sz="quarter" idx="12"/>
          </p:nvPr>
        </p:nvSpPr>
        <p:spPr>
          <a:ln/>
        </p:spPr>
        <p:txBody>
          <a:bodyPr/>
          <a:lstStyle>
            <a:lvl1pPr>
              <a:defRPr/>
            </a:lvl1pPr>
          </a:lstStyle>
          <a:p>
            <a:pPr>
              <a:defRPr/>
            </a:pPr>
            <a:fld id="{EC1DF796-1464-4B2C-A806-873234A0CB80}" type="slidenum">
              <a:rPr lang="en-US" altLang="en-US"/>
              <a:pPr>
                <a:defRPr/>
              </a:pPr>
              <a:t>‹#›</a:t>
            </a:fld>
            <a:endParaRPr lang="en-US" altLang="en-US"/>
          </a:p>
        </p:txBody>
      </p:sp>
    </p:spTree>
    <p:extLst>
      <p:ext uri="{BB962C8B-B14F-4D97-AF65-F5344CB8AC3E}">
        <p14:creationId xmlns:p14="http://schemas.microsoft.com/office/powerpoint/2010/main" val="3028857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www.themegallery.com</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Company Logo</a:t>
            </a:r>
          </a:p>
        </p:txBody>
      </p:sp>
      <p:sp>
        <p:nvSpPr>
          <p:cNvPr id="7" name="Rectangle 6"/>
          <p:cNvSpPr>
            <a:spLocks noGrp="1" noChangeArrowheads="1"/>
          </p:cNvSpPr>
          <p:nvPr>
            <p:ph type="sldNum" sz="quarter" idx="12"/>
          </p:nvPr>
        </p:nvSpPr>
        <p:spPr>
          <a:ln/>
        </p:spPr>
        <p:txBody>
          <a:bodyPr/>
          <a:lstStyle>
            <a:lvl1pPr>
              <a:defRPr/>
            </a:lvl1pPr>
          </a:lstStyle>
          <a:p>
            <a:pPr>
              <a:defRPr/>
            </a:pPr>
            <a:fld id="{46472429-9253-499A-B507-E44ADC8AFA0E}" type="slidenum">
              <a:rPr lang="en-US" altLang="en-US"/>
              <a:pPr>
                <a:defRPr/>
              </a:pPr>
              <a:t>‹#›</a:t>
            </a:fld>
            <a:endParaRPr lang="en-US" altLang="en-US"/>
          </a:p>
        </p:txBody>
      </p:sp>
    </p:spTree>
    <p:extLst>
      <p:ext uri="{BB962C8B-B14F-4D97-AF65-F5344CB8AC3E}">
        <p14:creationId xmlns:p14="http://schemas.microsoft.com/office/powerpoint/2010/main" val="1279893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www.themegallery.com</a:t>
            </a:r>
          </a:p>
        </p:txBody>
      </p:sp>
      <p:sp>
        <p:nvSpPr>
          <p:cNvPr id="6" name="Rectangle 5"/>
          <p:cNvSpPr>
            <a:spLocks noGrp="1" noChangeArrowheads="1"/>
          </p:cNvSpPr>
          <p:nvPr>
            <p:ph type="ftr" sz="quarter" idx="11"/>
          </p:nvPr>
        </p:nvSpPr>
        <p:spPr>
          <a:ln/>
        </p:spPr>
        <p:txBody>
          <a:bodyPr/>
          <a:lstStyle>
            <a:lvl1pPr>
              <a:defRPr/>
            </a:lvl1pPr>
          </a:lstStyle>
          <a:p>
            <a:pPr>
              <a:defRPr/>
            </a:pPr>
            <a:r>
              <a:rPr lang="en-US"/>
              <a:t>Company Logo</a:t>
            </a:r>
          </a:p>
        </p:txBody>
      </p:sp>
      <p:sp>
        <p:nvSpPr>
          <p:cNvPr id="7" name="Rectangle 6"/>
          <p:cNvSpPr>
            <a:spLocks noGrp="1" noChangeArrowheads="1"/>
          </p:cNvSpPr>
          <p:nvPr>
            <p:ph type="sldNum" sz="quarter" idx="12"/>
          </p:nvPr>
        </p:nvSpPr>
        <p:spPr>
          <a:ln/>
        </p:spPr>
        <p:txBody>
          <a:bodyPr/>
          <a:lstStyle>
            <a:lvl1pPr>
              <a:defRPr/>
            </a:lvl1pPr>
          </a:lstStyle>
          <a:p>
            <a:pPr>
              <a:defRPr/>
            </a:pPr>
            <a:fld id="{67BF26D6-D7EB-4465-96C0-54E33A4BD0F4}" type="slidenum">
              <a:rPr lang="en-US" altLang="en-US"/>
              <a:pPr>
                <a:defRPr/>
              </a:pPr>
              <a:t>‹#›</a:t>
            </a:fld>
            <a:endParaRPr lang="en-US" altLang="en-US"/>
          </a:p>
        </p:txBody>
      </p:sp>
    </p:spTree>
    <p:extLst>
      <p:ext uri="{BB962C8B-B14F-4D97-AF65-F5344CB8AC3E}">
        <p14:creationId xmlns:p14="http://schemas.microsoft.com/office/powerpoint/2010/main" val="33948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0" y="533400"/>
            <a:ext cx="9144000" cy="685800"/>
          </a:xfrm>
          <a:prstGeom prst="rect">
            <a:avLst/>
          </a:prstGeom>
          <a:gradFill rotWithShape="1">
            <a:gsLst>
              <a:gs pos="0">
                <a:schemeClr val="accent1">
                  <a:gamma/>
                  <a:tint val="12549"/>
                  <a:invGamma/>
                  <a:alpha val="0"/>
                </a:schemeClr>
              </a:gs>
              <a:gs pos="100000">
                <a:schemeClr val="accent1"/>
              </a:gs>
            </a:gsLst>
            <a:lin ang="0" scaled="1"/>
          </a:gradFill>
          <a:ln w="9525">
            <a:noFill/>
            <a:miter lim="800000"/>
            <a:headEnd/>
            <a:tailEnd/>
          </a:ln>
          <a:effectLst/>
        </p:spPr>
        <p:txBody>
          <a:bodyPr wrap="none" anchor="ctr"/>
          <a:lstStyle/>
          <a:p>
            <a:pPr eaLnBrk="1" hangingPunct="1">
              <a:defRPr/>
            </a:pPr>
            <a:endParaRPr lang="en-US">
              <a:latin typeface="Arial" charset="0"/>
            </a:endParaRPr>
          </a:p>
        </p:txBody>
      </p:sp>
      <p:sp>
        <p:nvSpPr>
          <p:cNvPr id="1040" name="Rectangle 16"/>
          <p:cNvSpPr>
            <a:spLocks noChangeArrowheads="1"/>
          </p:cNvSpPr>
          <p:nvPr/>
        </p:nvSpPr>
        <p:spPr bwMode="gray">
          <a:xfrm>
            <a:off x="0" y="457200"/>
            <a:ext cx="8229600" cy="685800"/>
          </a:xfrm>
          <a:prstGeom prst="rect">
            <a:avLst/>
          </a:prstGeom>
          <a:gradFill rotWithShape="1">
            <a:gsLst>
              <a:gs pos="0">
                <a:schemeClr val="tx2"/>
              </a:gs>
              <a:gs pos="100000">
                <a:schemeClr val="tx2">
                  <a:gamma/>
                  <a:shade val="46275"/>
                  <a:invGamma/>
                  <a:alpha val="0"/>
                </a:schemeClr>
              </a:gs>
            </a:gsLst>
            <a:lin ang="0" scaled="1"/>
          </a:gradFill>
          <a:ln w="9525">
            <a:noFill/>
            <a:miter lim="800000"/>
            <a:headEnd/>
            <a:tailEnd/>
          </a:ln>
          <a:effectLst/>
        </p:spPr>
        <p:txBody>
          <a:bodyPr wrap="none" anchor="ctr"/>
          <a:lstStyle/>
          <a:p>
            <a:pPr eaLnBrk="1" hangingPunct="1">
              <a:defRPr/>
            </a:pPr>
            <a:endParaRPr lang="en-US">
              <a:latin typeface="Arial" charset="0"/>
            </a:endParaRPr>
          </a:p>
        </p:txBody>
      </p:sp>
      <p:sp>
        <p:nvSpPr>
          <p:cNvPr id="1028" name="Rectangle 3"/>
          <p:cNvSpPr>
            <a:spLocks noGrp="1" noChangeArrowheads="1"/>
          </p:cNvSpPr>
          <p:nvPr>
            <p:ph type="body" idx="1"/>
          </p:nvPr>
        </p:nvSpPr>
        <p:spPr bwMode="auto">
          <a:xfrm>
            <a:off x="457200" y="1338263"/>
            <a:ext cx="8229600" cy="509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 name="Rectangle 4"/>
          <p:cNvSpPr>
            <a:spLocks noGrp="1" noChangeArrowheads="1"/>
          </p:cNvSpPr>
          <p:nvPr>
            <p:ph type="dt" sz="half" idx="2"/>
          </p:nvPr>
        </p:nvSpPr>
        <p:spPr bwMode="auto">
          <a:xfrm>
            <a:off x="6781800" y="269875"/>
            <a:ext cx="2133600" cy="246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t>www.themegallery.com</a:t>
            </a:r>
          </a:p>
        </p:txBody>
      </p:sp>
      <p:sp>
        <p:nvSpPr>
          <p:cNvPr id="1029" name="Rectangle 5"/>
          <p:cNvSpPr>
            <a:spLocks noGrp="1" noChangeArrowheads="1"/>
          </p:cNvSpPr>
          <p:nvPr>
            <p:ph type="ftr" sz="quarter" idx="3"/>
          </p:nvPr>
        </p:nvSpPr>
        <p:spPr bwMode="auto">
          <a:xfrm>
            <a:off x="5791200" y="6530975"/>
            <a:ext cx="2895600" cy="276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t>Company Logo</a:t>
            </a:r>
          </a:p>
        </p:txBody>
      </p:sp>
      <p:sp>
        <p:nvSpPr>
          <p:cNvPr id="1030" name="Rectangle 6"/>
          <p:cNvSpPr>
            <a:spLocks noGrp="1" noChangeArrowheads="1"/>
          </p:cNvSpPr>
          <p:nvPr>
            <p:ph type="sldNum" sz="quarter" idx="4"/>
          </p:nvPr>
        </p:nvSpPr>
        <p:spPr bwMode="auto">
          <a:xfrm>
            <a:off x="3505200" y="6553200"/>
            <a:ext cx="2133600" cy="254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b="1">
                <a:latin typeface="Verdana" panose="020B0604030504040204" pitchFamily="34" charset="0"/>
              </a:defRPr>
            </a:lvl1pPr>
          </a:lstStyle>
          <a:p>
            <a:pPr>
              <a:defRPr/>
            </a:pPr>
            <a:fld id="{1783B4A1-95EE-4E6F-BFF8-98B1D1A44957}" type="slidenum">
              <a:rPr lang="en-US" altLang="en-US"/>
              <a:pPr>
                <a:defRPr/>
              </a:pPr>
              <a:t>‹#›</a:t>
            </a:fld>
            <a:endParaRPr lang="en-US" altLang="en-US"/>
          </a:p>
        </p:txBody>
      </p:sp>
      <p:sp>
        <p:nvSpPr>
          <p:cNvPr id="1032" name="Rectangle 2"/>
          <p:cNvSpPr>
            <a:spLocks noGrp="1" noChangeArrowheads="1"/>
          </p:cNvSpPr>
          <p:nvPr>
            <p:ph type="title"/>
          </p:nvPr>
        </p:nvSpPr>
        <p:spPr bwMode="white">
          <a:xfrm>
            <a:off x="838200" y="547688"/>
            <a:ext cx="73914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804"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 id="2147483805" r:id="rId13"/>
    <p:sldLayoutId id="2147483806" r:id="rId14"/>
  </p:sldLayoutIdLst>
  <p:hf sldNum="0" hdr="0"/>
  <p:txStyles>
    <p:title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Verdana" pitchFamily="34" charset="0"/>
        </a:defRPr>
      </a:lvl2pPr>
      <a:lvl3pPr algn="ctr" rtl="0" eaLnBrk="0" fontAlgn="base" hangingPunct="0">
        <a:spcBef>
          <a:spcPct val="0"/>
        </a:spcBef>
        <a:spcAft>
          <a:spcPct val="0"/>
        </a:spcAft>
        <a:defRPr sz="3200" b="1">
          <a:solidFill>
            <a:schemeClr val="bg1"/>
          </a:solidFill>
          <a:latin typeface="Verdana" pitchFamily="34" charset="0"/>
        </a:defRPr>
      </a:lvl3pPr>
      <a:lvl4pPr algn="ctr" rtl="0" eaLnBrk="0" fontAlgn="base" hangingPunct="0">
        <a:spcBef>
          <a:spcPct val="0"/>
        </a:spcBef>
        <a:spcAft>
          <a:spcPct val="0"/>
        </a:spcAft>
        <a:defRPr sz="3200" b="1">
          <a:solidFill>
            <a:schemeClr val="bg1"/>
          </a:solidFill>
          <a:latin typeface="Verdana" pitchFamily="34" charset="0"/>
        </a:defRPr>
      </a:lvl4pPr>
      <a:lvl5pPr algn="ctr" rtl="0" eaLnBrk="0" fontAlgn="base" hangingPunct="0">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28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Arial" charset="0"/>
        </a:defRPr>
      </a:lvl2pPr>
      <a:lvl3pPr marL="1143000" indent="-228600" algn="l" rtl="0" eaLnBrk="0" fontAlgn="base" hangingPunct="0">
        <a:spcBef>
          <a:spcPct val="20000"/>
        </a:spcBef>
        <a:spcAft>
          <a:spcPct val="0"/>
        </a:spcAft>
        <a:buClr>
          <a:schemeClr val="tx1"/>
        </a:buClr>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52400" y="2971800"/>
            <a:ext cx="9144000" cy="685800"/>
          </a:xfrm>
        </p:spPr>
        <p:txBody>
          <a:bodyPr/>
          <a:lstStyle/>
          <a:p>
            <a:pPr eaLnBrk="1" hangingPunct="1"/>
            <a:r>
              <a:rPr lang="en-US" altLang="en-US" sz="2400" dirty="0">
                <a:latin typeface="Times New Roman" panose="02020603050405020304" pitchFamily="18" charset="0"/>
                <a:cs typeface="Times New Roman" panose="02020603050405020304" pitchFamily="18" charset="0"/>
              </a:rPr>
              <a:t>TẬP HUẤN QUY CHẾ VÀ HƯỚNG DẪN ĐĂNG KÝ </a:t>
            </a:r>
            <a:r>
              <a:rPr lang="en-US" altLang="en-US" sz="2400">
                <a:latin typeface="Times New Roman" panose="02020603050405020304" pitchFamily="18" charset="0"/>
                <a:cs typeface="Times New Roman" panose="02020603050405020304" pitchFamily="18" charset="0"/>
              </a:rPr>
              <a:t>THI </a:t>
            </a:r>
            <a:br>
              <a:rPr lang="en-US" altLang="en-US" sz="2400">
                <a:latin typeface="Times New Roman" panose="02020603050405020304" pitchFamily="18" charset="0"/>
                <a:cs typeface="Times New Roman" panose="02020603050405020304" pitchFamily="18" charset="0"/>
              </a:rPr>
            </a:br>
            <a:r>
              <a:rPr lang="en-US" altLang="en-US" sz="2400">
                <a:latin typeface="Times New Roman" panose="02020603050405020304" pitchFamily="18" charset="0"/>
                <a:cs typeface="Times New Roman" panose="02020603050405020304" pitchFamily="18" charset="0"/>
              </a:rPr>
              <a:t>TỐT </a:t>
            </a:r>
            <a:r>
              <a:rPr lang="en-US" altLang="en-US" sz="2400" dirty="0">
                <a:latin typeface="Times New Roman" panose="02020603050405020304" pitchFamily="18" charset="0"/>
                <a:cs typeface="Times New Roman" panose="02020603050405020304" pitchFamily="18" charset="0"/>
              </a:rPr>
              <a:t>NGHIỆP THPT 2023</a:t>
            </a:r>
          </a:p>
        </p:txBody>
      </p:sp>
      <p:sp>
        <p:nvSpPr>
          <p:cNvPr id="5123" name="Rectangle 3"/>
          <p:cNvSpPr>
            <a:spLocks noGrp="1" noChangeArrowheads="1"/>
          </p:cNvSpPr>
          <p:nvPr>
            <p:ph type="subTitle" idx="1"/>
          </p:nvPr>
        </p:nvSpPr>
        <p:spPr>
          <a:xfrm>
            <a:off x="2057400" y="685800"/>
            <a:ext cx="6934200" cy="457200"/>
          </a:xfrm>
        </p:spPr>
        <p:txBody>
          <a:bodyPr/>
          <a:lstStyle/>
          <a:p>
            <a:pPr eaLnBrk="1" hangingPunct="1"/>
            <a:r>
              <a:rPr lang="en-US" altLang="en-US" sz="1800" dirty="0">
                <a:solidFill>
                  <a:srgbClr val="FF0000"/>
                </a:solidFill>
                <a:latin typeface="Times New Roman" panose="02020603050405020304" pitchFamily="18" charset="0"/>
                <a:cs typeface="Times New Roman" panose="02020603050405020304" pitchFamily="18" charset="0"/>
              </a:rPr>
              <a:t>PHÒNG KHẢO THÍ VÀ KIỂM ĐỊNH CHẤT LƯỢNG GIÁO DỤC</a:t>
            </a:r>
          </a:p>
        </p:txBody>
      </p:sp>
      <p:cxnSp>
        <p:nvCxnSpPr>
          <p:cNvPr id="18" name="Straight Connector 17"/>
          <p:cNvCxnSpPr/>
          <p:nvPr/>
        </p:nvCxnSpPr>
        <p:spPr>
          <a:xfrm rot="5400000">
            <a:off x="-532606" y="761206"/>
            <a:ext cx="1524000" cy="1588"/>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pic>
        <p:nvPicPr>
          <p:cNvPr id="512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0"/>
            <a:ext cx="1419225" cy="149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ectangle 2"/>
          <p:cNvSpPr txBox="1">
            <a:spLocks noChangeArrowheads="1"/>
          </p:cNvSpPr>
          <p:nvPr/>
        </p:nvSpPr>
        <p:spPr bwMode="white">
          <a:xfrm>
            <a:off x="1752600" y="152400"/>
            <a:ext cx="7391400" cy="685800"/>
          </a:xfrm>
          <a:prstGeom prst="rect">
            <a:avLst/>
          </a:prstGeom>
          <a:noFill/>
          <a:ln w="9525">
            <a:noFill/>
            <a:miter lim="800000"/>
            <a:headEnd/>
            <a:tailEnd/>
          </a:ln>
          <a:effectLst/>
        </p:spPr>
        <p:txBody>
          <a:bodyPr anchor="ctr"/>
          <a:lstStyle/>
          <a:p>
            <a:pPr algn="ctr" eaLnBrk="1" hangingPunct="1">
              <a:defRPr/>
            </a:pPr>
            <a:r>
              <a:rPr lang="en-US" sz="2100" b="1" kern="0">
                <a:solidFill>
                  <a:srgbClr val="FF0000"/>
                </a:solidFill>
                <a:latin typeface="Times New Roman" pitchFamily="18" charset="0"/>
                <a:ea typeface="+mj-ea"/>
                <a:cs typeface="Times New Roman" pitchFamily="18" charset="0"/>
              </a:rPr>
              <a:t>SỞ GIÁO DỤC VÀ ĐÀO TẠO THÀNH PHỐ HỒ CHÍ MINH</a:t>
            </a:r>
          </a:p>
        </p:txBody>
      </p:sp>
      <p:sp>
        <p:nvSpPr>
          <p:cNvPr id="9" name="Rectangle 2">
            <a:extLst>
              <a:ext uri="{FF2B5EF4-FFF2-40B4-BE49-F238E27FC236}">
                <a16:creationId xmlns="" xmlns:a16="http://schemas.microsoft.com/office/drawing/2014/main" id="{F1C26948-ED6E-485E-BB2C-F6E394694E61}"/>
              </a:ext>
            </a:extLst>
          </p:cNvPr>
          <p:cNvSpPr txBox="1">
            <a:spLocks noChangeArrowheads="1"/>
          </p:cNvSpPr>
          <p:nvPr/>
        </p:nvSpPr>
        <p:spPr bwMode="white">
          <a:xfrm>
            <a:off x="141514" y="57150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Verdana" pitchFamily="34" charset="0"/>
              </a:defRPr>
            </a:lvl2pPr>
            <a:lvl3pPr algn="ctr" rtl="0" eaLnBrk="0" fontAlgn="base" hangingPunct="0">
              <a:spcBef>
                <a:spcPct val="0"/>
              </a:spcBef>
              <a:spcAft>
                <a:spcPct val="0"/>
              </a:spcAft>
              <a:defRPr sz="3200" b="1">
                <a:solidFill>
                  <a:schemeClr val="bg1"/>
                </a:solidFill>
                <a:latin typeface="Verdana" pitchFamily="34" charset="0"/>
              </a:defRPr>
            </a:lvl3pPr>
            <a:lvl4pPr algn="ctr" rtl="0" eaLnBrk="0" fontAlgn="base" hangingPunct="0">
              <a:spcBef>
                <a:spcPct val="0"/>
              </a:spcBef>
              <a:spcAft>
                <a:spcPct val="0"/>
              </a:spcAft>
              <a:defRPr sz="3200" b="1">
                <a:solidFill>
                  <a:schemeClr val="bg1"/>
                </a:solidFill>
                <a:latin typeface="Verdana" pitchFamily="34" charset="0"/>
              </a:defRPr>
            </a:lvl4pPr>
            <a:lvl5pPr algn="ctr" rtl="0" eaLnBrk="0" fontAlgn="base" hangingPunct="0">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a:lstStyle>
          <a:p>
            <a:pPr eaLnBrk="1" hangingPunct="1"/>
            <a:r>
              <a:rPr lang="en-US" altLang="en-US" sz="2300" kern="0">
                <a:solidFill>
                  <a:schemeClr val="tx1"/>
                </a:solidFill>
                <a:latin typeface="Times New Roman" panose="02020603050405020304" pitchFamily="18" charset="0"/>
                <a:cs typeface="Times New Roman" panose="02020603050405020304" pitchFamily="18" charset="0"/>
              </a:rPr>
              <a:t>DÀNH CHO GVCN VÀ HỌC SINH 12 TRƯỜNG THPT</a:t>
            </a:r>
            <a:endParaRPr lang="en-US" altLang="en-US" sz="2300" kern="0" dirty="0">
              <a:solidFill>
                <a:schemeClr val="tx1"/>
              </a:solidFill>
              <a:latin typeface="Times New Roman" panose="02020603050405020304" pitchFamily="18" charset="0"/>
              <a:cs typeface="Times New Roman" panose="02020603050405020304" pitchFamily="18" charset="0"/>
            </a:endParaRPr>
          </a:p>
        </p:txBody>
      </p:sp>
      <p:sp>
        <p:nvSpPr>
          <p:cNvPr id="8" name="Rectangle 3"/>
          <p:cNvSpPr txBox="1">
            <a:spLocks noChangeArrowheads="1"/>
          </p:cNvSpPr>
          <p:nvPr/>
        </p:nvSpPr>
        <p:spPr bwMode="black">
          <a:xfrm>
            <a:off x="1219200" y="1981200"/>
            <a:ext cx="7391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Clr>
                <a:schemeClr val="hlink"/>
              </a:buClr>
              <a:buFont typeface="Wingdings" pitchFamily="2" charset="2"/>
              <a:buNone/>
              <a:defRPr sz="16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Arial" charset="0"/>
              </a:defRPr>
            </a:lvl2pPr>
            <a:lvl3pPr marL="1143000" indent="-228600" algn="l" rtl="0" eaLnBrk="0" fontAlgn="base" hangingPunct="0">
              <a:spcBef>
                <a:spcPct val="20000"/>
              </a:spcBef>
              <a:spcAft>
                <a:spcPct val="0"/>
              </a:spcAft>
              <a:buClr>
                <a:schemeClr val="tx1"/>
              </a:buClr>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eaLnBrk="1" hangingPunct="1"/>
            <a:r>
              <a:rPr lang="en-US" altLang="en-US" sz="3200" kern="0" dirty="0">
                <a:solidFill>
                  <a:srgbClr val="FF0000"/>
                </a:solidFill>
                <a:latin typeface="Times New Roman" panose="02020603050405020304" pitchFamily="18" charset="0"/>
                <a:cs typeface="Times New Roman" panose="02020603050405020304" pitchFamily="18" charset="0"/>
              </a:rPr>
              <a:t>TRƯỜNG </a:t>
            </a:r>
            <a:r>
              <a:rPr lang="en-US" altLang="en-US" sz="3200" kern="0">
                <a:solidFill>
                  <a:srgbClr val="FF0000"/>
                </a:solidFill>
                <a:latin typeface="Times New Roman" panose="02020603050405020304" pitchFamily="18" charset="0"/>
                <a:cs typeface="Times New Roman" panose="02020603050405020304" pitchFamily="18" charset="0"/>
              </a:rPr>
              <a:t>THPT </a:t>
            </a:r>
            <a:r>
              <a:rPr lang="en-US" altLang="en-US" sz="3200" kern="0" smtClean="0">
                <a:solidFill>
                  <a:srgbClr val="FF0000"/>
                </a:solidFill>
                <a:latin typeface="Times New Roman" panose="02020603050405020304" pitchFamily="18" charset="0"/>
                <a:cs typeface="Times New Roman" panose="02020603050405020304" pitchFamily="18" charset="0"/>
              </a:rPr>
              <a:t>TRẦN VĂN GIÀU</a:t>
            </a:r>
            <a:endParaRPr lang="en-US" altLang="en-US" sz="3200" kern="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69656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37011" y="2971800"/>
            <a:ext cx="8991600" cy="563562"/>
          </a:xfrm>
        </p:spPr>
        <p:txBody>
          <a:bodyPr/>
          <a:lstStyle/>
          <a:p>
            <a:pPr eaLnBrk="1" hangingPunct="1"/>
            <a:r>
              <a:rPr lang="en-US" altLang="en-US" dirty="0" smtClean="0">
                <a:solidFill>
                  <a:srgbClr val="FF0000"/>
                </a:solidFill>
                <a:latin typeface="Times New Roman" panose="02020603050405020304" pitchFamily="18" charset="0"/>
                <a:cs typeface="Times New Roman" panose="02020603050405020304" pitchFamily="18" charset="0"/>
              </a:rPr>
              <a:t>CÁC VẤN ĐỀ CẦN LƯU Ý KHI ĐĂNG KÝ </a:t>
            </a:r>
            <a:br>
              <a:rPr lang="en-US" altLang="en-US" dirty="0" smtClean="0">
                <a:solidFill>
                  <a:srgbClr val="FF0000"/>
                </a:solidFill>
                <a:latin typeface="Times New Roman" panose="02020603050405020304" pitchFamily="18" charset="0"/>
                <a:cs typeface="Times New Roman" panose="02020603050405020304" pitchFamily="18" charset="0"/>
              </a:rPr>
            </a:br>
            <a:r>
              <a:rPr lang="en-US" altLang="en-US" dirty="0" smtClean="0">
                <a:solidFill>
                  <a:srgbClr val="FF0000"/>
                </a:solidFill>
                <a:latin typeface="Times New Roman" panose="02020603050405020304" pitchFamily="18" charset="0"/>
                <a:cs typeface="Times New Roman" panose="02020603050405020304" pitchFamily="18" charset="0"/>
              </a:rPr>
              <a:t>DỰ THI TRONG NĂM 2023</a:t>
            </a:r>
          </a:p>
        </p:txBody>
      </p:sp>
    </p:spTree>
    <p:extLst>
      <p:ext uri="{BB962C8B-B14F-4D97-AF65-F5344CB8AC3E}">
        <p14:creationId xmlns:p14="http://schemas.microsoft.com/office/powerpoint/2010/main" val="24326779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 xmlns:a16="http://schemas.microsoft.com/office/drawing/2014/main" id="{3874363C-D847-4137-9547-B248FC870210}"/>
              </a:ext>
            </a:extLst>
          </p:cNvPr>
          <p:cNvSpPr txBox="1"/>
          <p:nvPr/>
        </p:nvSpPr>
        <p:spPr>
          <a:xfrm>
            <a:off x="-76200" y="1295400"/>
            <a:ext cx="9220200" cy="4785926"/>
          </a:xfrm>
          <a:prstGeom prst="rect">
            <a:avLst/>
          </a:prstGeom>
          <a:noFill/>
        </p:spPr>
        <p:txBody>
          <a:bodyPr wrap="square" rtlCol="0">
            <a:spAutoFit/>
          </a:bodyPr>
          <a:lstStyle/>
          <a:p>
            <a:pPr marL="285750" indent="-285750">
              <a:spcBef>
                <a:spcPts val="300"/>
              </a:spcBef>
              <a:spcAft>
                <a:spcPts val="300"/>
              </a:spcAft>
              <a:buFont typeface="Arial" panose="020B0604020202020204" pitchFamily="34" charset="0"/>
              <a:buChar char="•"/>
            </a:pPr>
            <a:r>
              <a:rPr lang="en-US" sz="3500" dirty="0" err="1" smtClean="0">
                <a:solidFill>
                  <a:srgbClr val="0D04C8"/>
                </a:solidFill>
                <a:latin typeface="Times New Roman" panose="02020603050405020304" pitchFamily="18" charset="0"/>
                <a:cs typeface="Times New Roman" panose="02020603050405020304" pitchFamily="18" charset="0"/>
              </a:rPr>
              <a:t>Thí</a:t>
            </a:r>
            <a:r>
              <a:rPr lang="en-US" sz="3500" dirty="0" smtClean="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sinh</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kiểm</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tra</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rà</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soát</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kỹ</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việc</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FF0000"/>
                </a:solidFill>
                <a:latin typeface="Times New Roman" panose="02020603050405020304" pitchFamily="18" charset="0"/>
                <a:cs typeface="Times New Roman" panose="02020603050405020304" pitchFamily="18" charset="0"/>
              </a:rPr>
              <a:t>lựa</a:t>
            </a:r>
            <a:r>
              <a:rPr lang="en-US" sz="3500" dirty="0">
                <a:solidFill>
                  <a:srgbClr val="FF0000"/>
                </a:solidFill>
                <a:latin typeface="Times New Roman" panose="02020603050405020304" pitchFamily="18" charset="0"/>
                <a:cs typeface="Times New Roman" panose="02020603050405020304" pitchFamily="18" charset="0"/>
              </a:rPr>
              <a:t> </a:t>
            </a:r>
            <a:r>
              <a:rPr lang="en-US" sz="3500" dirty="0" err="1">
                <a:solidFill>
                  <a:srgbClr val="FF0000"/>
                </a:solidFill>
                <a:latin typeface="Times New Roman" panose="02020603050405020304" pitchFamily="18" charset="0"/>
                <a:cs typeface="Times New Roman" panose="02020603050405020304" pitchFamily="18" charset="0"/>
              </a:rPr>
              <a:t>chọn</a:t>
            </a:r>
            <a:r>
              <a:rPr lang="en-US" sz="3500" dirty="0">
                <a:solidFill>
                  <a:srgbClr val="FF0000"/>
                </a:solidFill>
                <a:latin typeface="Times New Roman" panose="02020603050405020304" pitchFamily="18" charset="0"/>
                <a:cs typeface="Times New Roman" panose="02020603050405020304" pitchFamily="18" charset="0"/>
              </a:rPr>
              <a:t> </a:t>
            </a:r>
            <a:r>
              <a:rPr lang="en-US" sz="3500" dirty="0" err="1">
                <a:solidFill>
                  <a:srgbClr val="FF0000"/>
                </a:solidFill>
                <a:latin typeface="Times New Roman" panose="02020603050405020304" pitchFamily="18" charset="0"/>
                <a:cs typeface="Times New Roman" panose="02020603050405020304" pitchFamily="18" charset="0"/>
              </a:rPr>
              <a:t>môn</a:t>
            </a:r>
            <a:r>
              <a:rPr lang="en-US" sz="3500" dirty="0">
                <a:solidFill>
                  <a:srgbClr val="FF0000"/>
                </a:solidFill>
                <a:latin typeface="Times New Roman" panose="02020603050405020304" pitchFamily="18" charset="0"/>
                <a:cs typeface="Times New Roman" panose="02020603050405020304" pitchFamily="18" charset="0"/>
              </a:rPr>
              <a:t> </a:t>
            </a:r>
            <a:r>
              <a:rPr lang="en-US" sz="3500" dirty="0" err="1">
                <a:solidFill>
                  <a:srgbClr val="FF0000"/>
                </a:solidFill>
                <a:latin typeface="Times New Roman" panose="02020603050405020304" pitchFamily="18" charset="0"/>
                <a:cs typeface="Times New Roman" panose="02020603050405020304" pitchFamily="18" charset="0"/>
              </a:rPr>
              <a:t>thi</a:t>
            </a:r>
            <a:r>
              <a:rPr lang="en-US" sz="3500" dirty="0">
                <a:solidFill>
                  <a:srgbClr val="FF0000"/>
                </a:solidFill>
                <a:latin typeface="Times New Roman" panose="02020603050405020304" pitchFamily="18" charset="0"/>
                <a:cs typeface="Times New Roman" panose="02020603050405020304" pitchFamily="18" charset="0"/>
              </a:rPr>
              <a:t>/</a:t>
            </a:r>
            <a:r>
              <a:rPr lang="en-US" sz="3500" dirty="0" err="1">
                <a:solidFill>
                  <a:srgbClr val="FF0000"/>
                </a:solidFill>
                <a:latin typeface="Times New Roman" panose="02020603050405020304" pitchFamily="18" charset="0"/>
                <a:cs typeface="Times New Roman" panose="02020603050405020304" pitchFamily="18" charset="0"/>
              </a:rPr>
              <a:t>bài</a:t>
            </a:r>
            <a:r>
              <a:rPr lang="en-US" sz="3500" dirty="0">
                <a:solidFill>
                  <a:srgbClr val="FF0000"/>
                </a:solidFill>
                <a:latin typeface="Times New Roman" panose="02020603050405020304" pitchFamily="18" charset="0"/>
                <a:cs typeface="Times New Roman" panose="02020603050405020304" pitchFamily="18" charset="0"/>
              </a:rPr>
              <a:t> </a:t>
            </a:r>
            <a:r>
              <a:rPr lang="en-US" sz="3500" dirty="0" err="1">
                <a:solidFill>
                  <a:srgbClr val="FF0000"/>
                </a:solidFill>
                <a:latin typeface="Times New Roman" panose="02020603050405020304" pitchFamily="18" charset="0"/>
                <a:cs typeface="Times New Roman" panose="02020603050405020304" pitchFamily="18" charset="0"/>
              </a:rPr>
              <a:t>thi</a:t>
            </a:r>
            <a:r>
              <a:rPr lang="en-US" sz="3500" dirty="0">
                <a:solidFill>
                  <a:srgbClr val="FF0000"/>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khi</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đăng</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ký</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dự</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thi</a:t>
            </a:r>
            <a:r>
              <a:rPr lang="en-US" sz="3500" dirty="0" smtClean="0">
                <a:solidFill>
                  <a:srgbClr val="0D04C8"/>
                </a:solidFill>
                <a:latin typeface="Times New Roman" panose="02020603050405020304" pitchFamily="18" charset="0"/>
                <a:cs typeface="Times New Roman" panose="02020603050405020304" pitchFamily="18" charset="0"/>
              </a:rPr>
              <a:t>;</a:t>
            </a:r>
          </a:p>
          <a:p>
            <a:pPr marL="285750" indent="-285750">
              <a:spcBef>
                <a:spcPts val="300"/>
              </a:spcBef>
              <a:spcAft>
                <a:spcPts val="300"/>
              </a:spcAft>
              <a:buFont typeface="Arial" panose="020B0604020202020204" pitchFamily="34" charset="0"/>
              <a:buChar char="•"/>
            </a:pPr>
            <a:endParaRPr lang="en-US" sz="3500" dirty="0">
              <a:solidFill>
                <a:srgbClr val="0D04C8"/>
              </a:solidFill>
              <a:latin typeface="Times New Roman" panose="02020603050405020304" pitchFamily="18" charset="0"/>
              <a:cs typeface="Times New Roman" panose="02020603050405020304" pitchFamily="18" charset="0"/>
            </a:endParaRPr>
          </a:p>
          <a:p>
            <a:pPr marL="285750" indent="-285750">
              <a:spcBef>
                <a:spcPts val="300"/>
              </a:spcBef>
              <a:spcAft>
                <a:spcPts val="300"/>
              </a:spcAft>
              <a:buFont typeface="Arial" panose="020B0604020202020204" pitchFamily="34" charset="0"/>
              <a:buChar char="•"/>
            </a:pPr>
            <a:r>
              <a:rPr lang="en-US" sz="3500" dirty="0" err="1">
                <a:solidFill>
                  <a:srgbClr val="0D04C8"/>
                </a:solidFill>
                <a:latin typeface="Times New Roman" panose="02020603050405020304" pitchFamily="18" charset="0"/>
                <a:cs typeface="Times New Roman" panose="02020603050405020304" pitchFamily="18" charset="0"/>
              </a:rPr>
              <a:t>Thí</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sinh</a:t>
            </a:r>
            <a:r>
              <a:rPr lang="en-US" sz="3500" dirty="0">
                <a:solidFill>
                  <a:srgbClr val="0D04C8"/>
                </a:solidFill>
                <a:latin typeface="Times New Roman" panose="02020603050405020304" pitchFamily="18" charset="0"/>
                <a:cs typeface="Times New Roman" panose="02020603050405020304" pitchFamily="18" charset="0"/>
              </a:rPr>
              <a:t> l</a:t>
            </a:r>
            <a:r>
              <a:rPr lang="vi-VN" sz="3500" dirty="0">
                <a:solidFill>
                  <a:srgbClr val="0D04C8"/>
                </a:solidFill>
                <a:latin typeface="Times New Roman" panose="02020603050405020304" pitchFamily="18" charset="0"/>
                <a:cs typeface="Times New Roman" panose="02020603050405020304" pitchFamily="18" charset="0"/>
              </a:rPr>
              <a:t>ư</a:t>
            </a:r>
            <a:r>
              <a:rPr lang="en-US" sz="3500" dirty="0">
                <a:solidFill>
                  <a:srgbClr val="0D04C8"/>
                </a:solidFill>
                <a:latin typeface="Times New Roman" panose="02020603050405020304" pitchFamily="18" charset="0"/>
                <a:cs typeface="Times New Roman" panose="02020603050405020304" pitchFamily="18" charset="0"/>
              </a:rPr>
              <a:t>u ý </a:t>
            </a:r>
            <a:r>
              <a:rPr lang="en-US" sz="3500" dirty="0" err="1">
                <a:solidFill>
                  <a:srgbClr val="FF0000"/>
                </a:solidFill>
                <a:latin typeface="Times New Roman" panose="02020603050405020304" pitchFamily="18" charset="0"/>
                <a:cs typeface="Times New Roman" panose="02020603050405020304" pitchFamily="18" charset="0"/>
              </a:rPr>
              <a:t>Có</a:t>
            </a:r>
            <a:r>
              <a:rPr lang="en-US" sz="3500" dirty="0">
                <a:solidFill>
                  <a:srgbClr val="FF0000"/>
                </a:solidFill>
                <a:latin typeface="Times New Roman" panose="02020603050405020304" pitchFamily="18" charset="0"/>
                <a:cs typeface="Times New Roman" panose="02020603050405020304" pitchFamily="18" charset="0"/>
              </a:rPr>
              <a:t>/</a:t>
            </a:r>
            <a:r>
              <a:rPr lang="en-US" sz="3500" dirty="0" err="1">
                <a:solidFill>
                  <a:srgbClr val="FF0000"/>
                </a:solidFill>
                <a:latin typeface="Times New Roman" panose="02020603050405020304" pitchFamily="18" charset="0"/>
                <a:cs typeface="Times New Roman" panose="02020603050405020304" pitchFamily="18" charset="0"/>
              </a:rPr>
              <a:t>Không</a:t>
            </a:r>
            <a:r>
              <a:rPr lang="en-US" sz="3500" dirty="0">
                <a:solidFill>
                  <a:srgbClr val="FF0000"/>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dùng</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kết</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quả</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thi</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để</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xét</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tuyển</a:t>
            </a:r>
            <a:r>
              <a:rPr lang="en-US" sz="3500" dirty="0">
                <a:solidFill>
                  <a:srgbClr val="0D04C8"/>
                </a:solidFill>
                <a:latin typeface="Times New Roman" panose="02020603050405020304" pitchFamily="18" charset="0"/>
                <a:cs typeface="Times New Roman" panose="02020603050405020304" pitchFamily="18" charset="0"/>
              </a:rPr>
              <a:t> </a:t>
            </a:r>
            <a:r>
              <a:rPr lang="en-US" sz="3500" dirty="0" err="1">
                <a:solidFill>
                  <a:srgbClr val="0D04C8"/>
                </a:solidFill>
                <a:latin typeface="Times New Roman" panose="02020603050405020304" pitchFamily="18" charset="0"/>
                <a:cs typeface="Times New Roman" panose="02020603050405020304" pitchFamily="18" charset="0"/>
              </a:rPr>
              <a:t>sinh</a:t>
            </a:r>
            <a:r>
              <a:rPr lang="en-US" sz="3500" dirty="0">
                <a:solidFill>
                  <a:srgbClr val="0D04C8"/>
                </a:solidFill>
                <a:latin typeface="Times New Roman" panose="02020603050405020304" pitchFamily="18" charset="0"/>
                <a:cs typeface="Times New Roman" panose="02020603050405020304" pitchFamily="18" charset="0"/>
              </a:rPr>
              <a:t> ĐH, CĐ</a:t>
            </a:r>
            <a:r>
              <a:rPr lang="en-US" sz="3500" dirty="0" smtClean="0">
                <a:solidFill>
                  <a:srgbClr val="0D04C8"/>
                </a:solidFill>
                <a:latin typeface="Times New Roman" panose="02020603050405020304" pitchFamily="18" charset="0"/>
                <a:cs typeface="Times New Roman" panose="02020603050405020304" pitchFamily="18" charset="0"/>
              </a:rPr>
              <a:t>; (</a:t>
            </a:r>
            <a:r>
              <a:rPr lang="en-US" sz="3500" dirty="0" err="1" smtClean="0">
                <a:solidFill>
                  <a:srgbClr val="0D04C8"/>
                </a:solidFill>
                <a:latin typeface="Times New Roman" panose="02020603050405020304" pitchFamily="18" charset="0"/>
                <a:cs typeface="Times New Roman" panose="02020603050405020304" pitchFamily="18" charset="0"/>
              </a:rPr>
              <a:t>bắt</a:t>
            </a:r>
            <a:r>
              <a:rPr lang="en-US" sz="3500" dirty="0" smtClean="0">
                <a:solidFill>
                  <a:srgbClr val="0D04C8"/>
                </a:solidFill>
                <a:latin typeface="Times New Roman" panose="02020603050405020304" pitchFamily="18" charset="0"/>
                <a:cs typeface="Times New Roman" panose="02020603050405020304" pitchFamily="18" charset="0"/>
              </a:rPr>
              <a:t> </a:t>
            </a:r>
            <a:r>
              <a:rPr lang="en-US" sz="3500" dirty="0" err="1" smtClean="0">
                <a:solidFill>
                  <a:srgbClr val="0D04C8"/>
                </a:solidFill>
                <a:latin typeface="Times New Roman" panose="02020603050405020304" pitchFamily="18" charset="0"/>
                <a:cs typeface="Times New Roman" panose="02020603050405020304" pitchFamily="18" charset="0"/>
              </a:rPr>
              <a:t>buộc</a:t>
            </a:r>
            <a:r>
              <a:rPr lang="en-US" sz="3500" dirty="0" smtClean="0">
                <a:solidFill>
                  <a:srgbClr val="0D04C8"/>
                </a:solidFill>
                <a:latin typeface="Times New Roman" panose="02020603050405020304" pitchFamily="18" charset="0"/>
                <a:cs typeface="Times New Roman" panose="02020603050405020304" pitchFamily="18" charset="0"/>
              </a:rPr>
              <a:t> </a:t>
            </a:r>
            <a:r>
              <a:rPr lang="en-US" sz="3500" dirty="0" err="1" smtClean="0">
                <a:solidFill>
                  <a:srgbClr val="0D04C8"/>
                </a:solidFill>
                <a:latin typeface="Times New Roman" panose="02020603050405020304" pitchFamily="18" charset="0"/>
                <a:cs typeface="Times New Roman" panose="02020603050405020304" pitchFamily="18" charset="0"/>
              </a:rPr>
              <a:t>đánh</a:t>
            </a:r>
            <a:r>
              <a:rPr lang="en-US" sz="3500" dirty="0" smtClean="0">
                <a:solidFill>
                  <a:srgbClr val="0D04C8"/>
                </a:solidFill>
                <a:latin typeface="Times New Roman" panose="02020603050405020304" pitchFamily="18" charset="0"/>
                <a:cs typeface="Times New Roman" panose="02020603050405020304" pitchFamily="18" charset="0"/>
              </a:rPr>
              <a:t> </a:t>
            </a:r>
            <a:r>
              <a:rPr lang="en-US" sz="3500" dirty="0" err="1" smtClean="0">
                <a:solidFill>
                  <a:srgbClr val="FF0000"/>
                </a:solidFill>
                <a:latin typeface="Times New Roman" panose="02020603050405020304" pitchFamily="18" charset="0"/>
                <a:cs typeface="Times New Roman" panose="02020603050405020304" pitchFamily="18" charset="0"/>
              </a:rPr>
              <a:t>có</a:t>
            </a:r>
            <a:r>
              <a:rPr lang="en-US" sz="3500" dirty="0" smtClean="0">
                <a:solidFill>
                  <a:srgbClr val="FF0000"/>
                </a:solidFill>
                <a:latin typeface="Times New Roman" panose="02020603050405020304" pitchFamily="18" charset="0"/>
                <a:cs typeface="Times New Roman" panose="02020603050405020304" pitchFamily="18" charset="0"/>
              </a:rPr>
              <a:t>)</a:t>
            </a:r>
          </a:p>
          <a:p>
            <a:pPr marL="285750" indent="-285750">
              <a:spcBef>
                <a:spcPts val="300"/>
              </a:spcBef>
              <a:spcAft>
                <a:spcPts val="300"/>
              </a:spcAft>
              <a:buFont typeface="Arial" panose="020B0604020202020204" pitchFamily="34" charset="0"/>
              <a:buChar char="•"/>
            </a:pPr>
            <a:endParaRPr lang="en-US" sz="3500" dirty="0">
              <a:solidFill>
                <a:srgbClr val="0D04C8"/>
              </a:solidFill>
              <a:latin typeface="Times New Roman" panose="02020603050405020304" pitchFamily="18" charset="0"/>
              <a:cs typeface="Times New Roman" panose="02020603050405020304" pitchFamily="18" charset="0"/>
            </a:endParaRPr>
          </a:p>
          <a:p>
            <a:pPr marL="285750" indent="-285750">
              <a:spcBef>
                <a:spcPts val="300"/>
              </a:spcBef>
              <a:spcAft>
                <a:spcPts val="300"/>
              </a:spcAft>
              <a:buFont typeface="Arial" panose="020B0604020202020204" pitchFamily="34" charset="0"/>
              <a:buChar char="•"/>
            </a:pPr>
            <a:r>
              <a:rPr lang="vi-VN" sz="3500" dirty="0">
                <a:solidFill>
                  <a:srgbClr val="FF0000"/>
                </a:solidFill>
                <a:latin typeface="Times New Roman" panose="02020603050405020304" pitchFamily="18" charset="0"/>
                <a:cs typeface="Times New Roman" panose="02020603050405020304" pitchFamily="18" charset="0"/>
              </a:rPr>
              <a:t>Nơi thường trú </a:t>
            </a:r>
            <a:r>
              <a:rPr lang="vi-VN" sz="3500" dirty="0">
                <a:solidFill>
                  <a:srgbClr val="0D04C8"/>
                </a:solidFill>
                <a:latin typeface="Times New Roman" panose="02020603050405020304" pitchFamily="18" charset="0"/>
                <a:cs typeface="Times New Roman" panose="02020603050405020304" pitchFamily="18" charset="0"/>
              </a:rPr>
              <a:t>thay cho </a:t>
            </a:r>
            <a:r>
              <a:rPr lang="vi-VN" sz="3500" dirty="0">
                <a:solidFill>
                  <a:srgbClr val="FF0000"/>
                </a:solidFill>
                <a:latin typeface="Times New Roman" panose="02020603050405020304" pitchFamily="18" charset="0"/>
                <a:cs typeface="Times New Roman" panose="02020603050405020304" pitchFamily="18" charset="0"/>
              </a:rPr>
              <a:t>Hộ khẩu thường trú</a:t>
            </a:r>
            <a:r>
              <a:rPr lang="en-US" sz="3500" dirty="0">
                <a:solidFill>
                  <a:srgbClr val="FF0000"/>
                </a:solidFill>
                <a:latin typeface="Times New Roman" panose="02020603050405020304" pitchFamily="18" charset="0"/>
                <a:cs typeface="Times New Roman" panose="02020603050405020304" pitchFamily="18" charset="0"/>
              </a:rPr>
              <a:t>;</a:t>
            </a:r>
          </a:p>
          <a:p>
            <a:pPr marL="285750" indent="-285750">
              <a:spcBef>
                <a:spcPts val="300"/>
              </a:spcBef>
              <a:spcAft>
                <a:spcPts val="300"/>
              </a:spcAft>
              <a:buFont typeface="Arial" panose="020B0604020202020204" pitchFamily="34" charset="0"/>
              <a:buChar char="•"/>
            </a:pPr>
            <a:endParaRPr lang="vi-VN" sz="3500" dirty="0">
              <a:solidFill>
                <a:srgbClr val="FFC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98985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 xmlns:a16="http://schemas.microsoft.com/office/drawing/2014/main" id="{3874363C-D847-4137-9547-B248FC870210}"/>
              </a:ext>
            </a:extLst>
          </p:cNvPr>
          <p:cNvSpPr txBox="1"/>
          <p:nvPr/>
        </p:nvSpPr>
        <p:spPr>
          <a:xfrm>
            <a:off x="-76200" y="1295400"/>
            <a:ext cx="9220200" cy="1823576"/>
          </a:xfrm>
          <a:prstGeom prst="rect">
            <a:avLst/>
          </a:prstGeom>
          <a:noFill/>
        </p:spPr>
        <p:txBody>
          <a:bodyPr wrap="square" rtlCol="0">
            <a:spAutoFit/>
          </a:bodyPr>
          <a:lstStyle/>
          <a:p>
            <a:pPr marL="285750" indent="-285750">
              <a:spcBef>
                <a:spcPts val="300"/>
              </a:spcBef>
              <a:spcAft>
                <a:spcPts val="300"/>
              </a:spcAft>
              <a:buFont typeface="Arial" panose="020B0604020202020204" pitchFamily="34" charset="0"/>
              <a:buChar char="•"/>
            </a:pPr>
            <a:r>
              <a:rPr lang="en-US" sz="3500" dirty="0" err="1" smtClean="0">
                <a:solidFill>
                  <a:srgbClr val="0D04C8"/>
                </a:solidFill>
                <a:latin typeface="Times New Roman" panose="02020603050405020304" pitchFamily="18" charset="0"/>
                <a:cs typeface="Times New Roman" panose="02020603050405020304" pitchFamily="18" charset="0"/>
              </a:rPr>
              <a:t>Các</a:t>
            </a:r>
            <a:r>
              <a:rPr lang="en-US" sz="3500" dirty="0" smtClean="0">
                <a:solidFill>
                  <a:srgbClr val="0D04C8"/>
                </a:solidFill>
                <a:latin typeface="Times New Roman" panose="02020603050405020304" pitchFamily="18" charset="0"/>
                <a:cs typeface="Times New Roman" panose="02020603050405020304" pitchFamily="18" charset="0"/>
              </a:rPr>
              <a:t> </a:t>
            </a:r>
            <a:r>
              <a:rPr lang="en-US" sz="3500" dirty="0" err="1" smtClean="0">
                <a:solidFill>
                  <a:srgbClr val="0D04C8"/>
                </a:solidFill>
                <a:latin typeface="Times New Roman" panose="02020603050405020304" pitchFamily="18" charset="0"/>
                <a:cs typeface="Times New Roman" panose="02020603050405020304" pitchFamily="18" charset="0"/>
              </a:rPr>
              <a:t>vật</a:t>
            </a:r>
            <a:r>
              <a:rPr lang="en-US" sz="3500" dirty="0" smtClean="0">
                <a:solidFill>
                  <a:srgbClr val="0D04C8"/>
                </a:solidFill>
                <a:latin typeface="Times New Roman" panose="02020603050405020304" pitchFamily="18" charset="0"/>
                <a:cs typeface="Times New Roman" panose="02020603050405020304" pitchFamily="18" charset="0"/>
              </a:rPr>
              <a:t> </a:t>
            </a:r>
            <a:r>
              <a:rPr lang="en-US" sz="3500" dirty="0" err="1" smtClean="0">
                <a:solidFill>
                  <a:srgbClr val="0D04C8"/>
                </a:solidFill>
                <a:latin typeface="Times New Roman" panose="02020603050405020304" pitchFamily="18" charset="0"/>
                <a:cs typeface="Times New Roman" panose="02020603050405020304" pitchFamily="18" charset="0"/>
              </a:rPr>
              <a:t>dụng</a:t>
            </a:r>
            <a:r>
              <a:rPr lang="en-US" sz="3500" dirty="0" smtClean="0">
                <a:solidFill>
                  <a:srgbClr val="0D04C8"/>
                </a:solidFill>
                <a:latin typeface="Times New Roman" panose="02020603050405020304" pitchFamily="18" charset="0"/>
                <a:cs typeface="Times New Roman" panose="02020603050405020304" pitchFamily="18" charset="0"/>
              </a:rPr>
              <a:t> </a:t>
            </a:r>
            <a:r>
              <a:rPr lang="en-US" sz="3500" dirty="0" err="1" smtClean="0">
                <a:solidFill>
                  <a:srgbClr val="0D04C8"/>
                </a:solidFill>
                <a:latin typeface="Times New Roman" panose="02020603050405020304" pitchFamily="18" charset="0"/>
                <a:cs typeface="Times New Roman" panose="02020603050405020304" pitchFamily="18" charset="0"/>
              </a:rPr>
              <a:t>được</a:t>
            </a:r>
            <a:r>
              <a:rPr lang="en-US" sz="3500" dirty="0" smtClean="0">
                <a:solidFill>
                  <a:srgbClr val="0D04C8"/>
                </a:solidFill>
                <a:latin typeface="Times New Roman" panose="02020603050405020304" pitchFamily="18" charset="0"/>
                <a:cs typeface="Times New Roman" panose="02020603050405020304" pitchFamily="18" charset="0"/>
              </a:rPr>
              <a:t> </a:t>
            </a:r>
            <a:r>
              <a:rPr lang="en-US" sz="3500" dirty="0" err="1" smtClean="0">
                <a:solidFill>
                  <a:srgbClr val="0D04C8"/>
                </a:solidFill>
                <a:latin typeface="Times New Roman" panose="02020603050405020304" pitchFamily="18" charset="0"/>
                <a:cs typeface="Times New Roman" panose="02020603050405020304" pitchFamily="18" charset="0"/>
              </a:rPr>
              <a:t>mang</a:t>
            </a:r>
            <a:r>
              <a:rPr lang="en-US" sz="3500" dirty="0" smtClean="0">
                <a:solidFill>
                  <a:srgbClr val="0D04C8"/>
                </a:solidFill>
                <a:latin typeface="Times New Roman" panose="02020603050405020304" pitchFamily="18" charset="0"/>
                <a:cs typeface="Times New Roman" panose="02020603050405020304" pitchFamily="18" charset="0"/>
              </a:rPr>
              <a:t> </a:t>
            </a:r>
            <a:r>
              <a:rPr lang="en-US" sz="3500" dirty="0" err="1" smtClean="0">
                <a:solidFill>
                  <a:srgbClr val="0D04C8"/>
                </a:solidFill>
                <a:latin typeface="Times New Roman" panose="02020603050405020304" pitchFamily="18" charset="0"/>
                <a:cs typeface="Times New Roman" panose="02020603050405020304" pitchFamily="18" charset="0"/>
              </a:rPr>
              <a:t>vào</a:t>
            </a:r>
            <a:r>
              <a:rPr lang="en-US" sz="3500" dirty="0" smtClean="0">
                <a:solidFill>
                  <a:srgbClr val="0D04C8"/>
                </a:solidFill>
                <a:latin typeface="Times New Roman" panose="02020603050405020304" pitchFamily="18" charset="0"/>
                <a:cs typeface="Times New Roman" panose="02020603050405020304" pitchFamily="18" charset="0"/>
              </a:rPr>
              <a:t> </a:t>
            </a:r>
            <a:r>
              <a:rPr lang="en-US" sz="3500" dirty="0" err="1" smtClean="0">
                <a:solidFill>
                  <a:srgbClr val="0D04C8"/>
                </a:solidFill>
                <a:latin typeface="Times New Roman" panose="02020603050405020304" pitchFamily="18" charset="0"/>
                <a:cs typeface="Times New Roman" panose="02020603050405020304" pitchFamily="18" charset="0"/>
              </a:rPr>
              <a:t>phòng</a:t>
            </a:r>
            <a:r>
              <a:rPr lang="en-US" sz="3500" dirty="0" smtClean="0">
                <a:solidFill>
                  <a:srgbClr val="0D04C8"/>
                </a:solidFill>
                <a:latin typeface="Times New Roman" panose="02020603050405020304" pitchFamily="18" charset="0"/>
                <a:cs typeface="Times New Roman" panose="02020603050405020304" pitchFamily="18" charset="0"/>
              </a:rPr>
              <a:t> </a:t>
            </a:r>
            <a:r>
              <a:rPr lang="en-US" sz="3500" dirty="0" err="1" smtClean="0">
                <a:solidFill>
                  <a:srgbClr val="0D04C8"/>
                </a:solidFill>
                <a:latin typeface="Times New Roman" panose="02020603050405020304" pitchFamily="18" charset="0"/>
                <a:cs typeface="Times New Roman" panose="02020603050405020304" pitchFamily="18" charset="0"/>
              </a:rPr>
              <a:t>thi</a:t>
            </a:r>
            <a:r>
              <a:rPr lang="en-US" sz="3500" dirty="0" smtClean="0">
                <a:solidFill>
                  <a:srgbClr val="0D04C8"/>
                </a:solidFill>
                <a:latin typeface="Times New Roman" panose="02020603050405020304" pitchFamily="18" charset="0"/>
                <a:cs typeface="Times New Roman" panose="02020603050405020304" pitchFamily="18" charset="0"/>
              </a:rPr>
              <a:t> </a:t>
            </a:r>
            <a:r>
              <a:rPr lang="en-US" sz="3500" dirty="0" err="1" smtClean="0">
                <a:solidFill>
                  <a:srgbClr val="0D04C8"/>
                </a:solidFill>
                <a:latin typeface="Times New Roman" panose="02020603050405020304" pitchFamily="18" charset="0"/>
                <a:cs typeface="Times New Roman" panose="02020603050405020304" pitchFamily="18" charset="0"/>
              </a:rPr>
              <a:t>căn</a:t>
            </a:r>
            <a:r>
              <a:rPr lang="en-US" sz="3500" dirty="0" smtClean="0">
                <a:solidFill>
                  <a:srgbClr val="0D04C8"/>
                </a:solidFill>
                <a:latin typeface="Times New Roman" panose="02020603050405020304" pitchFamily="18" charset="0"/>
                <a:cs typeface="Times New Roman" panose="02020603050405020304" pitchFamily="18" charset="0"/>
              </a:rPr>
              <a:t> </a:t>
            </a:r>
            <a:r>
              <a:rPr lang="en-US" sz="3500" dirty="0" err="1" smtClean="0">
                <a:solidFill>
                  <a:srgbClr val="0D04C8"/>
                </a:solidFill>
                <a:latin typeface="Times New Roman" panose="02020603050405020304" pitchFamily="18" charset="0"/>
                <a:cs typeface="Times New Roman" panose="02020603050405020304" pitchFamily="18" charset="0"/>
              </a:rPr>
              <a:t>cứ</a:t>
            </a:r>
            <a:r>
              <a:rPr lang="en-US" sz="3500" dirty="0" smtClean="0">
                <a:solidFill>
                  <a:srgbClr val="0D04C8"/>
                </a:solidFill>
                <a:latin typeface="Times New Roman" panose="02020603050405020304" pitchFamily="18" charset="0"/>
                <a:cs typeface="Times New Roman" panose="02020603050405020304" pitchFamily="18" charset="0"/>
              </a:rPr>
              <a:t> </a:t>
            </a:r>
            <a:r>
              <a:rPr lang="en-US" sz="3500" dirty="0" err="1" smtClean="0">
                <a:solidFill>
                  <a:srgbClr val="0D04C8"/>
                </a:solidFill>
                <a:latin typeface="Times New Roman" panose="02020603050405020304" pitchFamily="18" charset="0"/>
                <a:cs typeface="Times New Roman" panose="02020603050405020304" pitchFamily="18" charset="0"/>
              </a:rPr>
              <a:t>vào</a:t>
            </a:r>
            <a:r>
              <a:rPr lang="en-US" sz="3500" dirty="0" smtClean="0">
                <a:solidFill>
                  <a:srgbClr val="0D04C8"/>
                </a:solidFill>
                <a:latin typeface="Times New Roman" panose="02020603050405020304" pitchFamily="18" charset="0"/>
                <a:cs typeface="Times New Roman" panose="02020603050405020304" pitchFamily="18" charset="0"/>
              </a:rPr>
              <a:t> </a:t>
            </a:r>
            <a:r>
              <a:rPr lang="vi-VN" sz="3500" b="1" dirty="0">
                <a:solidFill>
                  <a:srgbClr val="FF0000"/>
                </a:solidFill>
                <a:latin typeface="Times New Roman" panose="02020603050405020304" pitchFamily="18" charset="0"/>
                <a:cs typeface="Times New Roman" panose="02020603050405020304" pitchFamily="18" charset="0"/>
              </a:rPr>
              <a:t>điểm </a:t>
            </a:r>
            <a:r>
              <a:rPr lang="en-US" sz="3500" b="1" dirty="0">
                <a:solidFill>
                  <a:srgbClr val="FF0000"/>
                </a:solidFill>
                <a:latin typeface="Times New Roman" panose="02020603050405020304" pitchFamily="18" charset="0"/>
                <a:cs typeface="Times New Roman" panose="02020603050405020304" pitchFamily="18" charset="0"/>
              </a:rPr>
              <a:t>m </a:t>
            </a:r>
            <a:r>
              <a:rPr lang="vi-VN" sz="3500" b="1" dirty="0">
                <a:solidFill>
                  <a:srgbClr val="FF0000"/>
                </a:solidFill>
                <a:latin typeface="Times New Roman" panose="02020603050405020304" pitchFamily="18" charset="0"/>
                <a:cs typeface="Times New Roman" panose="02020603050405020304" pitchFamily="18" charset="0"/>
              </a:rPr>
              <a:t>khoản </a:t>
            </a:r>
            <a:r>
              <a:rPr lang="en-US" sz="3500" b="1" dirty="0">
                <a:solidFill>
                  <a:srgbClr val="FF0000"/>
                </a:solidFill>
                <a:latin typeface="Times New Roman" panose="02020603050405020304" pitchFamily="18" charset="0"/>
                <a:cs typeface="Times New Roman" panose="02020603050405020304" pitchFamily="18" charset="0"/>
              </a:rPr>
              <a:t>4 </a:t>
            </a:r>
            <a:r>
              <a:rPr lang="vi-VN" sz="3500" b="1" dirty="0">
                <a:solidFill>
                  <a:srgbClr val="FF0000"/>
                </a:solidFill>
                <a:latin typeface="Times New Roman" panose="02020603050405020304" pitchFamily="18" charset="0"/>
                <a:cs typeface="Times New Roman" panose="02020603050405020304" pitchFamily="18" charset="0"/>
              </a:rPr>
              <a:t>Điều </a:t>
            </a:r>
            <a:r>
              <a:rPr lang="en-US" sz="3500" b="1" dirty="0">
                <a:solidFill>
                  <a:srgbClr val="FF0000"/>
                </a:solidFill>
                <a:latin typeface="Times New Roman" panose="02020603050405020304" pitchFamily="18" charset="0"/>
                <a:cs typeface="Times New Roman" panose="02020603050405020304" pitchFamily="18" charset="0"/>
              </a:rPr>
              <a:t>14 </a:t>
            </a:r>
            <a:r>
              <a:rPr lang="en-US" sz="3500" b="1" dirty="0" err="1">
                <a:solidFill>
                  <a:srgbClr val="FF0000"/>
                </a:solidFill>
                <a:latin typeface="Times New Roman" panose="02020603050405020304" pitchFamily="18" charset="0"/>
                <a:cs typeface="Times New Roman" panose="02020603050405020304" pitchFamily="18" charset="0"/>
              </a:rPr>
              <a:t>Quy</a:t>
            </a:r>
            <a:r>
              <a:rPr lang="en-US" sz="3500" b="1" dirty="0">
                <a:solidFill>
                  <a:srgbClr val="FF0000"/>
                </a:solidFill>
                <a:latin typeface="Times New Roman" panose="02020603050405020304" pitchFamily="18" charset="0"/>
                <a:cs typeface="Times New Roman" panose="02020603050405020304" pitchFamily="18" charset="0"/>
              </a:rPr>
              <a:t> </a:t>
            </a:r>
            <a:r>
              <a:rPr lang="vi-VN" sz="3500" b="1" dirty="0">
                <a:solidFill>
                  <a:srgbClr val="FF0000"/>
                </a:solidFill>
                <a:latin typeface="Times New Roman" panose="02020603050405020304" pitchFamily="18" charset="0"/>
                <a:cs typeface="Times New Roman" panose="02020603050405020304" pitchFamily="18" charset="0"/>
              </a:rPr>
              <a:t>chế </a:t>
            </a:r>
            <a:r>
              <a:rPr lang="en-US" sz="3500" b="1" dirty="0" err="1">
                <a:solidFill>
                  <a:srgbClr val="FF0000"/>
                </a:solidFill>
                <a:latin typeface="Times New Roman" panose="02020603050405020304" pitchFamily="18" charset="0"/>
                <a:cs typeface="Times New Roman" panose="02020603050405020304" pitchFamily="18" charset="0"/>
              </a:rPr>
              <a:t>thi</a:t>
            </a:r>
            <a:r>
              <a:rPr lang="en-US" sz="3500" dirty="0">
                <a:solidFill>
                  <a:srgbClr val="0D04C8"/>
                </a:solidFill>
                <a:latin typeface="Times New Roman" panose="02020603050405020304" pitchFamily="18" charset="0"/>
                <a:cs typeface="Times New Roman" panose="02020603050405020304" pitchFamily="18" charset="0"/>
              </a:rPr>
              <a:t>:</a:t>
            </a:r>
          </a:p>
          <a:p>
            <a:pPr marL="285750" indent="-285750">
              <a:spcBef>
                <a:spcPts val="300"/>
              </a:spcBef>
              <a:spcAft>
                <a:spcPts val="300"/>
              </a:spcAft>
              <a:buFont typeface="Arial" panose="020B0604020202020204" pitchFamily="34" charset="0"/>
              <a:buChar char="•"/>
            </a:pPr>
            <a:endParaRPr lang="en-US" sz="3500" dirty="0">
              <a:solidFill>
                <a:srgbClr val="0D04C8"/>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3"/>
          <a:stretch>
            <a:fillRect/>
          </a:stretch>
        </p:blipFill>
        <p:spPr>
          <a:xfrm>
            <a:off x="228600" y="2819400"/>
            <a:ext cx="8839200" cy="1295400"/>
          </a:xfrm>
          <a:prstGeom prst="rect">
            <a:avLst/>
          </a:prstGeom>
        </p:spPr>
      </p:pic>
      <p:sp>
        <p:nvSpPr>
          <p:cNvPr id="3" name="TextBox 2"/>
          <p:cNvSpPr txBox="1"/>
          <p:nvPr/>
        </p:nvSpPr>
        <p:spPr>
          <a:xfrm>
            <a:off x="685800" y="4648200"/>
            <a:ext cx="7696200" cy="830997"/>
          </a:xfrm>
          <a:prstGeom prst="rect">
            <a:avLst/>
          </a:prstGeom>
          <a:noFill/>
        </p:spPr>
        <p:txBody>
          <a:bodyPr wrap="square" rtlCol="0">
            <a:spAutoFit/>
          </a:bodyPr>
          <a:lstStyle/>
          <a:p>
            <a:pPr algn="ctr"/>
            <a:r>
              <a:rPr lang="en-US" sz="2400" dirty="0" err="1" smtClean="0">
                <a:solidFill>
                  <a:srgbClr val="FF0000"/>
                </a:solidFill>
              </a:rPr>
              <a:t>Ngoài</a:t>
            </a:r>
            <a:r>
              <a:rPr lang="en-US" sz="2400" dirty="0" smtClean="0">
                <a:solidFill>
                  <a:srgbClr val="FF0000"/>
                </a:solidFill>
              </a:rPr>
              <a:t> </a:t>
            </a:r>
            <a:r>
              <a:rPr lang="en-US" sz="2400" dirty="0" err="1" smtClean="0">
                <a:solidFill>
                  <a:srgbClr val="FF0000"/>
                </a:solidFill>
              </a:rPr>
              <a:t>các</a:t>
            </a:r>
            <a:r>
              <a:rPr lang="en-US" sz="2400" dirty="0" smtClean="0">
                <a:solidFill>
                  <a:srgbClr val="FF0000"/>
                </a:solidFill>
              </a:rPr>
              <a:t> </a:t>
            </a:r>
            <a:r>
              <a:rPr lang="en-US" sz="2400" dirty="0" err="1" smtClean="0">
                <a:solidFill>
                  <a:srgbClr val="FF0000"/>
                </a:solidFill>
              </a:rPr>
              <a:t>vật</a:t>
            </a:r>
            <a:r>
              <a:rPr lang="en-US" sz="2400" dirty="0" smtClean="0">
                <a:solidFill>
                  <a:srgbClr val="FF0000"/>
                </a:solidFill>
              </a:rPr>
              <a:t> </a:t>
            </a:r>
            <a:r>
              <a:rPr lang="en-US" sz="2400" dirty="0" err="1" smtClean="0">
                <a:solidFill>
                  <a:srgbClr val="FF0000"/>
                </a:solidFill>
              </a:rPr>
              <a:t>dụng</a:t>
            </a:r>
            <a:r>
              <a:rPr lang="en-US" sz="2400" dirty="0" smtClean="0">
                <a:solidFill>
                  <a:srgbClr val="FF0000"/>
                </a:solidFill>
              </a:rPr>
              <a:t> </a:t>
            </a:r>
            <a:r>
              <a:rPr lang="en-US" sz="2400" dirty="0" err="1" smtClean="0">
                <a:solidFill>
                  <a:srgbClr val="FF0000"/>
                </a:solidFill>
              </a:rPr>
              <a:t>đó</a:t>
            </a:r>
            <a:r>
              <a:rPr lang="en-US" sz="2400" dirty="0" smtClean="0">
                <a:solidFill>
                  <a:srgbClr val="FF0000"/>
                </a:solidFill>
              </a:rPr>
              <a:t> </a:t>
            </a:r>
            <a:r>
              <a:rPr lang="en-US" sz="2400" dirty="0" err="1" smtClean="0">
                <a:solidFill>
                  <a:srgbClr val="FF0000"/>
                </a:solidFill>
              </a:rPr>
              <a:t>không</a:t>
            </a:r>
            <a:r>
              <a:rPr lang="en-US" sz="2400" dirty="0" smtClean="0">
                <a:solidFill>
                  <a:srgbClr val="FF0000"/>
                </a:solidFill>
              </a:rPr>
              <a:t> </a:t>
            </a:r>
            <a:r>
              <a:rPr lang="en-US" sz="2400" dirty="0" err="1" smtClean="0">
                <a:solidFill>
                  <a:srgbClr val="FF0000"/>
                </a:solidFill>
              </a:rPr>
              <a:t>được</a:t>
            </a:r>
            <a:r>
              <a:rPr lang="en-US" sz="2400" dirty="0" smtClean="0">
                <a:solidFill>
                  <a:srgbClr val="FF0000"/>
                </a:solidFill>
              </a:rPr>
              <a:t> </a:t>
            </a:r>
            <a:r>
              <a:rPr lang="en-US" sz="2400" dirty="0" err="1" smtClean="0">
                <a:solidFill>
                  <a:srgbClr val="FF0000"/>
                </a:solidFill>
              </a:rPr>
              <a:t>mang</a:t>
            </a:r>
            <a:r>
              <a:rPr lang="en-US" sz="2400" dirty="0" smtClean="0">
                <a:solidFill>
                  <a:srgbClr val="FF0000"/>
                </a:solidFill>
              </a:rPr>
              <a:t> </a:t>
            </a:r>
            <a:r>
              <a:rPr lang="en-US" sz="2400" dirty="0" err="1" smtClean="0">
                <a:solidFill>
                  <a:srgbClr val="FF0000"/>
                </a:solidFill>
              </a:rPr>
              <a:t>bất</a:t>
            </a:r>
            <a:r>
              <a:rPr lang="en-US" sz="2400" dirty="0" smtClean="0">
                <a:solidFill>
                  <a:srgbClr val="FF0000"/>
                </a:solidFill>
              </a:rPr>
              <a:t> </a:t>
            </a:r>
            <a:r>
              <a:rPr lang="en-US" sz="2400" dirty="0" err="1" smtClean="0">
                <a:solidFill>
                  <a:srgbClr val="FF0000"/>
                </a:solidFill>
              </a:rPr>
              <a:t>cứ</a:t>
            </a:r>
            <a:r>
              <a:rPr lang="en-US" sz="2400" dirty="0" smtClean="0">
                <a:solidFill>
                  <a:srgbClr val="FF0000"/>
                </a:solidFill>
              </a:rPr>
              <a:t> </a:t>
            </a:r>
            <a:r>
              <a:rPr lang="en-US" sz="2400" dirty="0" err="1" smtClean="0">
                <a:solidFill>
                  <a:srgbClr val="FF0000"/>
                </a:solidFill>
              </a:rPr>
              <a:t>thứ</a:t>
            </a:r>
            <a:r>
              <a:rPr lang="en-US" sz="2400" dirty="0" smtClean="0">
                <a:solidFill>
                  <a:srgbClr val="FF0000"/>
                </a:solidFill>
              </a:rPr>
              <a:t> </a:t>
            </a:r>
            <a:r>
              <a:rPr lang="en-US" sz="2400" dirty="0" err="1" smtClean="0">
                <a:solidFill>
                  <a:srgbClr val="FF0000"/>
                </a:solidFill>
              </a:rPr>
              <a:t>gì</a:t>
            </a:r>
            <a:r>
              <a:rPr lang="en-US" sz="2400" dirty="0" smtClean="0">
                <a:solidFill>
                  <a:srgbClr val="FF0000"/>
                </a:solidFill>
              </a:rPr>
              <a:t> </a:t>
            </a:r>
            <a:r>
              <a:rPr lang="en-US" sz="2400" dirty="0" err="1" smtClean="0">
                <a:solidFill>
                  <a:srgbClr val="FF0000"/>
                </a:solidFill>
              </a:rPr>
              <a:t>vào</a:t>
            </a:r>
            <a:r>
              <a:rPr lang="en-US" sz="2400" dirty="0" smtClean="0">
                <a:solidFill>
                  <a:srgbClr val="FF0000"/>
                </a:solidFill>
              </a:rPr>
              <a:t> </a:t>
            </a:r>
            <a:r>
              <a:rPr lang="en-US" sz="2400" dirty="0" err="1" smtClean="0">
                <a:solidFill>
                  <a:srgbClr val="FF0000"/>
                </a:solidFill>
              </a:rPr>
              <a:t>điểm</a:t>
            </a:r>
            <a:r>
              <a:rPr lang="en-US" sz="2400" dirty="0" smtClean="0">
                <a:solidFill>
                  <a:srgbClr val="FF0000"/>
                </a:solidFill>
              </a:rPr>
              <a:t> </a:t>
            </a:r>
            <a:r>
              <a:rPr lang="en-US" sz="2400" dirty="0" err="1" smtClean="0">
                <a:solidFill>
                  <a:srgbClr val="FF0000"/>
                </a:solidFill>
              </a:rPr>
              <a:t>thi</a:t>
            </a:r>
            <a:endParaRPr lang="en-US" sz="2400" dirty="0">
              <a:solidFill>
                <a:srgbClr val="FF0000"/>
              </a:solidFill>
            </a:endParaRPr>
          </a:p>
        </p:txBody>
      </p:sp>
    </p:spTree>
    <p:extLst>
      <p:ext uri="{BB962C8B-B14F-4D97-AF65-F5344CB8AC3E}">
        <p14:creationId xmlns:p14="http://schemas.microsoft.com/office/powerpoint/2010/main" val="6753905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white">
          <a:xfrm>
            <a:off x="0" y="547688"/>
            <a:ext cx="8991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Verdana" pitchFamily="34" charset="0"/>
              </a:defRPr>
            </a:lvl2pPr>
            <a:lvl3pPr algn="ctr" rtl="0" eaLnBrk="0" fontAlgn="base" hangingPunct="0">
              <a:spcBef>
                <a:spcPct val="0"/>
              </a:spcBef>
              <a:spcAft>
                <a:spcPct val="0"/>
              </a:spcAft>
              <a:defRPr sz="3200" b="1">
                <a:solidFill>
                  <a:schemeClr val="bg1"/>
                </a:solidFill>
                <a:latin typeface="Verdana" pitchFamily="34" charset="0"/>
              </a:defRPr>
            </a:lvl3pPr>
            <a:lvl4pPr algn="ctr" rtl="0" eaLnBrk="0" fontAlgn="base" hangingPunct="0">
              <a:spcBef>
                <a:spcPct val="0"/>
              </a:spcBef>
              <a:spcAft>
                <a:spcPct val="0"/>
              </a:spcAft>
              <a:defRPr sz="3200" b="1">
                <a:solidFill>
                  <a:schemeClr val="bg1"/>
                </a:solidFill>
                <a:latin typeface="Verdana" pitchFamily="34" charset="0"/>
              </a:defRPr>
            </a:lvl4pPr>
            <a:lvl5pPr algn="ctr" rtl="0" eaLnBrk="0" fontAlgn="base" hangingPunct="0">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a:lstStyle>
          <a:p>
            <a:pPr algn="l" eaLnBrk="1" hangingPunct="1"/>
            <a:r>
              <a:rPr lang="en-US" altLang="en-US" kern="0" dirty="0" smtClean="0">
                <a:latin typeface="Times New Roman" panose="02020603050405020304" pitchFamily="18" charset="0"/>
                <a:cs typeface="Times New Roman" panose="02020603050405020304" pitchFamily="18" charset="0"/>
              </a:rPr>
              <a:t>2. </a:t>
            </a:r>
            <a:r>
              <a:rPr lang="en-US" altLang="en-US" kern="0" dirty="0" err="1" smtClean="0">
                <a:latin typeface="Times New Roman" panose="02020603050405020304" pitchFamily="18" charset="0"/>
                <a:cs typeface="Times New Roman" panose="02020603050405020304" pitchFamily="18" charset="0"/>
              </a:rPr>
              <a:t>Bài</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thi</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và</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đối</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tượng</a:t>
            </a:r>
            <a:endParaRPr lang="en-US" altLang="en-US" kern="0" dirty="0" smtClean="0">
              <a:solidFill>
                <a:schemeClr val="accent1"/>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 xmlns:a16="http://schemas.microsoft.com/office/drawing/2014/main" id="{2ABB9C90-C08A-4558-AA83-1DA09E0FA50E}"/>
              </a:ext>
            </a:extLst>
          </p:cNvPr>
          <p:cNvSpPr txBox="1"/>
          <p:nvPr/>
        </p:nvSpPr>
        <p:spPr>
          <a:xfrm>
            <a:off x="-4156" y="1371600"/>
            <a:ext cx="9148156" cy="3708708"/>
          </a:xfrm>
          <a:prstGeom prst="rect">
            <a:avLst/>
          </a:prstGeom>
          <a:noFill/>
        </p:spPr>
        <p:txBody>
          <a:bodyPr wrap="square" rtlCol="0">
            <a:spAutoFit/>
          </a:bodyPr>
          <a:lstStyle/>
          <a:p>
            <a:pPr marL="342900" indent="-342900" algn="just">
              <a:spcAft>
                <a:spcPts val="600"/>
              </a:spcAft>
              <a:buAutoNum type="arabicPeriod"/>
            </a:pPr>
            <a:r>
              <a:rPr lang="vi-VN" sz="2300" dirty="0" smtClean="0">
                <a:latin typeface="Times New Roman" panose="02020603050405020304" pitchFamily="18" charset="0"/>
                <a:cs typeface="Times New Roman" panose="02020603050405020304" pitchFamily="18" charset="0"/>
              </a:rPr>
              <a:t>Các </a:t>
            </a:r>
            <a:r>
              <a:rPr lang="vi-VN" sz="2300" dirty="0">
                <a:latin typeface="Times New Roman" panose="02020603050405020304" pitchFamily="18" charset="0"/>
                <a:cs typeface="Times New Roman" panose="02020603050405020304" pitchFamily="18" charset="0"/>
              </a:rPr>
              <a:t>bài thi, gồm: 03 bài thi độc lập là Toán, Ngữ văn, Ngoại </a:t>
            </a:r>
            <a:r>
              <a:rPr lang="vi-VN" sz="2300" dirty="0" smtClean="0">
                <a:latin typeface="Times New Roman" panose="02020603050405020304" pitchFamily="18" charset="0"/>
                <a:cs typeface="Times New Roman" panose="02020603050405020304" pitchFamily="18" charset="0"/>
              </a:rPr>
              <a:t>ngữ</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và</a:t>
            </a:r>
            <a:r>
              <a:rPr lang="vi-VN" sz="2300" dirty="0" smtClean="0">
                <a:latin typeface="Times New Roman" panose="02020603050405020304" pitchFamily="18" charset="0"/>
                <a:cs typeface="Times New Roman" panose="02020603050405020304" pitchFamily="18" charset="0"/>
              </a:rPr>
              <a:t> </a:t>
            </a:r>
            <a:r>
              <a:rPr lang="vi-VN" sz="2300" dirty="0">
                <a:latin typeface="Times New Roman" panose="02020603050405020304" pitchFamily="18" charset="0"/>
                <a:cs typeface="Times New Roman" panose="02020603050405020304" pitchFamily="18" charset="0"/>
              </a:rPr>
              <a:t>01 bài thi tổ </a:t>
            </a:r>
            <a:r>
              <a:rPr lang="vi-VN" sz="2300" dirty="0" smtClean="0">
                <a:latin typeface="Times New Roman" panose="02020603050405020304" pitchFamily="18" charset="0"/>
                <a:cs typeface="Times New Roman" panose="02020603050405020304" pitchFamily="18" charset="0"/>
              </a:rPr>
              <a:t>hợp</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Có</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thể</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chọn</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bài</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thi</a:t>
            </a:r>
            <a:r>
              <a:rPr lang="vi-VN"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tổ</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hợp</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là</a:t>
            </a:r>
            <a:r>
              <a:rPr lang="en-US" sz="2300" dirty="0" smtClean="0">
                <a:latin typeface="Times New Roman" panose="02020603050405020304" pitchFamily="18" charset="0"/>
                <a:cs typeface="Times New Roman" panose="02020603050405020304" pitchFamily="18" charset="0"/>
              </a:rPr>
              <a:t> </a:t>
            </a:r>
            <a:r>
              <a:rPr lang="vi-VN" sz="2300" dirty="0" smtClean="0">
                <a:latin typeface="Times New Roman" panose="02020603050405020304" pitchFamily="18" charset="0"/>
                <a:cs typeface="Times New Roman" panose="02020603050405020304" pitchFamily="18" charset="0"/>
              </a:rPr>
              <a:t>Khoa </a:t>
            </a:r>
            <a:r>
              <a:rPr lang="vi-VN" sz="2300" dirty="0">
                <a:latin typeface="Times New Roman" panose="02020603050405020304" pitchFamily="18" charset="0"/>
                <a:cs typeface="Times New Roman" panose="02020603050405020304" pitchFamily="18" charset="0"/>
              </a:rPr>
              <a:t>học Tự nhiên (KHTN) gồm các môn thi thành phần Vật </a:t>
            </a:r>
            <a:r>
              <a:rPr lang="vi-VN" sz="2300" dirty="0" smtClean="0">
                <a:latin typeface="Times New Roman" panose="02020603050405020304" pitchFamily="18" charset="0"/>
                <a:cs typeface="Times New Roman" panose="02020603050405020304" pitchFamily="18" charset="0"/>
              </a:rPr>
              <a:t>l</a:t>
            </a:r>
            <a:r>
              <a:rPr lang="en-US" sz="2300" dirty="0">
                <a:latin typeface="Times New Roman" panose="02020603050405020304" pitchFamily="18" charset="0"/>
                <a:cs typeface="Times New Roman" panose="02020603050405020304" pitchFamily="18" charset="0"/>
              </a:rPr>
              <a:t>ý</a:t>
            </a:r>
            <a:r>
              <a:rPr lang="vi-VN" sz="2300" dirty="0" smtClean="0">
                <a:latin typeface="Times New Roman" panose="02020603050405020304" pitchFamily="18" charset="0"/>
                <a:cs typeface="Times New Roman" panose="02020603050405020304" pitchFamily="18" charset="0"/>
              </a:rPr>
              <a:t>, </a:t>
            </a:r>
            <a:r>
              <a:rPr lang="vi-VN" sz="2300" dirty="0">
                <a:latin typeface="Times New Roman" panose="02020603050405020304" pitchFamily="18" charset="0"/>
                <a:cs typeface="Times New Roman" panose="02020603050405020304" pitchFamily="18" charset="0"/>
              </a:rPr>
              <a:t>Hóa học, Sinh </a:t>
            </a:r>
            <a:r>
              <a:rPr lang="vi-VN" sz="2300" dirty="0" smtClean="0">
                <a:latin typeface="Times New Roman" panose="02020603050405020304" pitchFamily="18" charset="0"/>
                <a:cs typeface="Times New Roman" panose="02020603050405020304" pitchFamily="18" charset="0"/>
              </a:rPr>
              <a:t>học</a:t>
            </a:r>
            <a:r>
              <a:rPr lang="en-US" sz="2300" dirty="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hoặc</a:t>
            </a:r>
            <a:r>
              <a:rPr lang="vi-VN" sz="2300" dirty="0" smtClean="0">
                <a:latin typeface="Times New Roman" panose="02020603050405020304" pitchFamily="18" charset="0"/>
                <a:cs typeface="Times New Roman" panose="02020603050405020304" pitchFamily="18" charset="0"/>
              </a:rPr>
              <a:t> </a:t>
            </a:r>
            <a:r>
              <a:rPr lang="vi-VN" sz="2300" dirty="0">
                <a:latin typeface="Times New Roman" panose="02020603050405020304" pitchFamily="18" charset="0"/>
                <a:cs typeface="Times New Roman" panose="02020603050405020304" pitchFamily="18" charset="0"/>
              </a:rPr>
              <a:t>01 bài thi tổ hợp Khoa học Xã hội (KHXH)</a:t>
            </a:r>
            <a:r>
              <a:rPr lang="en-US" sz="2300" dirty="0">
                <a:latin typeface="Times New Roman" panose="02020603050405020304" pitchFamily="18" charset="0"/>
                <a:cs typeface="Times New Roman" panose="02020603050405020304" pitchFamily="18" charset="0"/>
              </a:rPr>
              <a:t> </a:t>
            </a:r>
            <a:r>
              <a:rPr lang="en-US" sz="2300" i="1" dirty="0" err="1">
                <a:solidFill>
                  <a:schemeClr val="tx1">
                    <a:lumMod val="75000"/>
                  </a:schemeClr>
                </a:solidFill>
                <a:latin typeface="Times New Roman" panose="02020603050405020304" pitchFamily="18" charset="0"/>
                <a:cs typeface="Times New Roman" panose="02020603050405020304" pitchFamily="18" charset="0"/>
              </a:rPr>
              <a:t>gồm</a:t>
            </a:r>
            <a:r>
              <a:rPr lang="en-US" sz="2300" i="1" dirty="0">
                <a:solidFill>
                  <a:schemeClr val="tx1">
                    <a:lumMod val="75000"/>
                  </a:schemeClr>
                </a:solidFill>
                <a:latin typeface="Times New Roman" panose="02020603050405020304" pitchFamily="18" charset="0"/>
                <a:cs typeface="Times New Roman" panose="02020603050405020304" pitchFamily="18" charset="0"/>
              </a:rPr>
              <a:t> </a:t>
            </a:r>
            <a:r>
              <a:rPr lang="vi-VN" sz="2300" i="1" dirty="0">
                <a:solidFill>
                  <a:schemeClr val="tx1">
                    <a:lumMod val="75000"/>
                  </a:schemeClr>
                </a:solidFill>
                <a:latin typeface="Times New Roman" panose="02020603050405020304" pitchFamily="18" charset="0"/>
                <a:cs typeface="Times New Roman" panose="02020603050405020304" pitchFamily="18" charset="0"/>
              </a:rPr>
              <a:t>các môn thi thành phần </a:t>
            </a:r>
            <a:r>
              <a:rPr lang="en-US" sz="2300" i="1" dirty="0" err="1">
                <a:solidFill>
                  <a:schemeClr val="tx1">
                    <a:lumMod val="75000"/>
                  </a:schemeClr>
                </a:solidFill>
                <a:latin typeface="Times New Roman" panose="02020603050405020304" pitchFamily="18" charset="0"/>
                <a:cs typeface="Times New Roman" panose="02020603050405020304" pitchFamily="18" charset="0"/>
              </a:rPr>
              <a:t>Lịch</a:t>
            </a:r>
            <a:r>
              <a:rPr lang="en-US" sz="2300" i="1" dirty="0">
                <a:solidFill>
                  <a:schemeClr val="tx1">
                    <a:lumMod val="75000"/>
                  </a:schemeClr>
                </a:solidFill>
                <a:latin typeface="Times New Roman" panose="02020603050405020304" pitchFamily="18" charset="0"/>
                <a:cs typeface="Times New Roman" panose="02020603050405020304" pitchFamily="18" charset="0"/>
              </a:rPr>
              <a:t> </a:t>
            </a:r>
            <a:r>
              <a:rPr lang="en-US" sz="2300" i="1" dirty="0" err="1">
                <a:solidFill>
                  <a:schemeClr val="tx1">
                    <a:lumMod val="75000"/>
                  </a:schemeClr>
                </a:solidFill>
                <a:latin typeface="Times New Roman" panose="02020603050405020304" pitchFamily="18" charset="0"/>
                <a:cs typeface="Times New Roman" panose="02020603050405020304" pitchFamily="18" charset="0"/>
              </a:rPr>
              <a:t>sử</a:t>
            </a:r>
            <a:r>
              <a:rPr lang="en-US" sz="2300" i="1" dirty="0">
                <a:solidFill>
                  <a:schemeClr val="tx1">
                    <a:lumMod val="75000"/>
                  </a:schemeClr>
                </a:solidFill>
                <a:latin typeface="Times New Roman" panose="02020603050405020304" pitchFamily="18" charset="0"/>
                <a:cs typeface="Times New Roman" panose="02020603050405020304" pitchFamily="18" charset="0"/>
              </a:rPr>
              <a:t>, </a:t>
            </a:r>
            <a:r>
              <a:rPr lang="en-US" sz="2300" i="1" dirty="0" err="1">
                <a:solidFill>
                  <a:schemeClr val="tx1">
                    <a:lumMod val="75000"/>
                  </a:schemeClr>
                </a:solidFill>
                <a:latin typeface="Times New Roman" panose="02020603050405020304" pitchFamily="18" charset="0"/>
                <a:cs typeface="Times New Roman" panose="02020603050405020304" pitchFamily="18" charset="0"/>
              </a:rPr>
              <a:t>Địa</a:t>
            </a:r>
            <a:r>
              <a:rPr lang="en-US" sz="2300" i="1" dirty="0">
                <a:solidFill>
                  <a:schemeClr val="tx1">
                    <a:lumMod val="75000"/>
                  </a:schemeClr>
                </a:solidFill>
                <a:latin typeface="Times New Roman" panose="02020603050405020304" pitchFamily="18" charset="0"/>
                <a:cs typeface="Times New Roman" panose="02020603050405020304" pitchFamily="18" charset="0"/>
              </a:rPr>
              <a:t> </a:t>
            </a:r>
            <a:r>
              <a:rPr lang="en-US" sz="2300" i="1" dirty="0" err="1">
                <a:solidFill>
                  <a:schemeClr val="tx1">
                    <a:lumMod val="75000"/>
                  </a:schemeClr>
                </a:solidFill>
                <a:latin typeface="Times New Roman" panose="02020603050405020304" pitchFamily="18" charset="0"/>
                <a:cs typeface="Times New Roman" panose="02020603050405020304" pitchFamily="18" charset="0"/>
              </a:rPr>
              <a:t>lý</a:t>
            </a:r>
            <a:r>
              <a:rPr lang="en-US" sz="2300" i="1" dirty="0">
                <a:solidFill>
                  <a:schemeClr val="tx1">
                    <a:lumMod val="75000"/>
                  </a:schemeClr>
                </a:solidFill>
                <a:latin typeface="Times New Roman" panose="02020603050405020304" pitchFamily="18" charset="0"/>
                <a:cs typeface="Times New Roman" panose="02020603050405020304" pitchFamily="18" charset="0"/>
              </a:rPr>
              <a:t>, GDCD (</a:t>
            </a:r>
            <a:r>
              <a:rPr lang="en-US" sz="2300" i="1" dirty="0" err="1">
                <a:solidFill>
                  <a:schemeClr val="tx1">
                    <a:lumMod val="75000"/>
                  </a:schemeClr>
                </a:solidFill>
                <a:latin typeface="Times New Roman" panose="02020603050405020304" pitchFamily="18" charset="0"/>
                <a:cs typeface="Times New Roman" panose="02020603050405020304" pitchFamily="18" charset="0"/>
              </a:rPr>
              <a:t>đối</a:t>
            </a:r>
            <a:r>
              <a:rPr lang="en-US" sz="2300" i="1" dirty="0">
                <a:solidFill>
                  <a:schemeClr val="tx1">
                    <a:lumMod val="75000"/>
                  </a:schemeClr>
                </a:solidFill>
                <a:latin typeface="Times New Roman" panose="02020603050405020304" pitchFamily="18" charset="0"/>
                <a:cs typeface="Times New Roman" panose="02020603050405020304" pitchFamily="18" charset="0"/>
              </a:rPr>
              <a:t> </a:t>
            </a:r>
            <a:r>
              <a:rPr lang="en-US" sz="2300" i="1" dirty="0" err="1">
                <a:solidFill>
                  <a:schemeClr val="tx1">
                    <a:lumMod val="75000"/>
                  </a:schemeClr>
                </a:solidFill>
                <a:latin typeface="Times New Roman" panose="02020603050405020304" pitchFamily="18" charset="0"/>
                <a:cs typeface="Times New Roman" panose="02020603050405020304" pitchFamily="18" charset="0"/>
              </a:rPr>
              <a:t>với</a:t>
            </a:r>
            <a:r>
              <a:rPr lang="en-US" sz="2300" i="1" dirty="0">
                <a:solidFill>
                  <a:schemeClr val="tx1">
                    <a:lumMod val="75000"/>
                  </a:schemeClr>
                </a:solidFill>
                <a:latin typeface="Times New Roman" panose="02020603050405020304" pitchFamily="18" charset="0"/>
                <a:cs typeface="Times New Roman" panose="02020603050405020304" pitchFamily="18" charset="0"/>
              </a:rPr>
              <a:t> THPT</a:t>
            </a:r>
            <a:r>
              <a:rPr lang="en-US" sz="2300" i="1" dirty="0" smtClean="0">
                <a:solidFill>
                  <a:schemeClr val="tx1">
                    <a:lumMod val="75000"/>
                  </a:schemeClr>
                </a:solidFill>
                <a:latin typeface="Times New Roman" panose="02020603050405020304" pitchFamily="18" charset="0"/>
                <a:cs typeface="Times New Roman" panose="02020603050405020304" pitchFamily="18" charset="0"/>
              </a:rPr>
              <a:t>).</a:t>
            </a:r>
            <a:r>
              <a:rPr lang="en-US" sz="2300" dirty="0" smtClean="0">
                <a:solidFill>
                  <a:schemeClr val="tx1">
                    <a:lumMod val="75000"/>
                  </a:schemeClr>
                </a:solidFill>
                <a:latin typeface="Times New Roman" panose="02020603050405020304" pitchFamily="18" charset="0"/>
                <a:cs typeface="Times New Roman" panose="02020603050405020304" pitchFamily="18" charset="0"/>
              </a:rPr>
              <a:t> </a:t>
            </a:r>
            <a:endParaRPr lang="vi-VN" sz="2300" i="1" dirty="0">
              <a:solidFill>
                <a:schemeClr val="tx1">
                  <a:lumMod val="75000"/>
                </a:schemeClr>
              </a:solidFill>
              <a:latin typeface="Times New Roman" panose="02020603050405020304" pitchFamily="18" charset="0"/>
              <a:cs typeface="Times New Roman" panose="02020603050405020304" pitchFamily="18" charset="0"/>
            </a:endParaRPr>
          </a:p>
          <a:p>
            <a:pPr marL="342900" indent="-342900" algn="just">
              <a:spcAft>
                <a:spcPts val="600"/>
              </a:spcAft>
              <a:buAutoNum type="arabicPeriod"/>
            </a:pPr>
            <a:r>
              <a:rPr lang="vi-VN" sz="2300" dirty="0">
                <a:latin typeface="Times New Roman" panose="02020603050405020304" pitchFamily="18" charset="0"/>
                <a:cs typeface="Times New Roman" panose="02020603050405020304" pitchFamily="18" charset="0"/>
              </a:rPr>
              <a:t>Đối tượng dự thi</a:t>
            </a:r>
            <a:r>
              <a:rPr lang="vi-VN" sz="2300" dirty="0" smtClean="0">
                <a:latin typeface="Times New Roman" panose="02020603050405020304" pitchFamily="18" charset="0"/>
                <a:cs typeface="Times New Roman" panose="02020603050405020304" pitchFamily="18" charset="0"/>
              </a:rPr>
              <a:t>: </a:t>
            </a:r>
            <a:r>
              <a:rPr lang="vi-VN" sz="2300" dirty="0" smtClean="0">
                <a:solidFill>
                  <a:srgbClr val="FF0000"/>
                </a:solidFill>
                <a:latin typeface="Times New Roman" panose="02020603050405020304" pitchFamily="18" charset="0"/>
                <a:cs typeface="Times New Roman" panose="02020603050405020304" pitchFamily="18" charset="0"/>
              </a:rPr>
              <a:t>Người </a:t>
            </a:r>
            <a:r>
              <a:rPr lang="vi-VN" sz="2300" dirty="0">
                <a:solidFill>
                  <a:srgbClr val="FF0000"/>
                </a:solidFill>
                <a:latin typeface="Times New Roman" panose="02020603050405020304" pitchFamily="18" charset="0"/>
                <a:cs typeface="Times New Roman" panose="02020603050405020304" pitchFamily="18" charset="0"/>
              </a:rPr>
              <a:t>đã học xong chương trình THPT trong năm tổ chức kỳ </a:t>
            </a:r>
            <a:r>
              <a:rPr lang="vi-VN" sz="2300" dirty="0" smtClean="0">
                <a:solidFill>
                  <a:srgbClr val="FF0000"/>
                </a:solidFill>
                <a:latin typeface="Times New Roman" panose="02020603050405020304" pitchFamily="18" charset="0"/>
                <a:cs typeface="Times New Roman" panose="02020603050405020304" pitchFamily="18" charset="0"/>
              </a:rPr>
              <a:t>thi;</a:t>
            </a:r>
            <a:r>
              <a:rPr lang="vi-VN" sz="2300" dirty="0">
                <a:latin typeface="Times New Roman" panose="02020603050405020304" pitchFamily="18" charset="0"/>
                <a:cs typeface="Times New Roman" panose="02020603050405020304" pitchFamily="18" charset="0"/>
              </a:rPr>
              <a:t> </a:t>
            </a:r>
            <a:r>
              <a:rPr lang="vi-VN" sz="2300" dirty="0" smtClean="0">
                <a:latin typeface="Times New Roman" panose="02020603050405020304" pitchFamily="18" charset="0"/>
                <a:cs typeface="Times New Roman" panose="02020603050405020304" pitchFamily="18" charset="0"/>
              </a:rPr>
              <a:t>Người đã học xong chương trình THPT nhưng chưa thi tốt nghiệp THPT hoặc đã thi nhưng chưa tốt nghiệp THPT ở những năm trước; Người </a:t>
            </a:r>
            <a:r>
              <a:rPr lang="vi-VN" sz="2300" dirty="0">
                <a:latin typeface="Times New Roman" panose="02020603050405020304" pitchFamily="18" charset="0"/>
                <a:cs typeface="Times New Roman" panose="02020603050405020304" pitchFamily="18" charset="0"/>
              </a:rPr>
              <a:t>đã có </a:t>
            </a:r>
            <a:r>
              <a:rPr lang="en-US" sz="2300" dirty="0">
                <a:latin typeface="Times New Roman" panose="02020603050405020304" pitchFamily="18" charset="0"/>
                <a:cs typeface="Times New Roman" panose="02020603050405020304" pitchFamily="18" charset="0"/>
              </a:rPr>
              <a:t>B</a:t>
            </a:r>
            <a:r>
              <a:rPr lang="vi-VN" sz="2300" dirty="0">
                <a:latin typeface="Times New Roman" panose="02020603050405020304" pitchFamily="18" charset="0"/>
                <a:cs typeface="Times New Roman" panose="02020603050405020304" pitchFamily="18" charset="0"/>
              </a:rPr>
              <a:t>ằng tốt nghiệp THPT, người đã có </a:t>
            </a:r>
            <a:r>
              <a:rPr lang="en-US" sz="2300" dirty="0">
                <a:latin typeface="Times New Roman" panose="02020603050405020304" pitchFamily="18" charset="0"/>
                <a:cs typeface="Times New Roman" panose="02020603050405020304" pitchFamily="18" charset="0"/>
              </a:rPr>
              <a:t>B</a:t>
            </a:r>
            <a:r>
              <a:rPr lang="vi-VN" sz="2300" dirty="0">
                <a:latin typeface="Times New Roman" panose="02020603050405020304" pitchFamily="18" charset="0"/>
                <a:cs typeface="Times New Roman" panose="02020603050405020304" pitchFamily="18" charset="0"/>
              </a:rPr>
              <a:t>ằng tốt nghiệp trung cấp dự thi để lấy kết quả làm cơ sở đăng ký xét tuyển sinh</a:t>
            </a:r>
            <a:r>
              <a:rPr lang="vi-VN" sz="23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0398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219200"/>
            <a:ext cx="8839200" cy="2174570"/>
          </a:xfrm>
          <a:prstGeom prst="rect">
            <a:avLst/>
          </a:prstGeom>
        </p:spPr>
        <p:txBody>
          <a:bodyPr wrap="square">
            <a:spAutoFit/>
          </a:bodyPr>
          <a:lstStyle/>
          <a:p>
            <a:pPr lvl="0">
              <a:lnSpc>
                <a:spcPct val="107000"/>
              </a:lnSpc>
              <a:spcAft>
                <a:spcPts val="800"/>
              </a:spcAft>
            </a:pPr>
            <a:endParaRPr lang="en-US" sz="3000" b="1" dirty="0" smtClean="0">
              <a:latin typeface="Times New Roman" panose="02020603050405020304" pitchFamily="18" charset="0"/>
              <a:cs typeface="Times New Roman" panose="02020603050405020304" pitchFamily="18" charset="0"/>
            </a:endParaRPr>
          </a:p>
          <a:p>
            <a:pPr marL="457200" indent="-457200" algn="just">
              <a:lnSpc>
                <a:spcPct val="107000"/>
              </a:lnSpc>
              <a:spcAft>
                <a:spcPts val="800"/>
              </a:spcAft>
              <a:buFont typeface="Wingdings" panose="05000000000000000000" pitchFamily="2" charset="2"/>
              <a:buChar char="v"/>
            </a:pPr>
            <a:r>
              <a:rPr lang="vi-VN" sz="2800" dirty="0" smtClean="0">
                <a:latin typeface="Times New Roman" panose="02020603050405020304" pitchFamily="18" charset="0"/>
                <a:cs typeface="Times New Roman" panose="02020603050405020304" pitchFamily="18" charset="0"/>
              </a:rPr>
              <a:t>Thí </a:t>
            </a:r>
            <a:r>
              <a:rPr lang="vi-VN" sz="2800" dirty="0">
                <a:latin typeface="Times New Roman" panose="02020603050405020304" pitchFamily="18" charset="0"/>
                <a:cs typeface="Times New Roman" panose="02020603050405020304" pitchFamily="18" charset="0"/>
              </a:rPr>
              <a:t>sinh </a:t>
            </a:r>
            <a:r>
              <a:rPr lang="en-US" sz="2800" dirty="0" err="1">
                <a:latin typeface="Times New Roman" panose="02020603050405020304" pitchFamily="18" charset="0"/>
                <a:cs typeface="Times New Roman" panose="02020603050405020304" pitchFamily="18" charset="0"/>
              </a:rPr>
              <a:t>chỉ</a:t>
            </a:r>
            <a:r>
              <a:rPr lang="vi-VN" sz="2800" dirty="0">
                <a:latin typeface="Times New Roman" panose="02020603050405020304" pitchFamily="18" charset="0"/>
                <a:cs typeface="Times New Roman" panose="02020603050405020304" pitchFamily="18" charset="0"/>
              </a:rPr>
              <a:t> được tham dự 01 bài thi tổ hợp; </a:t>
            </a:r>
            <a:endParaRPr lang="en-US" sz="2800" dirty="0">
              <a:latin typeface="Times New Roman" panose="02020603050405020304" pitchFamily="18" charset="0"/>
              <a:cs typeface="Times New Roman" panose="02020603050405020304" pitchFamily="18" charset="0"/>
            </a:endParaRPr>
          </a:p>
          <a:p>
            <a:pPr marL="457200" indent="-457200" algn="just">
              <a:lnSpc>
                <a:spcPct val="107000"/>
              </a:lnSpc>
              <a:spcAft>
                <a:spcPts val="800"/>
              </a:spcAft>
              <a:buFont typeface="Wingdings" panose="05000000000000000000" pitchFamily="2" charset="2"/>
              <a:buChar char="v"/>
            </a:pPr>
            <a:r>
              <a:rPr lang="en-US" sz="2800" dirty="0" err="1" smtClean="0">
                <a:latin typeface="Times New Roman" panose="02020603050405020304" pitchFamily="18" charset="0"/>
                <a:cs typeface="Times New Roman" panose="02020603050405020304" pitchFamily="18" charset="0"/>
              </a:rPr>
              <a:t>Không</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phép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ký</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2 </a:t>
            </a:r>
            <a:r>
              <a:rPr lang="en-US" sz="2800" dirty="0" err="1">
                <a:latin typeface="Times New Roman" panose="02020603050405020304" pitchFamily="18" charset="0"/>
                <a:cs typeface="Times New Roman" panose="02020603050405020304" pitchFamily="18" charset="0"/>
              </a:rPr>
              <a:t>tổ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chọn</a:t>
            </a:r>
            <a:r>
              <a:rPr lang="en-US" sz="2800" dirty="0">
                <a:latin typeface="Times New Roman" panose="02020603050405020304" pitchFamily="18" charset="0"/>
                <a:cs typeface="Times New Roman" panose="02020603050405020304" pitchFamily="18" charset="0"/>
              </a:rPr>
              <a:t> 1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2. </a:t>
            </a:r>
            <a:endParaRPr lang="en-US" sz="3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txBox="1">
            <a:spLocks noChangeArrowheads="1"/>
          </p:cNvSpPr>
          <p:nvPr/>
        </p:nvSpPr>
        <p:spPr bwMode="white">
          <a:xfrm>
            <a:off x="0" y="547688"/>
            <a:ext cx="8991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Verdana" pitchFamily="34" charset="0"/>
              </a:defRPr>
            </a:lvl2pPr>
            <a:lvl3pPr algn="ctr" rtl="0" eaLnBrk="0" fontAlgn="base" hangingPunct="0">
              <a:spcBef>
                <a:spcPct val="0"/>
              </a:spcBef>
              <a:spcAft>
                <a:spcPct val="0"/>
              </a:spcAft>
              <a:defRPr sz="3200" b="1">
                <a:solidFill>
                  <a:schemeClr val="bg1"/>
                </a:solidFill>
                <a:latin typeface="Verdana" pitchFamily="34" charset="0"/>
              </a:defRPr>
            </a:lvl3pPr>
            <a:lvl4pPr algn="ctr" rtl="0" eaLnBrk="0" fontAlgn="base" hangingPunct="0">
              <a:spcBef>
                <a:spcPct val="0"/>
              </a:spcBef>
              <a:spcAft>
                <a:spcPct val="0"/>
              </a:spcAft>
              <a:defRPr sz="3200" b="1">
                <a:solidFill>
                  <a:schemeClr val="bg1"/>
                </a:solidFill>
                <a:latin typeface="Verdana" pitchFamily="34" charset="0"/>
              </a:defRPr>
            </a:lvl4pPr>
            <a:lvl5pPr algn="ctr" rtl="0" eaLnBrk="0" fontAlgn="base" hangingPunct="0">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a:lstStyle>
          <a:p>
            <a:pPr algn="l" eaLnBrk="1" hangingPunct="1"/>
            <a:r>
              <a:rPr lang="en-US" altLang="en-US" kern="0" dirty="0" smtClean="0">
                <a:latin typeface="Times New Roman" panose="02020603050405020304" pitchFamily="18" charset="0"/>
                <a:cs typeface="Times New Roman" panose="02020603050405020304" pitchFamily="18" charset="0"/>
              </a:rPr>
              <a:t>2. </a:t>
            </a:r>
            <a:r>
              <a:rPr lang="en-US" altLang="en-US" kern="0" dirty="0" err="1" smtClean="0">
                <a:latin typeface="Times New Roman" panose="02020603050405020304" pitchFamily="18" charset="0"/>
                <a:cs typeface="Times New Roman" panose="02020603050405020304" pitchFamily="18" charset="0"/>
              </a:rPr>
              <a:t>Bài</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thi</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và</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đối</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tượng</a:t>
            </a:r>
            <a:endParaRPr lang="en-US" altLang="en-US" kern="0" dirty="0" smtClean="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54819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219200"/>
            <a:ext cx="8839200" cy="6010876"/>
          </a:xfrm>
          <a:prstGeom prst="rect">
            <a:avLst/>
          </a:prstGeom>
        </p:spPr>
        <p:txBody>
          <a:bodyPr wrap="square">
            <a:spAutoFit/>
          </a:bodyPr>
          <a:lstStyle/>
          <a:p>
            <a:pPr marL="457200" indent="-457200" algn="just" eaLnBrk="1" hangingPunct="1">
              <a:spcBef>
                <a:spcPts val="300"/>
              </a:spcBef>
              <a:spcAft>
                <a:spcPts val="300"/>
              </a:spcAft>
              <a:buFont typeface="Wingdings" panose="05000000000000000000" pitchFamily="2" charset="2"/>
              <a:buChar char="Ø"/>
            </a:pPr>
            <a:r>
              <a:rPr lang="en-US" altLang="en-US" sz="2600" dirty="0" err="1" smtClean="0">
                <a:latin typeface="Times New Roman" panose="02020603050405020304" pitchFamily="18" charset="0"/>
                <a:cs typeface="Times New Roman" panose="02020603050405020304" pitchFamily="18" charset="0"/>
              </a:rPr>
              <a:t>Thí</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sinh</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đang</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học</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lớp</a:t>
            </a:r>
            <a:r>
              <a:rPr lang="en-US" altLang="en-US" sz="2600" dirty="0" smtClean="0">
                <a:latin typeface="Times New Roman" panose="02020603050405020304" pitchFamily="18" charset="0"/>
                <a:cs typeface="Times New Roman" panose="02020603050405020304" pitchFamily="18" charset="0"/>
              </a:rPr>
              <a:t> 12 </a:t>
            </a:r>
            <a:r>
              <a:rPr lang="en-US" altLang="en-US" sz="2600" dirty="0" err="1" smtClean="0">
                <a:latin typeface="Times New Roman" panose="02020603050405020304" pitchFamily="18" charset="0"/>
                <a:cs typeface="Times New Roman" panose="02020603050405020304" pitchFamily="18" charset="0"/>
              </a:rPr>
              <a:t>sẽ</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hoàn</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toàn</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tự</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đăng</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ký</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dự</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thi</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Các</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điểm</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tiếp</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nhận</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sẽ</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tạo</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tài</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khoản</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cho</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thí</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sinh</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trên</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hệ</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thống</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và</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mỗi</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thí</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sinh</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sẽ</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tự</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đăng</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ký</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thông</a:t>
            </a:r>
            <a:r>
              <a:rPr lang="en-US" altLang="en-US" sz="2600" dirty="0" smtClean="0">
                <a:latin typeface="Times New Roman" panose="02020603050405020304" pitchFamily="18" charset="0"/>
                <a:cs typeface="Times New Roman" panose="02020603050405020304" pitchFamily="18" charset="0"/>
              </a:rPr>
              <a:t> tin </a:t>
            </a:r>
            <a:r>
              <a:rPr lang="en-US" altLang="en-US" sz="2600" dirty="0" err="1" smtClean="0">
                <a:latin typeface="Times New Roman" panose="02020603050405020304" pitchFamily="18" charset="0"/>
                <a:cs typeface="Times New Roman" panose="02020603050405020304" pitchFamily="18" charset="0"/>
              </a:rPr>
              <a:t>của</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mình</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và</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chịu</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trách</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nhiệm</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với</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việc</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nhập</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liệu</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của</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bản</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thân</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Học</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sinh</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sẽ</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đăng</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ký</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trên</a:t>
            </a:r>
            <a:r>
              <a:rPr lang="en-US" altLang="en-US" sz="2600" dirty="0" smtClean="0">
                <a:latin typeface="Times New Roman" panose="02020603050405020304" pitchFamily="18" charset="0"/>
                <a:cs typeface="Times New Roman" panose="02020603050405020304" pitchFamily="18" charset="0"/>
              </a:rPr>
              <a:t> </a:t>
            </a:r>
            <a:r>
              <a:rPr lang="en-US" altLang="en-US" sz="2600" dirty="0" err="1" smtClean="0">
                <a:latin typeface="Times New Roman" panose="02020603050405020304" pitchFamily="18" charset="0"/>
                <a:cs typeface="Times New Roman" panose="02020603050405020304" pitchFamily="18" charset="0"/>
              </a:rPr>
              <a:t>trang</a:t>
            </a:r>
            <a:r>
              <a:rPr lang="en-US" altLang="en-US" sz="2600" dirty="0" smtClean="0">
                <a:latin typeface="Times New Roman" panose="02020603050405020304" pitchFamily="18" charset="0"/>
                <a:cs typeface="Times New Roman" panose="02020603050405020304" pitchFamily="18" charset="0"/>
              </a:rPr>
              <a:t>:</a:t>
            </a:r>
            <a:endParaRPr lang="en-US" altLang="en-US" sz="2600" dirty="0">
              <a:latin typeface="Times New Roman" panose="02020603050405020304" pitchFamily="18" charset="0"/>
              <a:cs typeface="Times New Roman" panose="02020603050405020304" pitchFamily="18" charset="0"/>
            </a:endParaRPr>
          </a:p>
          <a:p>
            <a:pPr marL="0" lvl="2" algn="just" eaLnBrk="1" hangingPunct="1">
              <a:spcBef>
                <a:spcPts val="300"/>
              </a:spcBef>
              <a:spcAft>
                <a:spcPts val="300"/>
              </a:spcAft>
            </a:pPr>
            <a:r>
              <a:rPr lang="en-US" altLang="en-US" sz="3500" b="1" dirty="0">
                <a:solidFill>
                  <a:srgbClr val="FF0000"/>
                </a:solidFill>
                <a:latin typeface="Times New Roman" panose="02020603050405020304" pitchFamily="18" charset="0"/>
                <a:cs typeface="Times New Roman" panose="02020603050405020304" pitchFamily="18" charset="0"/>
              </a:rPr>
              <a:t>	http://</a:t>
            </a:r>
            <a:r>
              <a:rPr lang="en-US" altLang="en-US" sz="3500" b="1" dirty="0" smtClean="0">
                <a:solidFill>
                  <a:srgbClr val="FF0000"/>
                </a:solidFill>
                <a:latin typeface="Times New Roman" panose="02020603050405020304" pitchFamily="18" charset="0"/>
                <a:cs typeface="Times New Roman" panose="02020603050405020304" pitchFamily="18" charset="0"/>
              </a:rPr>
              <a:t>thisinh.thitotnghiepthpt.edu.vn</a:t>
            </a:r>
            <a:endParaRPr lang="en-US" sz="3000" dirty="0">
              <a:latin typeface="Times New Roman" panose="02020603050405020304" pitchFamily="18" charset="0"/>
              <a:cs typeface="Times New Roman" panose="02020603050405020304" pitchFamily="18" charset="0"/>
            </a:endParaRPr>
          </a:p>
          <a:p>
            <a:pPr marL="285750" lvl="0" indent="-285750" algn="just">
              <a:buFont typeface="Wingdings" panose="05000000000000000000" pitchFamily="2" charset="2"/>
              <a:buChar char="Ø"/>
            </a:pPr>
            <a:r>
              <a:rPr lang="en-US" sz="3000" dirty="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Thí</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sinh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đang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học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lớp</a:t>
            </a:r>
            <a:r>
              <a:rPr lang="en-US" sz="3000" dirty="0" smtClean="0">
                <a:latin typeface="Times New Roman" panose="02020603050405020304" pitchFamily="18" charset="0"/>
                <a:cs typeface="Times New Roman" panose="02020603050405020304" pitchFamily="18" charset="0"/>
              </a:rPr>
              <a:t> 12 </a:t>
            </a:r>
            <a:r>
              <a:rPr lang="en-US" sz="3000" dirty="0" err="1" smtClean="0">
                <a:latin typeface="Times New Roman" panose="02020603050405020304" pitchFamily="18" charset="0"/>
                <a:cs typeface="Times New Roman" panose="02020603050405020304" pitchFamily="18" charset="0"/>
              </a:rPr>
              <a:t>sẽ</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sẽ</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tự</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đăng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ký</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trên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hệ</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thống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Sau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khi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hết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hạn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nhà</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trường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sẽ</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vào</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hệ</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thống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để</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xuất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phiếu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đăng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ký</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và</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tiến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hành</a:t>
            </a:r>
            <a:r>
              <a:rPr lang="en-US" sz="3000" dirty="0" smtClean="0">
                <a:latin typeface="Times New Roman" panose="02020603050405020304" pitchFamily="18" charset="0"/>
                <a:cs typeface="Times New Roman" panose="02020603050405020304" pitchFamily="18" charset="0"/>
              </a:rPr>
              <a:t> in </a:t>
            </a:r>
            <a:r>
              <a:rPr lang="en-US" sz="3000" dirty="0" err="1" smtClean="0">
                <a:latin typeface="Times New Roman" panose="02020603050405020304" pitchFamily="18" charset="0"/>
                <a:cs typeface="Times New Roman" panose="02020603050405020304" pitchFamily="18" charset="0"/>
              </a:rPr>
              <a:t>thành</a:t>
            </a:r>
            <a:r>
              <a:rPr lang="en-US" sz="3000" dirty="0" smtClean="0">
                <a:latin typeface="Times New Roman" panose="02020603050405020304" pitchFamily="18" charset="0"/>
                <a:cs typeface="Times New Roman" panose="02020603050405020304" pitchFamily="18" charset="0"/>
              </a:rPr>
              <a:t> 3 </a:t>
            </a:r>
            <a:r>
              <a:rPr lang="en-US" sz="3000" dirty="0" err="1" smtClean="0">
                <a:latin typeface="Times New Roman" panose="02020603050405020304" pitchFamily="18" charset="0"/>
                <a:cs typeface="Times New Roman" panose="02020603050405020304" pitchFamily="18" charset="0"/>
              </a:rPr>
              <a:t>bản</a:t>
            </a:r>
            <a:r>
              <a:rPr lang="en-US" sz="3000" dirty="0">
                <a:latin typeface="Times New Roman" panose="02020603050405020304" pitchFamily="18" charset="0"/>
                <a:cs typeface="Times New Roman" panose="02020603050405020304" pitchFamily="18" charset="0"/>
              </a:rPr>
              <a:t> </a:t>
            </a:r>
            <a:r>
              <a:rPr lang="en-US" sz="3000" dirty="0" smtClean="0">
                <a:latin typeface="Times New Roman" panose="02020603050405020304" pitchFamily="18" charset="0"/>
                <a:cs typeface="Times New Roman" panose="02020603050405020304" pitchFamily="18" charset="0"/>
              </a:rPr>
              <a:t>( 1 </a:t>
            </a:r>
            <a:r>
              <a:rPr lang="en-US" sz="3000" dirty="0" err="1" smtClean="0">
                <a:latin typeface="Times New Roman" panose="02020603050405020304" pitchFamily="18" charset="0"/>
                <a:cs typeface="Times New Roman" panose="02020603050405020304" pitchFamily="18" charset="0"/>
              </a:rPr>
              <a:t>gửi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về</a:t>
            </a:r>
            <a:r>
              <a:rPr lang="en-US" sz="3000" dirty="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Sở</a:t>
            </a:r>
            <a:r>
              <a:rPr lang="en-US" sz="3000" dirty="0" smtClean="0">
                <a:latin typeface="Times New Roman" panose="02020603050405020304" pitchFamily="18" charset="0"/>
                <a:cs typeface="Times New Roman" panose="02020603050405020304" pitchFamily="18" charset="0"/>
              </a:rPr>
              <a:t> GDĐT </a:t>
            </a:r>
            <a:r>
              <a:rPr lang="en-US" sz="3000" dirty="0" err="1" smtClean="0">
                <a:latin typeface="Times New Roman" panose="02020603050405020304" pitchFamily="18" charset="0"/>
                <a:cs typeface="Times New Roman" panose="02020603050405020304" pitchFamily="18" charset="0"/>
              </a:rPr>
              <a:t>để</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lưu</a:t>
            </a:r>
            <a:r>
              <a:rPr lang="en-US" sz="3000" dirty="0" smtClean="0">
                <a:latin typeface="Times New Roman" panose="02020603050405020304" pitchFamily="18" charset="0"/>
                <a:cs typeface="Times New Roman" panose="02020603050405020304" pitchFamily="18" charset="0"/>
              </a:rPr>
              <a:t>, 1 </a:t>
            </a:r>
            <a:r>
              <a:rPr lang="en-US" sz="3000" dirty="0" err="1" smtClean="0">
                <a:latin typeface="Times New Roman" panose="02020603050405020304" pitchFamily="18" charset="0"/>
                <a:cs typeface="Times New Roman" panose="02020603050405020304" pitchFamily="18" charset="0"/>
              </a:rPr>
              <a:t>điểm</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tiếp</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nhận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lưu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và</a:t>
            </a:r>
            <a:r>
              <a:rPr lang="en-US" sz="3000" dirty="0" smtClean="0">
                <a:latin typeface="Times New Roman" panose="02020603050405020304" pitchFamily="18" charset="0"/>
                <a:cs typeface="Times New Roman" panose="02020603050405020304" pitchFamily="18" charset="0"/>
              </a:rPr>
              <a:t> 1 </a:t>
            </a:r>
            <a:r>
              <a:rPr lang="en-US" sz="3000" dirty="0" err="1" smtClean="0">
                <a:latin typeface="Times New Roman" panose="02020603050405020304" pitchFamily="18" charset="0"/>
                <a:cs typeface="Times New Roman" panose="02020603050405020304" pitchFamily="18" charset="0"/>
              </a:rPr>
              <a:t>gửi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học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sinh</a:t>
            </a:r>
            <a:r>
              <a:rPr lang="en-US" sz="3000" dirty="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lưu</a:t>
            </a:r>
            <a:r>
              <a:rPr lang="en-US" sz="3000" dirty="0" smtClean="0">
                <a:latin typeface="Times New Roman" panose="02020603050405020304" pitchFamily="18" charset="0"/>
                <a:cs typeface="Times New Roman" panose="02020603050405020304" pitchFamily="18" charset="0"/>
              </a:rPr>
              <a:t>).</a:t>
            </a:r>
            <a:endParaRPr lang="en-US" sz="3000" dirty="0">
              <a:latin typeface="Times New Roman" panose="02020603050405020304" pitchFamily="18" charset="0"/>
              <a:cs typeface="Times New Roman" panose="02020603050405020304" pitchFamily="18" charset="0"/>
            </a:endParaRPr>
          </a:p>
          <a:p>
            <a:endParaRPr lang="en-US" sz="3000" dirty="0">
              <a:latin typeface="Times New Roman" panose="02020603050405020304" pitchFamily="18" charset="0"/>
              <a:cs typeface="Times New Roman" panose="02020603050405020304" pitchFamily="18" charset="0"/>
            </a:endParaRPr>
          </a:p>
          <a:p>
            <a:pPr lvl="0">
              <a:lnSpc>
                <a:spcPct val="107000"/>
              </a:lnSpc>
              <a:spcAft>
                <a:spcPts val="800"/>
              </a:spcAft>
            </a:pPr>
            <a:endParaRPr lang="en-US" sz="3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txBox="1">
            <a:spLocks noChangeArrowheads="1"/>
          </p:cNvSpPr>
          <p:nvPr/>
        </p:nvSpPr>
        <p:spPr bwMode="white">
          <a:xfrm>
            <a:off x="21566" y="533400"/>
            <a:ext cx="8991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Verdana" pitchFamily="34" charset="0"/>
              </a:defRPr>
            </a:lvl2pPr>
            <a:lvl3pPr algn="ctr" rtl="0" eaLnBrk="0" fontAlgn="base" hangingPunct="0">
              <a:spcBef>
                <a:spcPct val="0"/>
              </a:spcBef>
              <a:spcAft>
                <a:spcPct val="0"/>
              </a:spcAft>
              <a:defRPr sz="3200" b="1">
                <a:solidFill>
                  <a:schemeClr val="bg1"/>
                </a:solidFill>
                <a:latin typeface="Verdana" pitchFamily="34" charset="0"/>
              </a:defRPr>
            </a:lvl3pPr>
            <a:lvl4pPr algn="ctr" rtl="0" eaLnBrk="0" fontAlgn="base" hangingPunct="0">
              <a:spcBef>
                <a:spcPct val="0"/>
              </a:spcBef>
              <a:spcAft>
                <a:spcPct val="0"/>
              </a:spcAft>
              <a:defRPr sz="3200" b="1">
                <a:solidFill>
                  <a:schemeClr val="bg1"/>
                </a:solidFill>
                <a:latin typeface="Verdana" pitchFamily="34" charset="0"/>
              </a:defRPr>
            </a:lvl4pPr>
            <a:lvl5pPr algn="ctr" rtl="0" eaLnBrk="0" fontAlgn="base" hangingPunct="0">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a:lstStyle>
          <a:p>
            <a:pPr algn="l" eaLnBrk="1" hangingPunct="1"/>
            <a:r>
              <a:rPr lang="en-US" altLang="en-US" kern="0" dirty="0" smtClean="0">
                <a:latin typeface="Times New Roman" panose="02020603050405020304" pitchFamily="18" charset="0"/>
                <a:cs typeface="Times New Roman" panose="02020603050405020304" pitchFamily="18" charset="0"/>
              </a:rPr>
              <a:t>3. </a:t>
            </a:r>
            <a:r>
              <a:rPr lang="en-US" altLang="en-US" kern="0" dirty="0" err="1" smtClean="0">
                <a:latin typeface="Times New Roman" panose="02020603050405020304" pitchFamily="18" charset="0"/>
                <a:cs typeface="Times New Roman" panose="02020603050405020304" pitchFamily="18" charset="0"/>
              </a:rPr>
              <a:t>Đăng</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ký</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nguyện</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vọng</a:t>
            </a:r>
            <a:endParaRPr lang="en-US" altLang="en-US" kern="0" dirty="0" smtClean="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35135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white">
          <a:xfrm>
            <a:off x="21566" y="533400"/>
            <a:ext cx="8991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Verdana" pitchFamily="34" charset="0"/>
              </a:defRPr>
            </a:lvl2pPr>
            <a:lvl3pPr algn="ctr" rtl="0" eaLnBrk="0" fontAlgn="base" hangingPunct="0">
              <a:spcBef>
                <a:spcPct val="0"/>
              </a:spcBef>
              <a:spcAft>
                <a:spcPct val="0"/>
              </a:spcAft>
              <a:defRPr sz="3200" b="1">
                <a:solidFill>
                  <a:schemeClr val="bg1"/>
                </a:solidFill>
                <a:latin typeface="Verdana" pitchFamily="34" charset="0"/>
              </a:defRPr>
            </a:lvl3pPr>
            <a:lvl4pPr algn="ctr" rtl="0" eaLnBrk="0" fontAlgn="base" hangingPunct="0">
              <a:spcBef>
                <a:spcPct val="0"/>
              </a:spcBef>
              <a:spcAft>
                <a:spcPct val="0"/>
              </a:spcAft>
              <a:defRPr sz="3200" b="1">
                <a:solidFill>
                  <a:schemeClr val="bg1"/>
                </a:solidFill>
                <a:latin typeface="Verdana" pitchFamily="34" charset="0"/>
              </a:defRPr>
            </a:lvl4pPr>
            <a:lvl5pPr algn="ctr" rtl="0" eaLnBrk="0" fontAlgn="base" hangingPunct="0">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a:lstStyle>
          <a:p>
            <a:pPr algn="l" eaLnBrk="1" hangingPunct="1"/>
            <a:r>
              <a:rPr lang="en-US" altLang="en-US" kern="0" dirty="0" smtClean="0">
                <a:latin typeface="Times New Roman" panose="02020603050405020304" pitchFamily="18" charset="0"/>
                <a:cs typeface="Times New Roman" panose="02020603050405020304" pitchFamily="18" charset="0"/>
              </a:rPr>
              <a:t>4. </a:t>
            </a:r>
            <a:r>
              <a:rPr lang="en-US" altLang="en-US" kern="0" dirty="0" err="1" smtClean="0">
                <a:latin typeface="Times New Roman" panose="02020603050405020304" pitchFamily="18" charset="0"/>
                <a:cs typeface="Times New Roman" panose="02020603050405020304" pitchFamily="18" charset="0"/>
              </a:rPr>
              <a:t>Điều</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chỉnh</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nguyện</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vọng</a:t>
            </a:r>
            <a:endParaRPr lang="en-US" altLang="en-US" kern="0" dirty="0" smtClean="0">
              <a:solidFill>
                <a:schemeClr val="accent1"/>
              </a:solidFill>
              <a:latin typeface="Times New Roman" panose="02020603050405020304" pitchFamily="18" charset="0"/>
              <a:cs typeface="Times New Roman" panose="02020603050405020304" pitchFamily="18" charset="0"/>
            </a:endParaRPr>
          </a:p>
        </p:txBody>
      </p:sp>
      <p:sp>
        <p:nvSpPr>
          <p:cNvPr id="2" name="Rectangle 1"/>
          <p:cNvSpPr/>
          <p:nvPr/>
        </p:nvSpPr>
        <p:spPr>
          <a:xfrm>
            <a:off x="0" y="1371600"/>
            <a:ext cx="9144000" cy="4862870"/>
          </a:xfrm>
          <a:prstGeom prst="rect">
            <a:avLst/>
          </a:prstGeom>
        </p:spPr>
        <p:txBody>
          <a:bodyPr wrap="square">
            <a:spAutoFit/>
          </a:bodyPr>
          <a:lstStyle/>
          <a:p>
            <a:pPr marL="457200" indent="-457200">
              <a:spcBef>
                <a:spcPts val="200"/>
              </a:spcBef>
              <a:spcAft>
                <a:spcPts val="200"/>
              </a:spcAft>
              <a:buFont typeface="Wingdings" panose="05000000000000000000" pitchFamily="2" charset="2"/>
              <a:buChar char="Ø"/>
            </a:pPr>
            <a:r>
              <a:rPr lang="en-US" sz="3000" dirty="0" err="1">
                <a:latin typeface="Times New Roman" panose="02020603050405020304" pitchFamily="18" charset="0"/>
                <a:cs typeface="Times New Roman" panose="02020603050405020304" pitchFamily="18" charset="0"/>
              </a:rPr>
              <a:t>Thí</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sinh</a:t>
            </a:r>
            <a:r>
              <a:rPr lang="en-US" sz="3000" dirty="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sẽ</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chỉ</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có</a:t>
            </a:r>
            <a:r>
              <a:rPr lang="en-US" sz="3000" dirty="0" smtClean="0">
                <a:latin typeface="Times New Roman" panose="02020603050405020304" pitchFamily="18" charset="0"/>
                <a:cs typeface="Times New Roman" panose="02020603050405020304" pitchFamily="18" charset="0"/>
              </a:rPr>
              <a:t> </a:t>
            </a:r>
            <a:r>
              <a:rPr lang="en-US" sz="3000" b="1" dirty="0" smtClean="0">
                <a:solidFill>
                  <a:srgbClr val="FF0000"/>
                </a:solidFill>
                <a:latin typeface="Times New Roman" panose="02020603050405020304" pitchFamily="18" charset="0"/>
                <a:cs typeface="Times New Roman" panose="02020603050405020304" pitchFamily="18" charset="0"/>
              </a:rPr>
              <a:t>1</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đợt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thay</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đổi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nguyện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vọng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sau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khi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tốt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nghiệp</a:t>
            </a:r>
            <a:r>
              <a:rPr lang="en-US" sz="3000" dirty="0" smtClean="0">
                <a:latin typeface="Times New Roman" panose="02020603050405020304" pitchFamily="18" charset="0"/>
                <a:cs typeface="Times New Roman" panose="02020603050405020304" pitchFamily="18" charset="0"/>
              </a:rPr>
              <a:t> THPT </a:t>
            </a:r>
            <a:r>
              <a:rPr lang="en-US" sz="3000" dirty="0" err="1" smtClean="0">
                <a:latin typeface="Times New Roman" panose="02020603050405020304" pitchFamily="18" charset="0"/>
                <a:cs typeface="Times New Roman" panose="02020603050405020304" pitchFamily="18" charset="0"/>
              </a:rPr>
              <a:t>theo</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lịch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của</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Bộ</a:t>
            </a:r>
            <a:r>
              <a:rPr lang="en-US" sz="3000" dirty="0" smtClean="0">
                <a:latin typeface="Times New Roman" panose="02020603050405020304" pitchFamily="18" charset="0"/>
                <a:cs typeface="Times New Roman" panose="02020603050405020304" pitchFamily="18" charset="0"/>
              </a:rPr>
              <a:t> GDĐT (</a:t>
            </a:r>
            <a:r>
              <a:rPr lang="en-US" sz="3000" dirty="0" err="1" smtClean="0">
                <a:latin typeface="Times New Roman" panose="02020603050405020304" pitchFamily="18" charset="0"/>
                <a:cs typeface="Times New Roman" panose="02020603050405020304" pitchFamily="18" charset="0"/>
              </a:rPr>
              <a:t>mọi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năm</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thí</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sinh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có</a:t>
            </a:r>
            <a:r>
              <a:rPr lang="en-US" sz="3000" dirty="0" smtClean="0">
                <a:latin typeface="Times New Roman" panose="02020603050405020304" pitchFamily="18" charset="0"/>
                <a:cs typeface="Times New Roman" panose="02020603050405020304" pitchFamily="18" charset="0"/>
              </a:rPr>
              <a:t> 2 </a:t>
            </a:r>
            <a:r>
              <a:rPr lang="en-US" sz="3000" dirty="0" err="1" smtClean="0">
                <a:latin typeface="Times New Roman" panose="02020603050405020304" pitchFamily="18" charset="0"/>
                <a:cs typeface="Times New Roman" panose="02020603050405020304" pitchFamily="18" charset="0"/>
              </a:rPr>
              <a:t>đợt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trước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và</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sau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thi</a:t>
            </a:r>
            <a:r>
              <a:rPr lang="en-US" sz="3000" dirty="0" smtClean="0">
                <a:latin typeface="Times New Roman" panose="02020603050405020304" pitchFamily="18" charset="0"/>
                <a:cs typeface="Times New Roman" panose="02020603050405020304" pitchFamily="18" charset="0"/>
              </a:rPr>
              <a:t>).</a:t>
            </a:r>
          </a:p>
          <a:p>
            <a:pPr marL="457200" indent="-457200">
              <a:spcBef>
                <a:spcPts val="200"/>
              </a:spcBef>
              <a:spcAft>
                <a:spcPts val="200"/>
              </a:spcAft>
              <a:buFont typeface="Wingdings" panose="05000000000000000000" pitchFamily="2" charset="2"/>
              <a:buChar char="Ø"/>
            </a:pPr>
            <a:r>
              <a:rPr lang="en-US" sz="3000" dirty="0" err="1" smtClean="0">
                <a:latin typeface="Times New Roman" panose="02020603050405020304" pitchFamily="18" charset="0"/>
                <a:cs typeface="Times New Roman" panose="02020603050405020304" pitchFamily="18" charset="0"/>
              </a:rPr>
              <a:t>Thí</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sinh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phải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tự</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đăng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ký</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nguyện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vọng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theo</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tài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khoản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đã</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được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cấp</a:t>
            </a:r>
            <a:r>
              <a:rPr lang="en-US" sz="3000" dirty="0" smtClean="0">
                <a:latin typeface="Times New Roman" panose="02020603050405020304" pitchFamily="18" charset="0"/>
                <a:cs typeface="Times New Roman" panose="02020603050405020304" pitchFamily="18" charset="0"/>
              </a:rPr>
              <a:t>.</a:t>
            </a:r>
            <a:r>
              <a:rPr lang="en-US" sz="3000" b="1" dirty="0" smtClean="0">
                <a:solidFill>
                  <a:srgbClr val="FF0000"/>
                </a:solidFill>
                <a:latin typeface="Times New Roman" panose="02020603050405020304" pitchFamily="18" charset="0"/>
                <a:cs typeface="Times New Roman" panose="02020603050405020304" pitchFamily="18" charset="0"/>
              </a:rPr>
              <a:t>(</a:t>
            </a:r>
            <a:r>
              <a:rPr lang="en-US" sz="3000" b="1" dirty="0" err="1" smtClean="0">
                <a:solidFill>
                  <a:srgbClr val="FF0000"/>
                </a:solidFill>
                <a:latin typeface="Times New Roman" panose="02020603050405020304" pitchFamily="18" charset="0"/>
                <a:cs typeface="Times New Roman" panose="02020603050405020304" pitchFamily="18" charset="0"/>
              </a:rPr>
              <a:t>áp</a:t>
            </a:r>
            <a:r>
              <a:rPr lang="en-US" sz="3000" b="1" dirty="0" smtClean="0">
                <a:solidFill>
                  <a:srgbClr val="FF0000"/>
                </a:solidFill>
                <a:latin typeface="Times New Roman" panose="02020603050405020304" pitchFamily="18" charset="0"/>
                <a:cs typeface="Times New Roman" panose="02020603050405020304" pitchFamily="18" charset="0"/>
              </a:rPr>
              <a:t> </a:t>
            </a:r>
            <a:r>
              <a:rPr lang="en-US" sz="3000" b="1" dirty="0" err="1" smtClean="0">
                <a:solidFill>
                  <a:srgbClr val="FF0000"/>
                </a:solidFill>
                <a:latin typeface="Times New Roman" panose="02020603050405020304" pitchFamily="18" charset="0"/>
                <a:cs typeface="Times New Roman" panose="02020603050405020304" pitchFamily="18" charset="0"/>
              </a:rPr>
              <a:t>dụng</a:t>
            </a:r>
            <a:r>
              <a:rPr lang="en-US" sz="3000" b="1" dirty="0" smtClean="0">
                <a:solidFill>
                  <a:srgbClr val="FF0000"/>
                </a:solidFill>
                <a:latin typeface="Times New Roman" panose="02020603050405020304" pitchFamily="18" charset="0"/>
                <a:cs typeface="Times New Roman" panose="02020603050405020304" pitchFamily="18" charset="0"/>
              </a:rPr>
              <a:t> </a:t>
            </a:r>
            <a:r>
              <a:rPr lang="en-US" sz="3000" b="1" dirty="0" err="1" smtClean="0">
                <a:solidFill>
                  <a:srgbClr val="FF0000"/>
                </a:solidFill>
                <a:latin typeface="Times New Roman" panose="02020603050405020304" pitchFamily="18" charset="0"/>
                <a:cs typeface="Times New Roman" panose="02020603050405020304" pitchFamily="18" charset="0"/>
              </a:rPr>
              <a:t>cho</a:t>
            </a:r>
            <a:r>
              <a:rPr lang="en-US" sz="3000" b="1" dirty="0" smtClean="0">
                <a:solidFill>
                  <a:srgbClr val="FF0000"/>
                </a:solidFill>
                <a:latin typeface="Times New Roman" panose="02020603050405020304" pitchFamily="18" charset="0"/>
                <a:cs typeface="Times New Roman" panose="02020603050405020304" pitchFamily="18" charset="0"/>
              </a:rPr>
              <a:t> </a:t>
            </a:r>
            <a:r>
              <a:rPr lang="en-US" sz="3000" b="1" dirty="0" err="1" smtClean="0">
                <a:solidFill>
                  <a:srgbClr val="FF0000"/>
                </a:solidFill>
                <a:latin typeface="Times New Roman" panose="02020603050405020304" pitchFamily="18" charset="0"/>
                <a:cs typeface="Times New Roman" panose="02020603050405020304" pitchFamily="18" charset="0"/>
              </a:rPr>
              <a:t>cả</a:t>
            </a:r>
            <a:r>
              <a:rPr lang="en-US" sz="3000" b="1" dirty="0" smtClean="0">
                <a:solidFill>
                  <a:srgbClr val="FF0000"/>
                </a:solidFill>
                <a:latin typeface="Times New Roman" panose="02020603050405020304" pitchFamily="18" charset="0"/>
                <a:cs typeface="Times New Roman" panose="02020603050405020304" pitchFamily="18" charset="0"/>
              </a:rPr>
              <a:t> </a:t>
            </a:r>
            <a:r>
              <a:rPr lang="en-US" sz="3000" b="1" dirty="0" err="1" smtClean="0">
                <a:solidFill>
                  <a:srgbClr val="FF0000"/>
                </a:solidFill>
                <a:latin typeface="Times New Roman" panose="02020603050405020304" pitchFamily="18" charset="0"/>
                <a:cs typeface="Times New Roman" panose="02020603050405020304" pitchFamily="18" charset="0"/>
              </a:rPr>
              <a:t>thí</a:t>
            </a:r>
            <a:r>
              <a:rPr lang="en-US" sz="3000" b="1" dirty="0" smtClean="0">
                <a:solidFill>
                  <a:srgbClr val="FF0000"/>
                </a:solidFill>
                <a:latin typeface="Times New Roman" panose="02020603050405020304" pitchFamily="18" charset="0"/>
                <a:cs typeface="Times New Roman" panose="02020603050405020304" pitchFamily="18" charset="0"/>
              </a:rPr>
              <a:t> </a:t>
            </a:r>
            <a:r>
              <a:rPr lang="en-US" sz="3000" b="1" dirty="0" err="1" smtClean="0">
                <a:solidFill>
                  <a:srgbClr val="FF0000"/>
                </a:solidFill>
                <a:latin typeface="Times New Roman" panose="02020603050405020304" pitchFamily="18" charset="0"/>
                <a:cs typeface="Times New Roman" panose="02020603050405020304" pitchFamily="18" charset="0"/>
              </a:rPr>
              <a:t>sinh</a:t>
            </a:r>
            <a:r>
              <a:rPr lang="en-US" sz="3000" b="1" dirty="0" smtClean="0">
                <a:solidFill>
                  <a:srgbClr val="FF0000"/>
                </a:solidFill>
                <a:latin typeface="Times New Roman" panose="02020603050405020304" pitchFamily="18" charset="0"/>
                <a:cs typeface="Times New Roman" panose="02020603050405020304" pitchFamily="18" charset="0"/>
              </a:rPr>
              <a:t> </a:t>
            </a:r>
            <a:r>
              <a:rPr lang="en-US" sz="3000" b="1" dirty="0" err="1" smtClean="0">
                <a:solidFill>
                  <a:srgbClr val="FF0000"/>
                </a:solidFill>
                <a:latin typeface="Times New Roman" panose="02020603050405020304" pitchFamily="18" charset="0"/>
                <a:cs typeface="Times New Roman" panose="02020603050405020304" pitchFamily="18" charset="0"/>
              </a:rPr>
              <a:t>tự</a:t>
            </a:r>
            <a:r>
              <a:rPr lang="en-US" sz="3000" b="1" dirty="0" smtClean="0">
                <a:solidFill>
                  <a:srgbClr val="FF0000"/>
                </a:solidFill>
                <a:latin typeface="Times New Roman" panose="02020603050405020304" pitchFamily="18" charset="0"/>
                <a:cs typeface="Times New Roman" panose="02020603050405020304" pitchFamily="18" charset="0"/>
              </a:rPr>
              <a:t> do)</a:t>
            </a:r>
          </a:p>
          <a:p>
            <a:pPr marL="457200" indent="-457200">
              <a:spcBef>
                <a:spcPts val="200"/>
              </a:spcBef>
              <a:spcAft>
                <a:spcPts val="200"/>
              </a:spcAft>
              <a:buFont typeface="Wingdings" panose="05000000000000000000" pitchFamily="2" charset="2"/>
              <a:buChar char="Ø"/>
            </a:pPr>
            <a:r>
              <a:rPr lang="en-US" sz="3000" dirty="0" err="1">
                <a:latin typeface="Times New Roman" panose="02020603050405020304" pitchFamily="18" charset="0"/>
                <a:cs typeface="Times New Roman" panose="02020603050405020304" pitchFamily="18" charset="0"/>
              </a:rPr>
              <a:t>Thí</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sinh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tự</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nhập</a:t>
            </a:r>
            <a:r>
              <a:rPr lang="en-US" sz="3000" dirty="0">
                <a:latin typeface="Times New Roman" panose="02020603050405020304" pitchFamily="18" charset="0"/>
                <a:cs typeface="Times New Roman" panose="02020603050405020304" pitchFamily="18" charset="0"/>
              </a:rPr>
              <a:t> (upload) </a:t>
            </a:r>
            <a:r>
              <a:rPr lang="en-US" sz="3000" dirty="0" err="1">
                <a:latin typeface="Times New Roman" panose="02020603050405020304" pitchFamily="18" charset="0"/>
                <a:cs typeface="Times New Roman" panose="02020603050405020304" pitchFamily="18" charset="0"/>
              </a:rPr>
              <a:t>thông</a:t>
            </a:r>
            <a:r>
              <a:rPr lang="en-US" sz="3000" dirty="0">
                <a:latin typeface="Times New Roman" panose="02020603050405020304" pitchFamily="18" charset="0"/>
                <a:cs typeface="Times New Roman" panose="02020603050405020304" pitchFamily="18" charset="0"/>
              </a:rPr>
              <a:t> tin minh </a:t>
            </a:r>
            <a:r>
              <a:rPr lang="en-US" sz="3000" dirty="0" err="1">
                <a:latin typeface="Times New Roman" panose="02020603050405020304" pitchFamily="18" charset="0"/>
                <a:cs typeface="Times New Roman" panose="02020603050405020304" pitchFamily="18" charset="0"/>
              </a:rPr>
              <a:t>chứng</a:t>
            </a:r>
            <a:r>
              <a:rPr lang="en-US" sz="3000" dirty="0">
                <a:latin typeface="Times New Roman" panose="02020603050405020304" pitchFamily="18" charset="0"/>
                <a:cs typeface="Times New Roman" panose="02020603050405020304" pitchFamily="18" charset="0"/>
              </a:rPr>
              <a:t>: </a:t>
            </a:r>
            <a:r>
              <a:rPr lang="vi-VN" sz="3000" dirty="0">
                <a:latin typeface="Times New Roman" panose="02020603050405020304" pitchFamily="18" charset="0"/>
                <a:cs typeface="Times New Roman" panose="02020603050405020304" pitchFamily="18" charset="0"/>
              </a:rPr>
              <a:t>minh chứng hộ khẩu thường trú vùng ưu tiên</a:t>
            </a:r>
            <a:r>
              <a:rPr lang="en-US" sz="3000" dirty="0">
                <a:latin typeface="Times New Roman" panose="02020603050405020304" pitchFamily="18" charset="0"/>
                <a:cs typeface="Times New Roman" panose="02020603050405020304" pitchFamily="18" charset="0"/>
              </a:rPr>
              <a:t>; </a:t>
            </a:r>
            <a:r>
              <a:rPr lang="vi-VN" sz="3000" dirty="0">
                <a:latin typeface="Times New Roman" panose="02020603050405020304" pitchFamily="18" charset="0"/>
                <a:cs typeface="Times New Roman" panose="02020603050405020304" pitchFamily="18" charset="0"/>
              </a:rPr>
              <a:t>minh chứng đối tượng ưu tiên</a:t>
            </a:r>
            <a:r>
              <a:rPr lang="en-US" sz="3000" dirty="0">
                <a:latin typeface="Times New Roman" panose="02020603050405020304" pitchFamily="18" charset="0"/>
                <a:cs typeface="Times New Roman" panose="02020603050405020304" pitchFamily="18" charset="0"/>
              </a:rPr>
              <a:t>; minh </a:t>
            </a:r>
            <a:r>
              <a:rPr lang="en-US" sz="3000" dirty="0" err="1">
                <a:latin typeface="Times New Roman" panose="02020603050405020304" pitchFamily="18" charset="0"/>
                <a:cs typeface="Times New Roman" panose="02020603050405020304" pitchFamily="18" charset="0"/>
              </a:rPr>
              <a:t>chứng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về</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chứng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chỉ</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ngoại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ngữ</a:t>
            </a:r>
            <a:endParaRPr lang="en-US" sz="3000" dirty="0">
              <a:latin typeface="Times New Roman" panose="02020603050405020304" pitchFamily="18" charset="0"/>
              <a:cs typeface="Times New Roman" panose="02020603050405020304" pitchFamily="18" charset="0"/>
            </a:endParaRPr>
          </a:p>
          <a:p>
            <a:pPr marL="457200" indent="-457200">
              <a:spcBef>
                <a:spcPts val="200"/>
              </a:spcBef>
              <a:spcAft>
                <a:spcPts val="200"/>
              </a:spcAft>
              <a:buFont typeface="Wingdings" panose="05000000000000000000" pitchFamily="2" charset="2"/>
              <a:buChar char="Ø"/>
            </a:pPr>
            <a:r>
              <a:rPr lang="en-US" sz="3000" dirty="0" err="1" smtClean="0">
                <a:solidFill>
                  <a:srgbClr val="FF0000"/>
                </a:solidFill>
                <a:latin typeface="Times New Roman" panose="02020603050405020304" pitchFamily="18" charset="0"/>
                <a:cs typeface="Times New Roman" panose="02020603050405020304" pitchFamily="18" charset="0"/>
              </a:rPr>
              <a:t>Trường</a:t>
            </a:r>
            <a:r>
              <a:rPr lang="en-US" sz="3000" dirty="0" smtClean="0">
                <a:solidFill>
                  <a:srgbClr val="FF0000"/>
                </a:solidFill>
                <a:latin typeface="Times New Roman" panose="02020603050405020304" pitchFamily="18" charset="0"/>
                <a:cs typeface="Times New Roman" panose="02020603050405020304" pitchFamily="18" charset="0"/>
              </a:rPr>
              <a:t> </a:t>
            </a:r>
            <a:r>
              <a:rPr lang="en-US" sz="3000" dirty="0" err="1" smtClean="0">
                <a:solidFill>
                  <a:srgbClr val="FF0000"/>
                </a:solidFill>
                <a:latin typeface="Times New Roman" panose="02020603050405020304" pitchFamily="18" charset="0"/>
                <a:cs typeface="Times New Roman" panose="02020603050405020304" pitchFamily="18" charset="0"/>
              </a:rPr>
              <a:t>chỉ</a:t>
            </a:r>
            <a:r>
              <a:rPr lang="en-US" sz="3000" dirty="0" smtClean="0">
                <a:solidFill>
                  <a:srgbClr val="FF0000"/>
                </a:solidFill>
                <a:latin typeface="Times New Roman" panose="02020603050405020304" pitchFamily="18" charset="0"/>
                <a:cs typeface="Times New Roman" panose="02020603050405020304" pitchFamily="18" charset="0"/>
              </a:rPr>
              <a:t> </a:t>
            </a:r>
            <a:r>
              <a:rPr lang="en-US" sz="3000" dirty="0" err="1">
                <a:solidFill>
                  <a:srgbClr val="FF0000"/>
                </a:solidFill>
                <a:latin typeface="Times New Roman" panose="02020603050405020304" pitchFamily="18" charset="0"/>
                <a:cs typeface="Times New Roman" panose="02020603050405020304" pitchFamily="18" charset="0"/>
              </a:rPr>
              <a:t>điều</a:t>
            </a:r>
            <a:r>
              <a:rPr lang="en-US" sz="3000" dirty="0">
                <a:solidFill>
                  <a:srgbClr val="FF0000"/>
                </a:solidFill>
                <a:latin typeface="Times New Roman" panose="02020603050405020304" pitchFamily="18" charset="0"/>
                <a:cs typeface="Times New Roman" panose="02020603050405020304" pitchFamily="18" charset="0"/>
              </a:rPr>
              <a:t> </a:t>
            </a:r>
            <a:r>
              <a:rPr lang="en-US" sz="3000" dirty="0" err="1">
                <a:solidFill>
                  <a:srgbClr val="FF0000"/>
                </a:solidFill>
                <a:latin typeface="Times New Roman" panose="02020603050405020304" pitchFamily="18" charset="0"/>
                <a:cs typeface="Times New Roman" panose="02020603050405020304" pitchFamily="18" charset="0"/>
              </a:rPr>
              <a:t>chỉnh</a:t>
            </a:r>
            <a:r>
              <a:rPr lang="en-US" sz="3000" dirty="0">
                <a:solidFill>
                  <a:srgbClr val="FF0000"/>
                </a:solidFill>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thông</a:t>
            </a:r>
            <a:r>
              <a:rPr lang="en-US" sz="3000" dirty="0">
                <a:latin typeface="Times New Roman" panose="02020603050405020304" pitchFamily="18" charset="0"/>
                <a:cs typeface="Times New Roman" panose="02020603050405020304" pitchFamily="18" charset="0"/>
              </a:rPr>
              <a:t> tin </a:t>
            </a:r>
            <a:r>
              <a:rPr lang="en-US" sz="3000" dirty="0" err="1" smtClean="0">
                <a:latin typeface="Times New Roman" panose="02020603050405020304" pitchFamily="18" charset="0"/>
                <a:cs typeface="Times New Roman" panose="02020603050405020304" pitchFamily="18" charset="0"/>
              </a:rPr>
              <a:t>Đối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tượng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ưu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tiên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Khu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vực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ưu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tiên</a:t>
            </a:r>
            <a:r>
              <a:rPr lang="en-US" sz="3000" dirty="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hoặc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cấp</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lại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tài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khoản</a:t>
            </a:r>
            <a:r>
              <a:rPr lang="en-US" sz="3000" dirty="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cho</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thí</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sinh</a:t>
            </a:r>
            <a:r>
              <a:rPr lang="en-US" sz="3000" dirty="0" smtClean="0">
                <a:latin typeface="Times New Roman" panose="02020603050405020304" pitchFamily="18" charset="0"/>
                <a:cs typeface="Times New Roman" panose="02020603050405020304" pitchFamily="18" charset="0"/>
              </a:rPr>
              <a:t>.</a:t>
            </a:r>
            <a:endParaRPr lang="vi-VN"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40169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white">
          <a:xfrm>
            <a:off x="21566" y="533400"/>
            <a:ext cx="8991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Verdana" pitchFamily="34" charset="0"/>
              </a:defRPr>
            </a:lvl2pPr>
            <a:lvl3pPr algn="ctr" rtl="0" eaLnBrk="0" fontAlgn="base" hangingPunct="0">
              <a:spcBef>
                <a:spcPct val="0"/>
              </a:spcBef>
              <a:spcAft>
                <a:spcPct val="0"/>
              </a:spcAft>
              <a:defRPr sz="3200" b="1">
                <a:solidFill>
                  <a:schemeClr val="bg1"/>
                </a:solidFill>
                <a:latin typeface="Verdana" pitchFamily="34" charset="0"/>
              </a:defRPr>
            </a:lvl3pPr>
            <a:lvl4pPr algn="ctr" rtl="0" eaLnBrk="0" fontAlgn="base" hangingPunct="0">
              <a:spcBef>
                <a:spcPct val="0"/>
              </a:spcBef>
              <a:spcAft>
                <a:spcPct val="0"/>
              </a:spcAft>
              <a:defRPr sz="3200" b="1">
                <a:solidFill>
                  <a:schemeClr val="bg1"/>
                </a:solidFill>
                <a:latin typeface="Verdana" pitchFamily="34" charset="0"/>
              </a:defRPr>
            </a:lvl4pPr>
            <a:lvl5pPr algn="ctr" rtl="0" eaLnBrk="0" fontAlgn="base" hangingPunct="0">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a:lstStyle>
          <a:p>
            <a:pPr algn="l" eaLnBrk="1" hangingPunct="1"/>
            <a:r>
              <a:rPr lang="en-US" altLang="en-US" kern="0" dirty="0" smtClean="0">
                <a:latin typeface="Times New Roman" panose="02020603050405020304" pitchFamily="18" charset="0"/>
                <a:cs typeface="Times New Roman" panose="02020603050405020304" pitchFamily="18" charset="0"/>
              </a:rPr>
              <a:t>4. </a:t>
            </a:r>
            <a:r>
              <a:rPr lang="en-US" altLang="en-US" kern="0" dirty="0" err="1" smtClean="0">
                <a:latin typeface="Times New Roman" panose="02020603050405020304" pitchFamily="18" charset="0"/>
                <a:cs typeface="Times New Roman" panose="02020603050405020304" pitchFamily="18" charset="0"/>
              </a:rPr>
              <a:t>Điều</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chỉnh</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nguyện</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vọng</a:t>
            </a:r>
            <a:endParaRPr lang="en-US" altLang="en-US" kern="0" dirty="0" smtClean="0">
              <a:solidFill>
                <a:schemeClr val="accent1"/>
              </a:solidFill>
              <a:latin typeface="Times New Roman" panose="02020603050405020304" pitchFamily="18" charset="0"/>
              <a:cs typeface="Times New Roman" panose="02020603050405020304" pitchFamily="18" charset="0"/>
            </a:endParaRPr>
          </a:p>
        </p:txBody>
      </p:sp>
      <p:sp>
        <p:nvSpPr>
          <p:cNvPr id="2" name="Rectangle 1"/>
          <p:cNvSpPr/>
          <p:nvPr/>
        </p:nvSpPr>
        <p:spPr>
          <a:xfrm>
            <a:off x="0" y="1371600"/>
            <a:ext cx="9144000" cy="5016758"/>
          </a:xfrm>
          <a:prstGeom prst="rect">
            <a:avLst/>
          </a:prstGeom>
        </p:spPr>
        <p:txBody>
          <a:bodyPr wrap="square">
            <a:spAutoFit/>
          </a:bodyPr>
          <a:lstStyle/>
          <a:p>
            <a:pPr marL="457200" indent="-457200">
              <a:spcBef>
                <a:spcPts val="200"/>
              </a:spcBef>
              <a:spcAft>
                <a:spcPts val="200"/>
              </a:spcAft>
              <a:buFont typeface="Wingdings" panose="05000000000000000000" pitchFamily="2" charset="2"/>
              <a:buChar char="Ø"/>
            </a:pPr>
            <a:r>
              <a:rPr lang="en-US" sz="3000" dirty="0" err="1" smtClean="0">
                <a:latin typeface="Times New Roman" panose="02020603050405020304" pitchFamily="18" charset="0"/>
                <a:cs typeface="Times New Roman" panose="02020603050405020304" pitchFamily="18" charset="0"/>
              </a:rPr>
              <a:t>Việc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đăng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ký</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theo</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mô</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hình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trực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tuyến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và</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một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lần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đăng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ký</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sau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có</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những</a:t>
            </a:r>
            <a:r>
              <a:rPr lang="en-US" sz="3000" dirty="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ưu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điểm</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sau</a:t>
            </a:r>
            <a:r>
              <a:rPr lang="en-US" sz="3000" dirty="0" smtClean="0">
                <a:latin typeface="Times New Roman" panose="02020603050405020304" pitchFamily="18" charset="0"/>
                <a:cs typeface="Times New Roman" panose="02020603050405020304" pitchFamily="18" charset="0"/>
              </a:rPr>
              <a:t>:</a:t>
            </a:r>
          </a:p>
          <a:p>
            <a:pPr marL="457200" indent="-457200">
              <a:spcBef>
                <a:spcPts val="200"/>
              </a:spcBef>
              <a:spcAft>
                <a:spcPts val="200"/>
              </a:spcAft>
              <a:buFont typeface="Wingdings" panose="05000000000000000000" pitchFamily="2" charset="2"/>
              <a:buChar char="Ø"/>
            </a:pPr>
            <a:endParaRPr lang="en-US" sz="3000" dirty="0" smtClean="0">
              <a:latin typeface="Times New Roman" panose="02020603050405020304" pitchFamily="18" charset="0"/>
              <a:cs typeface="Times New Roman" panose="02020603050405020304" pitchFamily="18" charset="0"/>
            </a:endParaRPr>
          </a:p>
          <a:p>
            <a:pPr marL="914400" lvl="1" indent="-457200">
              <a:spcBef>
                <a:spcPts val="200"/>
              </a:spcBef>
              <a:spcAft>
                <a:spcPts val="200"/>
              </a:spcAft>
              <a:buFont typeface="Wingdings" panose="05000000000000000000" pitchFamily="2" charset="2"/>
              <a:buChar char="Ø"/>
            </a:pPr>
            <a:r>
              <a:rPr lang="en-US" sz="3000" dirty="0" err="1" smtClean="0">
                <a:latin typeface="Times New Roman" panose="02020603050405020304" pitchFamily="18" charset="0"/>
                <a:cs typeface="Times New Roman" panose="02020603050405020304" pitchFamily="18" charset="0"/>
              </a:rPr>
              <a:t>Thí</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sinh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chủ</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động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trong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việc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đăng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ký</a:t>
            </a:r>
            <a:r>
              <a:rPr lang="en-US" sz="3000" dirty="0" smtClean="0">
                <a:latin typeface="Times New Roman" panose="02020603050405020304" pitchFamily="18" charset="0"/>
                <a:cs typeface="Times New Roman" panose="02020603050405020304" pitchFamily="18" charset="0"/>
              </a:rPr>
              <a:t>.</a:t>
            </a:r>
          </a:p>
          <a:p>
            <a:pPr marL="914400" lvl="1" indent="-457200">
              <a:spcBef>
                <a:spcPts val="200"/>
              </a:spcBef>
              <a:spcAft>
                <a:spcPts val="200"/>
              </a:spcAft>
              <a:buFont typeface="Wingdings" panose="05000000000000000000" pitchFamily="2" charset="2"/>
              <a:buChar char="Ø"/>
            </a:pPr>
            <a:endParaRPr lang="en-US" sz="3000" dirty="0" smtClean="0">
              <a:latin typeface="Times New Roman" panose="02020603050405020304" pitchFamily="18" charset="0"/>
              <a:cs typeface="Times New Roman" panose="02020603050405020304" pitchFamily="18" charset="0"/>
            </a:endParaRPr>
          </a:p>
          <a:p>
            <a:pPr marL="914400" lvl="1" indent="-457200">
              <a:spcBef>
                <a:spcPts val="200"/>
              </a:spcBef>
              <a:spcAft>
                <a:spcPts val="200"/>
              </a:spcAft>
              <a:buFont typeface="Wingdings" panose="05000000000000000000" pitchFamily="2" charset="2"/>
              <a:buChar char="Ø"/>
            </a:pPr>
            <a:r>
              <a:rPr lang="en-US" sz="3000" dirty="0" err="1" smtClean="0">
                <a:latin typeface="Times New Roman" panose="02020603050405020304" pitchFamily="18" charset="0"/>
                <a:cs typeface="Times New Roman" panose="02020603050405020304" pitchFamily="18" charset="0"/>
              </a:rPr>
              <a:t>Thí</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sinh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sẽ</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dễ</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dàng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xác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định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nguyện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vọng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khi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đăng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ký</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vì</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chỉ</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còn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một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đợt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sau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khi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tốt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nghiệp</a:t>
            </a:r>
            <a:r>
              <a:rPr lang="en-US" sz="3000" dirty="0" smtClean="0">
                <a:latin typeface="Times New Roman" panose="02020603050405020304" pitchFamily="18" charset="0"/>
                <a:cs typeface="Times New Roman" panose="02020603050405020304" pitchFamily="18" charset="0"/>
              </a:rPr>
              <a:t> THPT.</a:t>
            </a:r>
          </a:p>
          <a:p>
            <a:pPr marL="914400" lvl="1" indent="-457200">
              <a:spcBef>
                <a:spcPts val="200"/>
              </a:spcBef>
              <a:spcAft>
                <a:spcPts val="200"/>
              </a:spcAft>
              <a:buFont typeface="Wingdings" panose="05000000000000000000" pitchFamily="2" charset="2"/>
              <a:buChar char="Ø"/>
            </a:pPr>
            <a:endParaRPr lang="en-US" sz="3000" dirty="0">
              <a:latin typeface="Times New Roman" panose="02020603050405020304" pitchFamily="18" charset="0"/>
              <a:cs typeface="Times New Roman" panose="02020603050405020304" pitchFamily="18" charset="0"/>
            </a:endParaRPr>
          </a:p>
          <a:p>
            <a:pPr marL="914400" lvl="1" indent="-457200">
              <a:spcBef>
                <a:spcPts val="200"/>
              </a:spcBef>
              <a:spcAft>
                <a:spcPts val="200"/>
              </a:spcAft>
              <a:buFont typeface="Wingdings" panose="05000000000000000000" pitchFamily="2" charset="2"/>
              <a:buChar char="Ø"/>
            </a:pPr>
            <a:r>
              <a:rPr lang="en-US" sz="3000" dirty="0" err="1" smtClean="0">
                <a:latin typeface="Times New Roman" panose="02020603050405020304" pitchFamily="18" charset="0"/>
                <a:cs typeface="Times New Roman" panose="02020603050405020304" pitchFamily="18" charset="0"/>
              </a:rPr>
              <a:t>Các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đơn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vị</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giảm</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áp</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lực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trong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việc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đăng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ký</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nguyện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vọng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của</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thí</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sinh</a:t>
            </a:r>
            <a:r>
              <a:rPr lang="en-US" sz="30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581095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white">
          <a:xfrm>
            <a:off x="21566" y="533400"/>
            <a:ext cx="8991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Verdana" pitchFamily="34" charset="0"/>
              </a:defRPr>
            </a:lvl2pPr>
            <a:lvl3pPr algn="ctr" rtl="0" eaLnBrk="0" fontAlgn="base" hangingPunct="0">
              <a:spcBef>
                <a:spcPct val="0"/>
              </a:spcBef>
              <a:spcAft>
                <a:spcPct val="0"/>
              </a:spcAft>
              <a:defRPr sz="3200" b="1">
                <a:solidFill>
                  <a:schemeClr val="bg1"/>
                </a:solidFill>
                <a:latin typeface="Verdana" pitchFamily="34" charset="0"/>
              </a:defRPr>
            </a:lvl3pPr>
            <a:lvl4pPr algn="ctr" rtl="0" eaLnBrk="0" fontAlgn="base" hangingPunct="0">
              <a:spcBef>
                <a:spcPct val="0"/>
              </a:spcBef>
              <a:spcAft>
                <a:spcPct val="0"/>
              </a:spcAft>
              <a:defRPr sz="3200" b="1">
                <a:solidFill>
                  <a:schemeClr val="bg1"/>
                </a:solidFill>
                <a:latin typeface="Verdana" pitchFamily="34" charset="0"/>
              </a:defRPr>
            </a:lvl4pPr>
            <a:lvl5pPr algn="ctr" rtl="0" eaLnBrk="0" fontAlgn="base" hangingPunct="0">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a:lstStyle>
          <a:p>
            <a:pPr algn="l" eaLnBrk="1" hangingPunct="1"/>
            <a:r>
              <a:rPr lang="en-US" altLang="en-US" kern="0" dirty="0" smtClean="0">
                <a:latin typeface="Times New Roman" panose="02020603050405020304" pitchFamily="18" charset="0"/>
                <a:cs typeface="Times New Roman" panose="02020603050405020304" pitchFamily="18" charset="0"/>
              </a:rPr>
              <a:t>4. </a:t>
            </a:r>
            <a:r>
              <a:rPr lang="en-US" altLang="en-US" kern="0" dirty="0" err="1" smtClean="0">
                <a:latin typeface="Times New Roman" panose="02020603050405020304" pitchFamily="18" charset="0"/>
                <a:cs typeface="Times New Roman" panose="02020603050405020304" pitchFamily="18" charset="0"/>
              </a:rPr>
              <a:t>Điều</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chỉnh</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nguyện</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vọng</a:t>
            </a:r>
            <a:endParaRPr lang="en-US" altLang="en-US" kern="0" dirty="0" smtClean="0">
              <a:solidFill>
                <a:schemeClr val="accent1"/>
              </a:solidFill>
              <a:latin typeface="Times New Roman" panose="02020603050405020304" pitchFamily="18" charset="0"/>
              <a:cs typeface="Times New Roman" panose="02020603050405020304" pitchFamily="18" charset="0"/>
            </a:endParaRPr>
          </a:p>
        </p:txBody>
      </p:sp>
      <p:sp>
        <p:nvSpPr>
          <p:cNvPr id="2" name="Rectangle 1"/>
          <p:cNvSpPr/>
          <p:nvPr/>
        </p:nvSpPr>
        <p:spPr>
          <a:xfrm>
            <a:off x="0" y="1371600"/>
            <a:ext cx="9144000" cy="4349909"/>
          </a:xfrm>
          <a:prstGeom prst="rect">
            <a:avLst/>
          </a:prstGeom>
        </p:spPr>
        <p:txBody>
          <a:bodyPr wrap="square">
            <a:spAutoFit/>
          </a:bodyPr>
          <a:lstStyle/>
          <a:p>
            <a:pPr marL="457200" indent="-457200">
              <a:spcBef>
                <a:spcPts val="200"/>
              </a:spcBef>
              <a:spcAft>
                <a:spcPts val="200"/>
              </a:spcAft>
              <a:buFont typeface="Wingdings" panose="05000000000000000000" pitchFamily="2" charset="2"/>
              <a:buChar char="Ø"/>
            </a:pPr>
            <a:r>
              <a:rPr lang="en-US" sz="3000" dirty="0" err="1" smtClean="0">
                <a:latin typeface="Times New Roman" panose="02020603050405020304" pitchFamily="18" charset="0"/>
                <a:cs typeface="Times New Roman" panose="02020603050405020304" pitchFamily="18" charset="0"/>
              </a:rPr>
              <a:t>Việc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đăng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ký</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theo</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mô</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hình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trực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tuyến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và</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một</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lần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đăng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ký</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sau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có</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những</a:t>
            </a:r>
            <a:r>
              <a:rPr lang="en-US" sz="3000" dirty="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hạn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chế</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sau</a:t>
            </a:r>
            <a:r>
              <a:rPr lang="en-US" sz="3000" dirty="0" smtClean="0">
                <a:latin typeface="Times New Roman" panose="02020603050405020304" pitchFamily="18" charset="0"/>
                <a:cs typeface="Times New Roman" panose="02020603050405020304" pitchFamily="18" charset="0"/>
              </a:rPr>
              <a:t>:</a:t>
            </a:r>
          </a:p>
          <a:p>
            <a:pPr marL="914400" lvl="1" indent="-457200">
              <a:spcBef>
                <a:spcPts val="200"/>
              </a:spcBef>
              <a:spcAft>
                <a:spcPts val="200"/>
              </a:spcAft>
              <a:buFont typeface="Wingdings" panose="05000000000000000000" pitchFamily="2" charset="2"/>
              <a:buChar char="Ø"/>
            </a:pPr>
            <a:r>
              <a:rPr lang="en-US" sz="3000" dirty="0" err="1" smtClean="0">
                <a:latin typeface="Times New Roman" panose="02020603050405020304" pitchFamily="18" charset="0"/>
                <a:cs typeface="Times New Roman" panose="02020603050405020304" pitchFamily="18" charset="0"/>
              </a:rPr>
              <a:t>Thí</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sinh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phải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chịu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trách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nhiệm</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với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việc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đăng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ký</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nguyện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vọng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của</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mình</a:t>
            </a:r>
            <a:r>
              <a:rPr lang="en-US" sz="3000" dirty="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từ</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thời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gian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cho</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đến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tìm</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hiểu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các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nguyện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vọng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đăng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ký</a:t>
            </a:r>
            <a:r>
              <a:rPr lang="en-US" sz="3000" dirty="0" smtClean="0">
                <a:latin typeface="Times New Roman" panose="02020603050405020304" pitchFamily="18" charset="0"/>
                <a:cs typeface="Times New Roman" panose="02020603050405020304" pitchFamily="18" charset="0"/>
              </a:rPr>
              <a:t>.</a:t>
            </a:r>
          </a:p>
          <a:p>
            <a:pPr marL="914400" lvl="1" indent="-457200">
              <a:spcBef>
                <a:spcPts val="200"/>
              </a:spcBef>
              <a:spcAft>
                <a:spcPts val="200"/>
              </a:spcAft>
              <a:buFont typeface="Wingdings" panose="05000000000000000000" pitchFamily="2" charset="2"/>
              <a:buChar char="Ø"/>
            </a:pPr>
            <a:r>
              <a:rPr lang="en-US" sz="3000" dirty="0" err="1" smtClean="0">
                <a:latin typeface="Times New Roman" panose="02020603050405020304" pitchFamily="18" charset="0"/>
                <a:cs typeface="Times New Roman" panose="02020603050405020304" pitchFamily="18" charset="0"/>
              </a:rPr>
              <a:t>Khó</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khăn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trong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việc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hỗ</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trợ</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vì</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lúc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này</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mỗi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thí</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sinh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phải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chịu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trách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nhiệm</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với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dữ</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liệu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của</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chính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bản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thân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mình</a:t>
            </a:r>
            <a:r>
              <a:rPr lang="en-US" sz="3000" dirty="0" smtClean="0">
                <a:latin typeface="Times New Roman" panose="02020603050405020304" pitchFamily="18" charset="0"/>
                <a:cs typeface="Times New Roman" panose="02020603050405020304" pitchFamily="18" charset="0"/>
              </a:rPr>
              <a:t>. Xu </a:t>
            </a:r>
            <a:r>
              <a:rPr lang="en-US" sz="3000" dirty="0" err="1" smtClean="0">
                <a:latin typeface="Times New Roman" panose="02020603050405020304" pitchFamily="18" charset="0"/>
                <a:cs typeface="Times New Roman" panose="02020603050405020304" pitchFamily="18" charset="0"/>
              </a:rPr>
              <a:t>hướng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của</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Bộ</a:t>
            </a:r>
            <a:r>
              <a:rPr lang="en-US" sz="3000" dirty="0" smtClean="0">
                <a:latin typeface="Times New Roman" panose="02020603050405020304" pitchFamily="18" charset="0"/>
                <a:cs typeface="Times New Roman" panose="02020603050405020304" pitchFamily="18" charset="0"/>
              </a:rPr>
              <a:t> GDĐT </a:t>
            </a:r>
            <a:r>
              <a:rPr lang="en-US" sz="3000" dirty="0" err="1" smtClean="0">
                <a:latin typeface="Times New Roman" panose="02020603050405020304" pitchFamily="18" charset="0"/>
                <a:cs typeface="Times New Roman" panose="02020603050405020304" pitchFamily="18" charset="0"/>
              </a:rPr>
              <a:t>những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năm</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gần</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đây</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là</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sẽ</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không</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hỗ</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trợ</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nếu</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lỗi</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đó</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xác</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định</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là</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từ</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thí</a:t>
            </a:r>
            <a:r>
              <a:rPr lang="en-US" sz="3000" dirty="0" smtClean="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sinh</a:t>
            </a:r>
            <a:r>
              <a:rPr lang="en-US" sz="30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628565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219200"/>
            <a:ext cx="8839200" cy="3960571"/>
          </a:xfrm>
          <a:prstGeom prst="rect">
            <a:avLst/>
          </a:prstGeom>
        </p:spPr>
        <p:txBody>
          <a:bodyPr wrap="square">
            <a:spAutoFit/>
          </a:bodyPr>
          <a:lstStyle/>
          <a:p>
            <a:pPr marL="285750" lvl="0" indent="-285750">
              <a:lnSpc>
                <a:spcPct val="107000"/>
              </a:lnSpc>
              <a:spcAft>
                <a:spcPts val="800"/>
              </a:spcAft>
              <a:buFont typeface="Wingdings" panose="05000000000000000000" pitchFamily="2" charset="2"/>
              <a:buChar char="Ø"/>
            </a:pP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Sẽ</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latin typeface="Times New Roman" panose="02020603050405020304" pitchFamily="18" charset="0"/>
                <a:ea typeface="Calibri" panose="020F0502020204030204" pitchFamily="34" charset="0"/>
                <a:cs typeface="Times New Roman" panose="02020603050405020304" pitchFamily="18" charset="0"/>
              </a:rPr>
              <a:t>phải</a:t>
            </a:r>
            <a:r>
              <a:rPr lang="en-US" sz="3000" dirty="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latin typeface="Times New Roman" panose="02020603050405020304" pitchFamily="18" charset="0"/>
                <a:ea typeface="Calibri" panose="020F0502020204030204" pitchFamily="34" charset="0"/>
                <a:cs typeface="Times New Roman" panose="02020603050405020304" pitchFamily="18" charset="0"/>
              </a:rPr>
              <a:t>nhập</a:t>
            </a:r>
            <a:r>
              <a:rPr lang="en-US" sz="3000" dirty="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latin typeface="Times New Roman" panose="02020603050405020304" pitchFamily="18" charset="0"/>
                <a:ea typeface="Calibri" panose="020F0502020204030204" pitchFamily="34" charset="0"/>
                <a:cs typeface="Times New Roman" panose="02020603050405020304" pitchFamily="18" charset="0"/>
              </a:rPr>
              <a:t>điểm</a:t>
            </a:r>
            <a:r>
              <a:rPr lang="en-US" sz="3000" dirty="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latin typeface="Times New Roman" panose="02020603050405020304" pitchFamily="18" charset="0"/>
                <a:ea typeface="Calibri" panose="020F0502020204030204" pitchFamily="34" charset="0"/>
                <a:cs typeface="Times New Roman" panose="02020603050405020304" pitchFamily="18" charset="0"/>
              </a:rPr>
              <a:t>thi</a:t>
            </a:r>
            <a:r>
              <a:rPr lang="en-US" sz="3000" dirty="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latin typeface="Times New Roman" panose="02020603050405020304" pitchFamily="18" charset="0"/>
                <a:ea typeface="Calibri" panose="020F0502020204030204" pitchFamily="34" charset="0"/>
                <a:cs typeface="Times New Roman" panose="02020603050405020304" pitchFamily="18" charset="0"/>
              </a:rPr>
              <a:t>lớp</a:t>
            </a:r>
            <a:r>
              <a:rPr lang="en-US" sz="3000" dirty="0">
                <a:latin typeface="Times New Roman" panose="02020603050405020304" pitchFamily="18" charset="0"/>
                <a:ea typeface="Calibri" panose="020F0502020204030204" pitchFamily="34" charset="0"/>
                <a:cs typeface="Times New Roman" panose="02020603050405020304" pitchFamily="18" charset="0"/>
              </a:rPr>
              <a:t> </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10, 11, 12 </a:t>
            </a:r>
            <a:r>
              <a:rPr lang="en-US" sz="3000" dirty="0" err="1">
                <a:latin typeface="Times New Roman" panose="02020603050405020304" pitchFamily="18" charset="0"/>
                <a:ea typeface="Calibri" panose="020F0502020204030204" pitchFamily="34" charset="0"/>
                <a:cs typeface="Times New Roman" panose="02020603050405020304" pitchFamily="18" charset="0"/>
              </a:rPr>
              <a:t>để</a:t>
            </a:r>
            <a:r>
              <a:rPr lang="en-US" sz="3000" dirty="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latin typeface="Times New Roman" panose="02020603050405020304" pitchFamily="18" charset="0"/>
                <a:ea typeface="Calibri" panose="020F0502020204030204" pitchFamily="34" charset="0"/>
                <a:cs typeface="Times New Roman" panose="02020603050405020304" pitchFamily="18" charset="0"/>
              </a:rPr>
              <a:t>Bộ</a:t>
            </a:r>
            <a:r>
              <a:rPr lang="en-US" sz="3000" dirty="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latin typeface="Times New Roman" panose="02020603050405020304" pitchFamily="18" charset="0"/>
                <a:ea typeface="Calibri" panose="020F0502020204030204" pitchFamily="34" charset="0"/>
                <a:cs typeface="Times New Roman" panose="02020603050405020304" pitchFamily="18" charset="0"/>
              </a:rPr>
              <a:t>tiến</a:t>
            </a:r>
            <a:r>
              <a:rPr lang="en-US" sz="3000" dirty="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latin typeface="Times New Roman" panose="02020603050405020304" pitchFamily="18" charset="0"/>
                <a:ea typeface="Calibri" panose="020F0502020204030204" pitchFamily="34" charset="0"/>
                <a:cs typeface="Times New Roman" panose="02020603050405020304" pitchFamily="18" charset="0"/>
              </a:rPr>
              <a:t>hành</a:t>
            </a:r>
            <a:r>
              <a:rPr lang="en-US" sz="3000" dirty="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latin typeface="Times New Roman" panose="02020603050405020304" pitchFamily="18" charset="0"/>
                <a:ea typeface="Calibri" panose="020F0502020204030204" pitchFamily="34" charset="0"/>
                <a:cs typeface="Times New Roman" panose="02020603050405020304" pitchFamily="18" charset="0"/>
              </a:rPr>
              <a:t>đối</a:t>
            </a:r>
            <a:r>
              <a:rPr lang="en-US" sz="3000" dirty="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latin typeface="Times New Roman" panose="02020603050405020304" pitchFamily="18" charset="0"/>
                <a:ea typeface="Calibri" panose="020F0502020204030204" pitchFamily="34" charset="0"/>
                <a:cs typeface="Times New Roman" panose="02020603050405020304" pitchFamily="18" charset="0"/>
              </a:rPr>
              <a:t>soát</a:t>
            </a:r>
            <a:r>
              <a:rPr lang="en-US" sz="3000" dirty="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latin typeface="Times New Roman" panose="02020603050405020304" pitchFamily="18" charset="0"/>
                <a:ea typeface="Calibri" panose="020F0502020204030204" pitchFamily="34" charset="0"/>
                <a:cs typeface="Times New Roman" panose="02020603050405020304" pitchFamily="18" charset="0"/>
              </a:rPr>
              <a:t>kết</a:t>
            </a:r>
            <a:r>
              <a:rPr lang="en-US" sz="3000" dirty="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latin typeface="Times New Roman" panose="02020603050405020304" pitchFamily="18" charset="0"/>
                <a:ea typeface="Calibri" panose="020F0502020204030204" pitchFamily="34" charset="0"/>
                <a:cs typeface="Times New Roman" panose="02020603050405020304" pitchFamily="18" charset="0"/>
              </a:rPr>
              <a:t>quả</a:t>
            </a:r>
            <a:r>
              <a:rPr lang="en-US" sz="3000" dirty="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thi</a:t>
            </a:r>
            <a:r>
              <a:rPr lang="en-US" sz="3000" dirty="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và</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dung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kết</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quả</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này</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để</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xét</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học</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bạ</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ở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các</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trường</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đại</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học</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a:t>
            </a:r>
          </a:p>
          <a:p>
            <a:pPr marL="285750" lvl="0" indent="-285750">
              <a:lnSpc>
                <a:spcPct val="107000"/>
              </a:lnSpc>
              <a:spcAft>
                <a:spcPts val="800"/>
              </a:spcAft>
              <a:buFont typeface="Wingdings" panose="05000000000000000000" pitchFamily="2" charset="2"/>
              <a:buChar char="Ø"/>
            </a:pPr>
            <a:endParaRPr lang="en-US" sz="3000" dirty="0" smtClean="0">
              <a:latin typeface="Times New Roman" panose="02020603050405020304" pitchFamily="18" charset="0"/>
              <a:ea typeface="Calibri" panose="020F0502020204030204" pitchFamily="34" charset="0"/>
              <a:cs typeface="Times New Roman" panose="02020603050405020304" pitchFamily="18" charset="0"/>
            </a:endParaRPr>
          </a:p>
          <a:p>
            <a:pPr marL="285750" lvl="0" indent="-285750">
              <a:lnSpc>
                <a:spcPct val="107000"/>
              </a:lnSpc>
              <a:spcAft>
                <a:spcPts val="800"/>
              </a:spcAft>
              <a:buFont typeface="Wingdings" panose="05000000000000000000" pitchFamily="2" charset="2"/>
              <a:buChar char="Ø"/>
            </a:pP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Dữ</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liệu</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điểm</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10, 11, 12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sẽ</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được</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lấy</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từ</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trang</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cơ</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sở</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dữ</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liệu</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ngành</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hiện</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đang</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do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phòng</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KHTC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quản</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smtClean="0">
                <a:latin typeface="Times New Roman" panose="02020603050405020304" pitchFamily="18" charset="0"/>
                <a:ea typeface="Calibri" panose="020F0502020204030204" pitchFamily="34" charset="0"/>
                <a:cs typeface="Times New Roman" panose="02020603050405020304" pitchFamily="18" charset="0"/>
              </a:rPr>
              <a:t>lý</a:t>
            </a:r>
            <a:r>
              <a:rPr lang="en-US" sz="3000" dirty="0" smtClean="0">
                <a:latin typeface="Times New Roman" panose="02020603050405020304" pitchFamily="18" charset="0"/>
                <a:ea typeface="Calibri" panose="020F0502020204030204" pitchFamily="34" charset="0"/>
                <a:cs typeface="Times New Roman" panose="02020603050405020304" pitchFamily="18" charset="0"/>
              </a:rPr>
              <a:t>)</a:t>
            </a:r>
          </a:p>
          <a:p>
            <a:pPr lvl="0">
              <a:lnSpc>
                <a:spcPct val="107000"/>
              </a:lnSpc>
              <a:spcAft>
                <a:spcPts val="800"/>
              </a:spcAft>
            </a:pPr>
            <a:endParaRPr lang="en-US" sz="3000" dirty="0" smtClean="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txBox="1">
            <a:spLocks noChangeArrowheads="1"/>
          </p:cNvSpPr>
          <p:nvPr/>
        </p:nvSpPr>
        <p:spPr bwMode="white">
          <a:xfrm>
            <a:off x="21566" y="533400"/>
            <a:ext cx="8991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Verdana" pitchFamily="34" charset="0"/>
              </a:defRPr>
            </a:lvl2pPr>
            <a:lvl3pPr algn="ctr" rtl="0" eaLnBrk="0" fontAlgn="base" hangingPunct="0">
              <a:spcBef>
                <a:spcPct val="0"/>
              </a:spcBef>
              <a:spcAft>
                <a:spcPct val="0"/>
              </a:spcAft>
              <a:defRPr sz="3200" b="1">
                <a:solidFill>
                  <a:schemeClr val="bg1"/>
                </a:solidFill>
                <a:latin typeface="Verdana" pitchFamily="34" charset="0"/>
              </a:defRPr>
            </a:lvl3pPr>
            <a:lvl4pPr algn="ctr" rtl="0" eaLnBrk="0" fontAlgn="base" hangingPunct="0">
              <a:spcBef>
                <a:spcPct val="0"/>
              </a:spcBef>
              <a:spcAft>
                <a:spcPct val="0"/>
              </a:spcAft>
              <a:defRPr sz="3200" b="1">
                <a:solidFill>
                  <a:schemeClr val="bg1"/>
                </a:solidFill>
                <a:latin typeface="Verdana" pitchFamily="34" charset="0"/>
              </a:defRPr>
            </a:lvl4pPr>
            <a:lvl5pPr algn="ctr" rtl="0" eaLnBrk="0" fontAlgn="base" hangingPunct="0">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a:lstStyle>
          <a:p>
            <a:pPr algn="l" eaLnBrk="1" hangingPunct="1"/>
            <a:r>
              <a:rPr lang="en-US" altLang="en-US" kern="0" dirty="0" smtClean="0">
                <a:latin typeface="Times New Roman" panose="02020603050405020304" pitchFamily="18" charset="0"/>
                <a:cs typeface="Times New Roman" panose="02020603050405020304" pitchFamily="18" charset="0"/>
              </a:rPr>
              <a:t>5. </a:t>
            </a:r>
            <a:r>
              <a:rPr lang="en-US" altLang="en-US" kern="0" dirty="0" err="1" smtClean="0">
                <a:latin typeface="Times New Roman" panose="02020603050405020304" pitchFamily="18" charset="0"/>
                <a:cs typeface="Times New Roman" panose="02020603050405020304" pitchFamily="18" charset="0"/>
              </a:rPr>
              <a:t>Tài</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khoản</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và</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điểm</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bảo</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lưu</a:t>
            </a:r>
            <a:endParaRPr lang="en-US" altLang="en-US" kern="0" dirty="0" smtClean="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66700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37011" y="2971800"/>
            <a:ext cx="8991600" cy="563562"/>
          </a:xfrm>
        </p:spPr>
        <p:txBody>
          <a:bodyPr/>
          <a:lstStyle/>
          <a:p>
            <a:pPr eaLnBrk="1" hangingPunct="1"/>
            <a:r>
              <a:rPr lang="en-US" altLang="en-US" dirty="0" smtClean="0">
                <a:solidFill>
                  <a:srgbClr val="FF0000"/>
                </a:solidFill>
                <a:latin typeface="Times New Roman" panose="02020603050405020304" pitchFamily="18" charset="0"/>
                <a:cs typeface="Times New Roman" panose="02020603050405020304" pitchFamily="18" charset="0"/>
              </a:rPr>
              <a:t>NHỮNG ĐIỂM LƯU Ý TRONG KỲ THI 2023</a:t>
            </a:r>
          </a:p>
        </p:txBody>
      </p:sp>
    </p:spTree>
    <p:extLst>
      <p:ext uri="{BB962C8B-B14F-4D97-AF65-F5344CB8AC3E}">
        <p14:creationId xmlns:p14="http://schemas.microsoft.com/office/powerpoint/2010/main" val="30981440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547688"/>
            <a:ext cx="8991600" cy="563562"/>
          </a:xfrm>
        </p:spPr>
        <p:txBody>
          <a:bodyPr/>
          <a:lstStyle/>
          <a:p>
            <a:pPr eaLnBrk="1" hangingPunct="1"/>
            <a:r>
              <a:rPr lang="en-US" altLang="en-US" dirty="0" err="1" smtClean="0">
                <a:latin typeface="Times New Roman" panose="02020603050405020304" pitchFamily="18" charset="0"/>
                <a:cs typeface="Times New Roman" panose="02020603050405020304" pitchFamily="18" charset="0"/>
              </a:rPr>
              <a:t>Hướng</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dẫn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sử</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dụng</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chứng</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chỉ</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ngoại</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ngữ</a:t>
            </a:r>
            <a:endParaRPr lang="en-US" altLang="en-US" dirty="0" smtClean="0">
              <a:solidFill>
                <a:schemeClr val="accent1"/>
              </a:solidFill>
              <a:latin typeface="Times New Roman" panose="02020603050405020304" pitchFamily="18" charset="0"/>
              <a:cs typeface="Times New Roman" panose="02020603050405020304" pitchFamily="18" charset="0"/>
            </a:endParaRPr>
          </a:p>
        </p:txBody>
      </p:sp>
      <p:sp>
        <p:nvSpPr>
          <p:cNvPr id="16387" name="Line 396"/>
          <p:cNvSpPr>
            <a:spLocks noChangeShapeType="1"/>
          </p:cNvSpPr>
          <p:nvPr/>
        </p:nvSpPr>
        <p:spPr bwMode="auto">
          <a:xfrm>
            <a:off x="3944938" y="2246313"/>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88" name="Line 555"/>
          <p:cNvSpPr>
            <a:spLocks noChangeShapeType="1"/>
          </p:cNvSpPr>
          <p:nvPr/>
        </p:nvSpPr>
        <p:spPr bwMode="auto">
          <a:xfrm>
            <a:off x="3944938" y="3500438"/>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89" name="Line 556"/>
          <p:cNvSpPr>
            <a:spLocks noChangeShapeType="1"/>
          </p:cNvSpPr>
          <p:nvPr/>
        </p:nvSpPr>
        <p:spPr bwMode="auto">
          <a:xfrm>
            <a:off x="4846638" y="3500438"/>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3" name="Picture 2"/>
          <p:cNvPicPr>
            <a:picLocks noChangeAspect="1"/>
          </p:cNvPicPr>
          <p:nvPr/>
        </p:nvPicPr>
        <p:blipFill>
          <a:blip r:embed="rId2"/>
          <a:stretch>
            <a:fillRect/>
          </a:stretch>
        </p:blipFill>
        <p:spPr>
          <a:xfrm>
            <a:off x="685800" y="1371600"/>
            <a:ext cx="7895602" cy="5367737"/>
          </a:xfrm>
          <a:prstGeom prst="rect">
            <a:avLst/>
          </a:prstGeom>
        </p:spPr>
      </p:pic>
    </p:spTree>
    <p:extLst>
      <p:ext uri="{BB962C8B-B14F-4D97-AF65-F5344CB8AC3E}">
        <p14:creationId xmlns:p14="http://schemas.microsoft.com/office/powerpoint/2010/main" val="31686986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547688"/>
            <a:ext cx="8991600" cy="563562"/>
          </a:xfrm>
        </p:spPr>
        <p:txBody>
          <a:bodyPr/>
          <a:lstStyle/>
          <a:p>
            <a:pPr eaLnBrk="1" hangingPunct="1"/>
            <a:r>
              <a:rPr lang="en-US" altLang="en-US" dirty="0" err="1" smtClean="0">
                <a:latin typeface="Times New Roman" panose="02020603050405020304" pitchFamily="18" charset="0"/>
                <a:cs typeface="Times New Roman" panose="02020603050405020304" pitchFamily="18" charset="0"/>
              </a:rPr>
              <a:t>Hướng</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dẫn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sử</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dụng</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chứng</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chỉ</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ngoại</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ngữ</a:t>
            </a:r>
            <a:endParaRPr lang="en-US" altLang="en-US" dirty="0" smtClean="0">
              <a:solidFill>
                <a:schemeClr val="accent1"/>
              </a:solidFill>
              <a:latin typeface="Times New Roman" panose="02020603050405020304" pitchFamily="18" charset="0"/>
              <a:cs typeface="Times New Roman" panose="02020603050405020304" pitchFamily="18" charset="0"/>
            </a:endParaRPr>
          </a:p>
        </p:txBody>
      </p:sp>
      <p:sp>
        <p:nvSpPr>
          <p:cNvPr id="16387" name="Line 396"/>
          <p:cNvSpPr>
            <a:spLocks noChangeShapeType="1"/>
          </p:cNvSpPr>
          <p:nvPr/>
        </p:nvSpPr>
        <p:spPr bwMode="auto">
          <a:xfrm>
            <a:off x="3944938" y="2246313"/>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88" name="Line 555"/>
          <p:cNvSpPr>
            <a:spLocks noChangeShapeType="1"/>
          </p:cNvSpPr>
          <p:nvPr/>
        </p:nvSpPr>
        <p:spPr bwMode="auto">
          <a:xfrm>
            <a:off x="3944938" y="3500438"/>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89" name="Line 556"/>
          <p:cNvSpPr>
            <a:spLocks noChangeShapeType="1"/>
          </p:cNvSpPr>
          <p:nvPr/>
        </p:nvSpPr>
        <p:spPr bwMode="auto">
          <a:xfrm>
            <a:off x="4846638" y="3500438"/>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 name="Rectangle 3"/>
          <p:cNvSpPr/>
          <p:nvPr/>
        </p:nvSpPr>
        <p:spPr>
          <a:xfrm>
            <a:off x="76200" y="2286000"/>
            <a:ext cx="8915400" cy="3400931"/>
          </a:xfrm>
          <a:prstGeom prst="rect">
            <a:avLst/>
          </a:prstGeom>
        </p:spPr>
        <p:txBody>
          <a:bodyPr wrap="square">
            <a:spAutoFit/>
          </a:bodyPr>
          <a:lstStyle/>
          <a:p>
            <a:pPr algn="ctr"/>
            <a:r>
              <a:rPr lang="en-US" sz="3500" dirty="0" err="1" smtClean="0">
                <a:latin typeface="Times New Roman" panose="02020603050405020304" pitchFamily="18" charset="0"/>
                <a:ea typeface="Calibri" panose="020F0502020204030204" pitchFamily="34" charset="0"/>
                <a:cs typeface="Times New Roman" panose="02020603050405020304" pitchFamily="18" charset="0"/>
              </a:rPr>
              <a:t>Lưu</a:t>
            </a:r>
            <a:r>
              <a:rPr lang="en-US" sz="3500" dirty="0" smtClean="0">
                <a:latin typeface="Times New Roman" panose="02020603050405020304" pitchFamily="18" charset="0"/>
                <a:ea typeface="Calibri" panose="020F0502020204030204" pitchFamily="34" charset="0"/>
                <a:cs typeface="Times New Roman" panose="02020603050405020304" pitchFamily="18" charset="0"/>
              </a:rPr>
              <a:t> ý: </a:t>
            </a:r>
            <a:r>
              <a:rPr lang="vi-VN" sz="3500" dirty="0" smtClean="0">
                <a:latin typeface="Times New Roman" panose="02020603050405020304" pitchFamily="18" charset="0"/>
                <a:ea typeface="Calibri" panose="020F0502020204030204" pitchFamily="34" charset="0"/>
                <a:cs typeface="Times New Roman" panose="02020603050405020304" pitchFamily="18" charset="0"/>
              </a:rPr>
              <a:t>Thí </a:t>
            </a:r>
            <a:r>
              <a:rPr lang="vi-VN" sz="3500" dirty="0">
                <a:latin typeface="Times New Roman" panose="02020603050405020304" pitchFamily="18" charset="0"/>
                <a:ea typeface="Calibri" panose="020F0502020204030204" pitchFamily="34" charset="0"/>
                <a:cs typeface="Times New Roman" panose="02020603050405020304" pitchFamily="18" charset="0"/>
              </a:rPr>
              <a:t>sinh có một trong các chứng chỉ Ngoại ngữ (giống hoặc khác với môn Ngoại ngữ đang học tại trường phổ thông) hợp </a:t>
            </a:r>
            <a:r>
              <a:rPr lang="vi-VN" sz="3500" dirty="0" smtClean="0">
                <a:latin typeface="Times New Roman" panose="02020603050405020304" pitchFamily="18" charset="0"/>
                <a:ea typeface="Calibri" panose="020F0502020204030204" pitchFamily="34" charset="0"/>
                <a:cs typeface="Times New Roman" panose="02020603050405020304" pitchFamily="18" charset="0"/>
              </a:rPr>
              <a:t>lệ</a:t>
            </a:r>
            <a:r>
              <a:rPr lang="en-US" sz="35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500" dirty="0" err="1" smtClean="0">
                <a:latin typeface="Times New Roman" panose="02020603050405020304" pitchFamily="18" charset="0"/>
                <a:ea typeface="Calibri" panose="020F0502020204030204" pitchFamily="34" charset="0"/>
                <a:cs typeface="Times New Roman" panose="02020603050405020304" pitchFamily="18" charset="0"/>
              </a:rPr>
              <a:t>chậm</a:t>
            </a:r>
            <a:r>
              <a:rPr lang="en-US" sz="35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500" dirty="0" err="1" smtClean="0">
                <a:latin typeface="Times New Roman" panose="02020603050405020304" pitchFamily="18" charset="0"/>
                <a:ea typeface="Calibri" panose="020F0502020204030204" pitchFamily="34" charset="0"/>
                <a:cs typeface="Times New Roman" panose="02020603050405020304" pitchFamily="18" charset="0"/>
              </a:rPr>
              <a:t>nhất</a:t>
            </a:r>
            <a:r>
              <a:rPr lang="en-US" sz="35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500" dirty="0" err="1">
                <a:latin typeface="Times New Roman" panose="02020603050405020304" pitchFamily="18" charset="0"/>
                <a:ea typeface="Calibri" panose="020F0502020204030204" pitchFamily="34" charset="0"/>
                <a:cs typeface="Times New Roman" panose="02020603050405020304" pitchFamily="18" charset="0"/>
              </a:rPr>
              <a:t>c</a:t>
            </a:r>
            <a:r>
              <a:rPr lang="en-US" sz="3500" dirty="0" err="1" smtClean="0">
                <a:latin typeface="Times New Roman" panose="02020603050405020304" pitchFamily="18" charset="0"/>
                <a:ea typeface="Calibri" panose="020F0502020204030204" pitchFamily="34" charset="0"/>
                <a:cs typeface="Times New Roman" panose="02020603050405020304" pitchFamily="18" charset="0"/>
              </a:rPr>
              <a:t>hậm</a:t>
            </a:r>
            <a:r>
              <a:rPr lang="en-US" sz="35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500" dirty="0" err="1">
                <a:latin typeface="Times New Roman" panose="02020603050405020304" pitchFamily="18" charset="0"/>
                <a:ea typeface="Calibri" panose="020F0502020204030204" pitchFamily="34" charset="0"/>
                <a:cs typeface="Times New Roman" panose="02020603050405020304" pitchFamily="18" charset="0"/>
              </a:rPr>
              <a:t>nhất</a:t>
            </a:r>
            <a:r>
              <a:rPr lang="en-US" sz="3500" dirty="0">
                <a:latin typeface="Times New Roman" panose="02020603050405020304" pitchFamily="18" charset="0"/>
                <a:ea typeface="Calibri" panose="020F0502020204030204" pitchFamily="34" charset="0"/>
                <a:cs typeface="Times New Roman" panose="02020603050405020304" pitchFamily="18" charset="0"/>
              </a:rPr>
              <a:t> </a:t>
            </a:r>
            <a:r>
              <a:rPr lang="en-US" sz="3500" dirty="0" err="1">
                <a:latin typeface="Times New Roman" panose="02020603050405020304" pitchFamily="18" charset="0"/>
                <a:ea typeface="Calibri" panose="020F0502020204030204" pitchFamily="34" charset="0"/>
                <a:cs typeface="Times New Roman" panose="02020603050405020304" pitchFamily="18" charset="0"/>
              </a:rPr>
              <a:t>ngày</a:t>
            </a:r>
            <a:r>
              <a:rPr lang="en-US" sz="3500" dirty="0">
                <a:latin typeface="Times New Roman" panose="02020603050405020304" pitchFamily="18" charset="0"/>
                <a:ea typeface="Calibri" panose="020F0502020204030204" pitchFamily="34" charset="0"/>
                <a:cs typeface="Times New Roman" panose="02020603050405020304" pitchFamily="18" charset="0"/>
              </a:rPr>
              <a:t> </a:t>
            </a:r>
            <a:r>
              <a:rPr lang="en-US" sz="35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12/5/2023</a:t>
            </a:r>
            <a:r>
              <a:rPr lang="vi-VN" sz="3500" dirty="0" smtClean="0">
                <a:latin typeface="Times New Roman" panose="02020603050405020304" pitchFamily="18" charset="0"/>
                <a:ea typeface="Calibri" panose="020F0502020204030204" pitchFamily="34" charset="0"/>
                <a:cs typeface="Times New Roman" panose="02020603050405020304" pitchFamily="18" charset="0"/>
              </a:rPr>
              <a:t>,</a:t>
            </a:r>
            <a:r>
              <a:rPr lang="en-US" sz="35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5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đạt</a:t>
            </a:r>
            <a:r>
              <a:rPr lang="en-US" sz="35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35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mức</a:t>
            </a:r>
            <a:r>
              <a:rPr lang="en-US" sz="35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35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tối</a:t>
            </a:r>
            <a:r>
              <a:rPr lang="en-US" sz="35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35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thiểu</a:t>
            </a:r>
            <a:r>
              <a:rPr lang="en-US" sz="35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500" dirty="0" err="1" smtClean="0">
                <a:latin typeface="Times New Roman" panose="02020603050405020304" pitchFamily="18" charset="0"/>
                <a:ea typeface="Calibri" panose="020F0502020204030204" pitchFamily="34" charset="0"/>
                <a:cs typeface="Times New Roman" panose="02020603050405020304" pitchFamily="18" charset="0"/>
              </a:rPr>
              <a:t>theo</a:t>
            </a:r>
            <a:r>
              <a:rPr lang="en-US" sz="35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500" dirty="0" err="1" smtClean="0">
                <a:latin typeface="Times New Roman" panose="02020603050405020304" pitchFamily="18" charset="0"/>
                <a:ea typeface="Calibri" panose="020F0502020204030204" pitchFamily="34" charset="0"/>
                <a:cs typeface="Times New Roman" panose="02020603050405020304" pitchFamily="18" charset="0"/>
              </a:rPr>
              <a:t>bảng</a:t>
            </a:r>
            <a:r>
              <a:rPr lang="en-US" sz="35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500" dirty="0" err="1" smtClean="0">
                <a:latin typeface="Times New Roman" panose="02020603050405020304" pitchFamily="18" charset="0"/>
                <a:ea typeface="Calibri" panose="020F0502020204030204" pitchFamily="34" charset="0"/>
                <a:cs typeface="Times New Roman" panose="02020603050405020304" pitchFamily="18" charset="0"/>
              </a:rPr>
              <a:t>trên</a:t>
            </a:r>
            <a:r>
              <a:rPr lang="en-US" sz="35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500" dirty="0" err="1" smtClean="0">
                <a:latin typeface="Times New Roman" panose="02020603050405020304" pitchFamily="18" charset="0"/>
                <a:ea typeface="Calibri" panose="020F0502020204030204" pitchFamily="34" charset="0"/>
                <a:cs typeface="Times New Roman" panose="02020603050405020304" pitchFamily="18" charset="0"/>
              </a:rPr>
              <a:t>và</a:t>
            </a:r>
            <a:r>
              <a:rPr lang="vi-VN" sz="3500" dirty="0" smtClean="0">
                <a:latin typeface="Times New Roman" panose="02020603050405020304" pitchFamily="18" charset="0"/>
                <a:ea typeface="Calibri" panose="020F0502020204030204" pitchFamily="34" charset="0"/>
                <a:cs typeface="Times New Roman" panose="02020603050405020304" pitchFamily="18" charset="0"/>
              </a:rPr>
              <a:t> </a:t>
            </a:r>
            <a:r>
              <a:rPr lang="vi-VN" sz="3500" dirty="0">
                <a:latin typeface="Times New Roman" panose="02020603050405020304" pitchFamily="18" charset="0"/>
                <a:ea typeface="Calibri" panose="020F0502020204030204" pitchFamily="34" charset="0"/>
                <a:cs typeface="Times New Roman" panose="02020603050405020304" pitchFamily="18" charset="0"/>
              </a:rPr>
              <a:t>có giá trị sử </a:t>
            </a:r>
            <a:r>
              <a:rPr lang="vi-VN" sz="3500" kern="1600" dirty="0">
                <a:latin typeface="Times New Roman" panose="02020603050405020304" pitchFamily="18" charset="0"/>
                <a:ea typeface="Calibri" panose="020F0502020204030204" pitchFamily="34" charset="0"/>
                <a:cs typeface="Times New Roman" panose="02020603050405020304" pitchFamily="18" charset="0"/>
              </a:rPr>
              <a:t>dụng ít nhất đến</a:t>
            </a:r>
            <a:r>
              <a:rPr lang="vi-VN" sz="3500" dirty="0">
                <a:latin typeface="Times New Roman" panose="02020603050405020304" pitchFamily="18" charset="0"/>
                <a:ea typeface="Calibri" panose="020F0502020204030204" pitchFamily="34" charset="0"/>
                <a:cs typeface="Times New Roman" panose="02020603050405020304" pitchFamily="18" charset="0"/>
              </a:rPr>
              <a:t> ngày</a:t>
            </a:r>
            <a:r>
              <a:rPr lang="en-US" sz="3500" dirty="0">
                <a:latin typeface="Times New Roman" panose="02020603050405020304" pitchFamily="18" charset="0"/>
                <a:ea typeface="Calibri" panose="020F0502020204030204" pitchFamily="34" charset="0"/>
                <a:cs typeface="Times New Roman" panose="02020603050405020304" pitchFamily="18" charset="0"/>
              </a:rPr>
              <a:t> </a:t>
            </a:r>
            <a:r>
              <a:rPr lang="en-US" sz="40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27</a:t>
            </a:r>
            <a:r>
              <a:rPr lang="vi-VN" sz="40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r>
              <a:rPr lang="en-US" sz="40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6</a:t>
            </a:r>
            <a:r>
              <a:rPr lang="vi-VN" sz="40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/202</a:t>
            </a:r>
            <a:r>
              <a:rPr lang="en-US" sz="40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3</a:t>
            </a:r>
            <a:endParaRPr lang="en-US" sz="35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56989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547688"/>
            <a:ext cx="8991600" cy="563562"/>
          </a:xfrm>
        </p:spPr>
        <p:txBody>
          <a:bodyPr/>
          <a:lstStyle/>
          <a:p>
            <a:pPr eaLnBrk="1" hangingPunct="1"/>
            <a:r>
              <a:rPr lang="en-US" altLang="en-US" dirty="0" err="1" smtClean="0">
                <a:latin typeface="Times New Roman" panose="02020603050405020304" pitchFamily="18" charset="0"/>
                <a:cs typeface="Times New Roman" panose="02020603050405020304" pitchFamily="18" charset="0"/>
              </a:rPr>
              <a:t>Hướng</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dẫn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rà</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soát</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ưu</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tiên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khuyến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khích</a:t>
            </a:r>
            <a:endParaRPr lang="en-US" altLang="en-US" dirty="0" smtClean="0">
              <a:solidFill>
                <a:schemeClr val="accent1"/>
              </a:solidFill>
              <a:latin typeface="Times New Roman" panose="02020603050405020304" pitchFamily="18" charset="0"/>
              <a:cs typeface="Times New Roman" panose="02020603050405020304" pitchFamily="18" charset="0"/>
            </a:endParaRPr>
          </a:p>
        </p:txBody>
      </p:sp>
      <p:sp>
        <p:nvSpPr>
          <p:cNvPr id="16387" name="Line 396"/>
          <p:cNvSpPr>
            <a:spLocks noChangeShapeType="1"/>
          </p:cNvSpPr>
          <p:nvPr/>
        </p:nvSpPr>
        <p:spPr bwMode="auto">
          <a:xfrm>
            <a:off x="3944938" y="2246313"/>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88" name="Line 555"/>
          <p:cNvSpPr>
            <a:spLocks noChangeShapeType="1"/>
          </p:cNvSpPr>
          <p:nvPr/>
        </p:nvSpPr>
        <p:spPr bwMode="auto">
          <a:xfrm>
            <a:off x="3944938" y="3500438"/>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89" name="Line 556"/>
          <p:cNvSpPr>
            <a:spLocks noChangeShapeType="1"/>
          </p:cNvSpPr>
          <p:nvPr/>
        </p:nvSpPr>
        <p:spPr bwMode="auto">
          <a:xfrm>
            <a:off x="4846638" y="3500438"/>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Rectangle 6"/>
          <p:cNvSpPr/>
          <p:nvPr/>
        </p:nvSpPr>
        <p:spPr>
          <a:xfrm>
            <a:off x="5542" y="1371600"/>
            <a:ext cx="8909858" cy="4401205"/>
          </a:xfrm>
          <a:prstGeom prst="rect">
            <a:avLst/>
          </a:prstGeom>
        </p:spPr>
        <p:txBody>
          <a:bodyPr wrap="square">
            <a:spAutoFit/>
          </a:bodyPr>
          <a:lstStyle/>
          <a:p>
            <a:pPr indent="457200" algn="ctr"/>
            <a:r>
              <a:rPr lang="vi-VN" sz="3500" dirty="0">
                <a:latin typeface="Times New Roman" panose="02020603050405020304" pitchFamily="18" charset="0"/>
                <a:ea typeface="Calibri" panose="020F0502020204030204" pitchFamily="34" charset="0"/>
                <a:cs typeface="Times New Roman" panose="02020603050405020304" pitchFamily="18" charset="0"/>
              </a:rPr>
              <a:t>Hồ sơ, chứng nhận hưởng ưu tiên, khuyến khích liên quan đến xét công nhận tốt nghiệp THPT phải được thí sinh nộp cho Đơn vị ĐKDT chậm nhất ngày 31/5/2023. Đơn vị ĐKDT có trách nhiệm rà soát, tra cứu thông tin cung cấp bởi CSDL quốc gia về dân cư (trên Hệ thống QLT) để xác nhận diện ưu tiên theo nơi thường trú cho thí sinh.</a:t>
            </a:r>
            <a:endParaRPr lang="en-US" sz="35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71222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37011" y="2971800"/>
            <a:ext cx="8991600" cy="563562"/>
          </a:xfrm>
        </p:spPr>
        <p:txBody>
          <a:bodyPr/>
          <a:lstStyle/>
          <a:p>
            <a:pPr eaLnBrk="1" hangingPunct="1"/>
            <a:r>
              <a:rPr lang="en-US" altLang="en-US" dirty="0">
                <a:solidFill>
                  <a:schemeClr val="tx2"/>
                </a:solidFill>
                <a:latin typeface="Times New Roman" panose="02020603050405020304" pitchFamily="18" charset="0"/>
              </a:rPr>
              <a:t>TUYỂN SINH TRÌNH ĐỘ ĐẠI HỌC;</a:t>
            </a:r>
            <a:br>
              <a:rPr lang="en-US" altLang="en-US" dirty="0">
                <a:solidFill>
                  <a:schemeClr val="tx2"/>
                </a:solidFill>
                <a:latin typeface="Times New Roman" panose="02020603050405020304" pitchFamily="18" charset="0"/>
              </a:rPr>
            </a:br>
            <a:r>
              <a:rPr lang="en-US" altLang="en-US" dirty="0">
                <a:solidFill>
                  <a:schemeClr val="tx2"/>
                </a:solidFill>
                <a:latin typeface="Times New Roman" panose="02020603050405020304" pitchFamily="18" charset="0"/>
              </a:rPr>
              <a:t> TRÌNH ĐỘ CAO ĐẲNG NGÀNH ĐÀO GIÁO DỤC MẦM NON NĂM </a:t>
            </a:r>
            <a:r>
              <a:rPr lang="en-US" altLang="en-US" dirty="0" smtClean="0">
                <a:solidFill>
                  <a:schemeClr val="tx2"/>
                </a:solidFill>
                <a:latin typeface="Times New Roman" panose="02020603050405020304" pitchFamily="18" charset="0"/>
              </a:rPr>
              <a:t>2023</a:t>
            </a:r>
            <a:endParaRPr lang="en-US" altLang="en-US" dirty="0">
              <a:solidFill>
                <a:schemeClr val="tx2"/>
              </a:solidFill>
              <a:latin typeface="Times New Roman" panose="02020603050405020304" pitchFamily="18" charset="0"/>
            </a:endParaRPr>
          </a:p>
        </p:txBody>
      </p:sp>
    </p:spTree>
    <p:extLst>
      <p:ext uri="{BB962C8B-B14F-4D97-AF65-F5344CB8AC3E}">
        <p14:creationId xmlns:p14="http://schemas.microsoft.com/office/powerpoint/2010/main" val="33480528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19200"/>
            <a:ext cx="9013166" cy="3858044"/>
          </a:xfrm>
          <a:prstGeom prst="rect">
            <a:avLst/>
          </a:prstGeom>
        </p:spPr>
        <p:txBody>
          <a:bodyPr wrap="square">
            <a:spAutoFit/>
          </a:bodyPr>
          <a:lstStyle/>
          <a:p>
            <a:pPr marL="285750" indent="-285750">
              <a:lnSpc>
                <a:spcPct val="107000"/>
              </a:lnSpc>
              <a:spcAft>
                <a:spcPts val="800"/>
              </a:spcAft>
              <a:buFont typeface="Wingdings" panose="05000000000000000000" pitchFamily="2" charset="2"/>
              <a:buChar char="Ø"/>
            </a:pP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Kế</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hoạch</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923/QĐ-UBND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ngày</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30/3/2023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về</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ban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hành</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kế</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hoạch</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triển</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khai</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công</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tác</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tuyển</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sinh</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đại</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học</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tuyển</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sinh</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cao</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đẳng</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ngành</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giáo</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dục</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smtClean="0">
                <a:latin typeface="Times New Roman" panose="02020603050405020304" pitchFamily="18" charset="0"/>
                <a:ea typeface="Calibri" panose="020F0502020204030204" pitchFamily="34" charset="0"/>
                <a:cs typeface="Times New Roman" panose="02020603050405020304" pitchFamily="18" charset="0"/>
              </a:rPr>
              <a:t>mầm</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 non 2023;</a:t>
            </a:r>
          </a:p>
          <a:p>
            <a:pPr marL="285750" indent="-285750">
              <a:lnSpc>
                <a:spcPct val="107000"/>
              </a:lnSpc>
              <a:spcAft>
                <a:spcPts val="800"/>
              </a:spcAft>
              <a:buFont typeface="Wingdings" panose="05000000000000000000" pitchFamily="2" charset="2"/>
              <a:buChar char="Ø"/>
            </a:pPr>
            <a:endParaRPr lang="en-US" sz="2600" dirty="0" smtClean="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Wingdings" panose="05000000000000000000" pitchFamily="2" charset="2"/>
              <a:buChar char="Ø"/>
            </a:pPr>
            <a:r>
              <a:rPr lang="en-US" sz="2600" dirty="0" err="1">
                <a:latin typeface="Times New Roman" panose="02020603050405020304" pitchFamily="18" charset="0"/>
                <a:ea typeface="Calibri" panose="020F0502020204030204" pitchFamily="34" charset="0"/>
                <a:cs typeface="Times New Roman" panose="02020603050405020304" pitchFamily="18" charset="0"/>
              </a:rPr>
              <a:t>Thông</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tư</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2600" dirty="0">
                <a:latin typeface="Times New Roman" panose="02020603050405020304" pitchFamily="18" charset="0"/>
                <a:ea typeface="Calibri" panose="020F0502020204030204" pitchFamily="34" charset="0"/>
                <a:cs typeface="Times New Roman" panose="02020603050405020304" pitchFamily="18" charset="0"/>
              </a:rPr>
              <a:t> 08/2022/TT-BGDĐT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ngày</a:t>
            </a:r>
            <a:r>
              <a:rPr lang="en-US" sz="2600" dirty="0">
                <a:latin typeface="Times New Roman" panose="02020603050405020304" pitchFamily="18" charset="0"/>
                <a:ea typeface="Calibri" panose="020F0502020204030204" pitchFamily="34" charset="0"/>
                <a:cs typeface="Times New Roman" panose="02020603050405020304" pitchFamily="18" charset="0"/>
              </a:rPr>
              <a:t> 06/6/2023 </a:t>
            </a:r>
            <a:r>
              <a:rPr lang="en-US" sz="2600" dirty="0" err="1">
                <a:latin typeface="Times New Roman" panose="02020603050405020304" pitchFamily="18" charset="0"/>
                <a:ea typeface="Calibri" panose="020F0502020204030204" pitchFamily="34" charset="0"/>
                <a:cs typeface="Times New Roman" panose="02020603050405020304" pitchFamily="18" charset="0"/>
              </a:rPr>
              <a:t>về</a:t>
            </a:r>
            <a:r>
              <a:rPr lang="en-US" sz="2600" dirty="0">
                <a:latin typeface="Times New Roman" panose="02020603050405020304" pitchFamily="18" charset="0"/>
                <a:ea typeface="Calibri" panose="020F0502020204030204" pitchFamily="34" charset="0"/>
                <a:cs typeface="Times New Roman" panose="02020603050405020304" pitchFamily="18" charset="0"/>
              </a:rPr>
              <a:t> Ban </a:t>
            </a:r>
            <a:r>
              <a:rPr lang="en-US" sz="2600" dirty="0" err="1">
                <a:latin typeface="Times New Roman" panose="02020603050405020304" pitchFamily="18" charset="0"/>
                <a:ea typeface="Calibri" panose="020F0502020204030204" pitchFamily="34" charset="0"/>
                <a:cs typeface="Times New Roman" panose="02020603050405020304" pitchFamily="18" charset="0"/>
              </a:rPr>
              <a:t>hành</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Quy</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chế</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tuyển</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sinh</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đại</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học</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tuyển</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sinh</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cao</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đẳng</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ngành</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giáo</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dục</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Mầm</a:t>
            </a:r>
            <a:r>
              <a:rPr lang="en-US" sz="2600" dirty="0">
                <a:latin typeface="Times New Roman" panose="02020603050405020304" pitchFamily="18" charset="0"/>
                <a:ea typeface="Calibri" panose="020F0502020204030204" pitchFamily="34" charset="0"/>
                <a:cs typeface="Times New Roman" panose="02020603050405020304" pitchFamily="18" charset="0"/>
              </a:rPr>
              <a:t> non;</a:t>
            </a:r>
          </a:p>
          <a:p>
            <a:pPr marL="285750" indent="-285750">
              <a:lnSpc>
                <a:spcPct val="107000"/>
              </a:lnSpc>
              <a:spcAft>
                <a:spcPts val="800"/>
              </a:spcAft>
              <a:buFont typeface="Wingdings" panose="05000000000000000000" pitchFamily="2" charset="2"/>
              <a:buChar char="Ø"/>
            </a:pP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txBox="1">
            <a:spLocks noChangeArrowheads="1"/>
          </p:cNvSpPr>
          <p:nvPr/>
        </p:nvSpPr>
        <p:spPr bwMode="white">
          <a:xfrm>
            <a:off x="21566" y="533400"/>
            <a:ext cx="8991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Verdana" pitchFamily="34" charset="0"/>
              </a:defRPr>
            </a:lvl2pPr>
            <a:lvl3pPr algn="ctr" rtl="0" eaLnBrk="0" fontAlgn="base" hangingPunct="0">
              <a:spcBef>
                <a:spcPct val="0"/>
              </a:spcBef>
              <a:spcAft>
                <a:spcPct val="0"/>
              </a:spcAft>
              <a:defRPr sz="3200" b="1">
                <a:solidFill>
                  <a:schemeClr val="bg1"/>
                </a:solidFill>
                <a:latin typeface="Verdana" pitchFamily="34" charset="0"/>
              </a:defRPr>
            </a:lvl3pPr>
            <a:lvl4pPr algn="ctr" rtl="0" eaLnBrk="0" fontAlgn="base" hangingPunct="0">
              <a:spcBef>
                <a:spcPct val="0"/>
              </a:spcBef>
              <a:spcAft>
                <a:spcPct val="0"/>
              </a:spcAft>
              <a:defRPr sz="3200" b="1">
                <a:solidFill>
                  <a:schemeClr val="bg1"/>
                </a:solidFill>
                <a:latin typeface="Verdana" pitchFamily="34" charset="0"/>
              </a:defRPr>
            </a:lvl4pPr>
            <a:lvl5pPr algn="ctr" rtl="0" eaLnBrk="0" fontAlgn="base" hangingPunct="0">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a:lstStyle>
          <a:p>
            <a:pPr algn="l" eaLnBrk="1" hangingPunct="1"/>
            <a:r>
              <a:rPr lang="en-US" altLang="en-US" kern="0" dirty="0" smtClean="0">
                <a:latin typeface="Times New Roman" panose="02020603050405020304" pitchFamily="18" charset="0"/>
                <a:cs typeface="Times New Roman" panose="02020603050405020304" pitchFamily="18" charset="0"/>
              </a:rPr>
              <a:t>1. VĂN BẢN ÁP DỤNG</a:t>
            </a:r>
            <a:endParaRPr lang="en-US" altLang="en-US" kern="0" dirty="0" smtClean="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67404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 xmlns:a16="http://schemas.microsoft.com/office/drawing/2014/main" id="{2F380C8B-A38A-4610-B70B-F0A55C946D92}"/>
              </a:ext>
            </a:extLst>
          </p:cNvPr>
          <p:cNvCxnSpPr/>
          <p:nvPr/>
        </p:nvCxnSpPr>
        <p:spPr>
          <a:xfrm>
            <a:off x="1905000" y="1701754"/>
            <a:ext cx="5181600"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 xmlns:a16="http://schemas.microsoft.com/office/drawing/2014/main" id="{350A9C68-4540-A3C7-A7BE-CC96150C131F}"/>
              </a:ext>
            </a:extLst>
          </p:cNvPr>
          <p:cNvSpPr txBox="1"/>
          <p:nvPr/>
        </p:nvSpPr>
        <p:spPr>
          <a:xfrm flipH="1">
            <a:off x="325738" y="3827568"/>
            <a:ext cx="8492525" cy="369332"/>
          </a:xfrm>
          <a:prstGeom prst="rect">
            <a:avLst/>
          </a:prstGeom>
          <a:noFill/>
        </p:spPr>
        <p:txBody>
          <a:bodyPr wrap="square" rtlCol="0">
            <a:spAutoFit/>
          </a:bodyPr>
          <a:lstStyle/>
          <a:p>
            <a:pPr marL="338138" indent="-338138" fontAlgn="t">
              <a:spcBef>
                <a:spcPts val="450"/>
              </a:spcBef>
              <a:spcAft>
                <a:spcPts val="450"/>
              </a:spcAft>
              <a:buFont typeface="Wingdings" panose="05000000000000000000" pitchFamily="2" charset="2"/>
              <a:buChar char=""/>
            </a:pPr>
            <a:endParaRPr lang="en-US" dirty="0">
              <a:ea typeface="#9Slide03 Roboto" panose="02000000000000000000" pitchFamily="2" charset="0"/>
              <a:cs typeface="Arial" panose="020B0604020202020204" pitchFamily="34" charset="0"/>
            </a:endParaRPr>
          </a:p>
        </p:txBody>
      </p:sp>
      <p:sp>
        <p:nvSpPr>
          <p:cNvPr id="10" name="TextBox 9">
            <a:extLst>
              <a:ext uri="{FF2B5EF4-FFF2-40B4-BE49-F238E27FC236}">
                <a16:creationId xmlns="" xmlns:a16="http://schemas.microsoft.com/office/drawing/2014/main" id="{54C8E923-367F-4B27-944B-823FA2BA7491}"/>
              </a:ext>
            </a:extLst>
          </p:cNvPr>
          <p:cNvSpPr txBox="1"/>
          <p:nvPr/>
        </p:nvSpPr>
        <p:spPr>
          <a:xfrm>
            <a:off x="1431470" y="1460772"/>
            <a:ext cx="6509660" cy="323165"/>
          </a:xfrm>
          <a:prstGeom prst="rect">
            <a:avLst/>
          </a:prstGeom>
          <a:noFill/>
          <a:effectLst/>
        </p:spPr>
        <p:txBody>
          <a:bodyPr wrap="square" rtlCol="0">
            <a:spAutoFit/>
          </a:bodyPr>
          <a:lstStyle/>
          <a:p>
            <a:pPr algn="ctr"/>
            <a:r>
              <a:rPr lang="en-US" sz="1500" dirty="0">
                <a:solidFill>
                  <a:schemeClr val="bg1"/>
                </a:solidFill>
                <a:latin typeface="#9Slide03 Montserrat Bold" panose="00000800000000000000" pitchFamily="2" charset="0"/>
              </a:rPr>
              <a:t>II. TRIỂN KHAI CÔNG TÁC TUYỂN SINH NĂM 2023</a:t>
            </a:r>
          </a:p>
        </p:txBody>
      </p:sp>
      <p:grpSp>
        <p:nvGrpSpPr>
          <p:cNvPr id="12" name="Group 11">
            <a:extLst>
              <a:ext uri="{FF2B5EF4-FFF2-40B4-BE49-F238E27FC236}">
                <a16:creationId xmlns="" xmlns:a16="http://schemas.microsoft.com/office/drawing/2014/main" id="{68D04AE3-E40F-D862-D5AF-66472CDD1EAE}"/>
              </a:ext>
            </a:extLst>
          </p:cNvPr>
          <p:cNvGrpSpPr/>
          <p:nvPr/>
        </p:nvGrpSpPr>
        <p:grpSpPr>
          <a:xfrm>
            <a:off x="734423" y="1025500"/>
            <a:ext cx="7286184" cy="569497"/>
            <a:chOff x="3221965" y="912120"/>
            <a:chExt cx="8094989" cy="626557"/>
          </a:xfrm>
        </p:grpSpPr>
        <p:sp>
          <p:nvSpPr>
            <p:cNvPr id="13" name="Rectangle: Rounded Corners 15">
              <a:extLst>
                <a:ext uri="{FF2B5EF4-FFF2-40B4-BE49-F238E27FC236}">
                  <a16:creationId xmlns="" xmlns:a16="http://schemas.microsoft.com/office/drawing/2014/main" id="{DA5C8B55-6AF6-E18A-3743-0510B21BAAAF}"/>
                </a:ext>
              </a:extLst>
            </p:cNvPr>
            <p:cNvSpPr/>
            <p:nvPr/>
          </p:nvSpPr>
          <p:spPr>
            <a:xfrm>
              <a:off x="3221965" y="912120"/>
              <a:ext cx="8094989" cy="626557"/>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4" name="TextBox 13">
              <a:extLst>
                <a:ext uri="{FF2B5EF4-FFF2-40B4-BE49-F238E27FC236}">
                  <a16:creationId xmlns="" xmlns:a16="http://schemas.microsoft.com/office/drawing/2014/main" id="{E709B901-F07E-1906-3C8E-4728D9F81A97}"/>
                </a:ext>
              </a:extLst>
            </p:cNvPr>
            <p:cNvSpPr txBox="1"/>
            <p:nvPr/>
          </p:nvSpPr>
          <p:spPr>
            <a:xfrm>
              <a:off x="4326956" y="1032511"/>
              <a:ext cx="6920342" cy="490990"/>
            </a:xfrm>
            <a:prstGeom prst="rect">
              <a:avLst/>
            </a:prstGeom>
            <a:noFill/>
            <a:effectLst/>
          </p:spPr>
          <p:txBody>
            <a:bodyPr wrap="square" rtlCol="0">
              <a:spAutoFit/>
            </a:bodyPr>
            <a:lstStyle/>
            <a:p>
              <a:pPr algn="ctr"/>
              <a:r>
                <a:rPr lang="en-US" sz="2300" b="1" dirty="0">
                  <a:solidFill>
                    <a:schemeClr val="bg1"/>
                  </a:solidFill>
                  <a:latin typeface="Times New Roman" panose="02020603050405020304" pitchFamily="18" charset="0"/>
                  <a:cs typeface="Times New Roman" panose="02020603050405020304" pitchFamily="18" charset="0"/>
                </a:rPr>
                <a:t>CÔNG TÁC TUYỂN SINH NĂM 2023</a:t>
              </a:r>
            </a:p>
          </p:txBody>
        </p:sp>
      </p:grpSp>
      <p:sp>
        <p:nvSpPr>
          <p:cNvPr id="3" name="Rounded Rectangle 3">
            <a:extLst>
              <a:ext uri="{FF2B5EF4-FFF2-40B4-BE49-F238E27FC236}">
                <a16:creationId xmlns="" xmlns:a16="http://schemas.microsoft.com/office/drawing/2014/main" id="{C5879A86-3128-688A-B73A-F5E028346FE7}"/>
              </a:ext>
            </a:extLst>
          </p:cNvPr>
          <p:cNvSpPr/>
          <p:nvPr/>
        </p:nvSpPr>
        <p:spPr>
          <a:xfrm>
            <a:off x="914400" y="1701754"/>
            <a:ext cx="7358687" cy="72179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25" dirty="0">
              <a:solidFill>
                <a:schemeClr val="tx1"/>
              </a:solidFill>
            </a:endParaRPr>
          </a:p>
        </p:txBody>
      </p:sp>
      <p:sp>
        <p:nvSpPr>
          <p:cNvPr id="5" name="Rounded Rectangle 5">
            <a:extLst>
              <a:ext uri="{FF2B5EF4-FFF2-40B4-BE49-F238E27FC236}">
                <a16:creationId xmlns="" xmlns:a16="http://schemas.microsoft.com/office/drawing/2014/main" id="{A294A79B-22BE-95CF-8502-7998BD877581}"/>
              </a:ext>
            </a:extLst>
          </p:cNvPr>
          <p:cNvSpPr/>
          <p:nvPr/>
        </p:nvSpPr>
        <p:spPr>
          <a:xfrm>
            <a:off x="201854" y="2621850"/>
            <a:ext cx="8968891" cy="376681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endParaRPr lang="ko-KR" altLang="en-US" sz="2100" kern="0" dirty="0">
              <a:solidFill>
                <a:prstClr val="white"/>
              </a:solidFill>
              <a:latin typeface="Arial"/>
              <a:ea typeface="맑은 고딕"/>
            </a:endParaRPr>
          </a:p>
        </p:txBody>
      </p:sp>
      <p:cxnSp>
        <p:nvCxnSpPr>
          <p:cNvPr id="20" name="Straight Arrow Connector 19">
            <a:extLst>
              <a:ext uri="{FF2B5EF4-FFF2-40B4-BE49-F238E27FC236}">
                <a16:creationId xmlns="" xmlns:a16="http://schemas.microsoft.com/office/drawing/2014/main" id="{C2A83F56-FDC3-866F-CE6D-B951C7AF1A27}"/>
              </a:ext>
            </a:extLst>
          </p:cNvPr>
          <p:cNvCxnSpPr>
            <a:cxnSpLocks/>
            <a:endCxn id="5" idx="1"/>
          </p:cNvCxnSpPr>
          <p:nvPr/>
        </p:nvCxnSpPr>
        <p:spPr>
          <a:xfrm flipH="1">
            <a:off x="3239803" y="4044438"/>
            <a:ext cx="1382796" cy="480638"/>
          </a:xfrm>
          <a:prstGeom prst="straightConnector1">
            <a:avLst/>
          </a:prstGeom>
          <a:ln w="38100">
            <a:solidFill>
              <a:schemeClr val="accent2"/>
            </a:solidFill>
            <a:prstDash val="sysDot"/>
            <a:tailEnd type="none"/>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 xmlns:a16="http://schemas.microsoft.com/office/drawing/2014/main" id="{AAC237FC-1D77-CB9E-8AAD-32D6DB70BFF6}"/>
              </a:ext>
            </a:extLst>
          </p:cNvPr>
          <p:cNvSpPr txBox="1"/>
          <p:nvPr/>
        </p:nvSpPr>
        <p:spPr>
          <a:xfrm>
            <a:off x="1521416" y="1818956"/>
            <a:ext cx="6775224" cy="430887"/>
          </a:xfrm>
          <a:prstGeom prst="rect">
            <a:avLst/>
          </a:prstGeom>
          <a:noFill/>
        </p:spPr>
        <p:txBody>
          <a:bodyPr wrap="square" rtlCol="0">
            <a:spAutoFit/>
          </a:bodyPr>
          <a:lstStyle/>
          <a:p>
            <a:r>
              <a:rPr lang="en-US" altLang="ko-KR" sz="2200" dirty="0" err="1">
                <a:solidFill>
                  <a:schemeClr val="bg1"/>
                </a:solidFill>
                <a:latin typeface="Times New Roman" panose="02020603050405020304" pitchFamily="18" charset="0"/>
                <a:cs typeface="Times New Roman" panose="02020603050405020304" pitchFamily="18" charset="0"/>
              </a:rPr>
              <a:t>Công</a:t>
            </a:r>
            <a:r>
              <a:rPr lang="en-US" altLang="ko-KR" sz="2200" dirty="0">
                <a:solidFill>
                  <a:schemeClr val="bg1"/>
                </a:solidFill>
                <a:latin typeface="Times New Roman" panose="02020603050405020304" pitchFamily="18" charset="0"/>
                <a:cs typeface="Times New Roman" panose="02020603050405020304" pitchFamily="18" charset="0"/>
              </a:rPr>
              <a:t> </a:t>
            </a:r>
            <a:r>
              <a:rPr lang="en-US" altLang="ko-KR" sz="2200" dirty="0" err="1">
                <a:solidFill>
                  <a:schemeClr val="bg1"/>
                </a:solidFill>
                <a:latin typeface="Times New Roman" panose="02020603050405020304" pitchFamily="18" charset="0"/>
                <a:cs typeface="Times New Roman" panose="02020603050405020304" pitchFamily="18" charset="0"/>
              </a:rPr>
              <a:t>tác</a:t>
            </a:r>
            <a:r>
              <a:rPr lang="en-US" altLang="ko-KR" sz="2200" dirty="0">
                <a:solidFill>
                  <a:schemeClr val="bg1"/>
                </a:solidFill>
                <a:latin typeface="Times New Roman" panose="02020603050405020304" pitchFamily="18" charset="0"/>
                <a:cs typeface="Times New Roman" panose="02020603050405020304" pitchFamily="18" charset="0"/>
              </a:rPr>
              <a:t> </a:t>
            </a:r>
            <a:r>
              <a:rPr lang="en-US" altLang="ko-KR" sz="2200" dirty="0" err="1">
                <a:solidFill>
                  <a:schemeClr val="bg1"/>
                </a:solidFill>
                <a:latin typeface="Times New Roman" panose="02020603050405020304" pitchFamily="18" charset="0"/>
                <a:cs typeface="Times New Roman" panose="02020603050405020304" pitchFamily="18" charset="0"/>
              </a:rPr>
              <a:t>tuyển</a:t>
            </a:r>
            <a:r>
              <a:rPr lang="en-US" altLang="ko-KR" sz="2200" dirty="0">
                <a:solidFill>
                  <a:schemeClr val="bg1"/>
                </a:solidFill>
                <a:latin typeface="Times New Roman" panose="02020603050405020304" pitchFamily="18" charset="0"/>
                <a:cs typeface="Times New Roman" panose="02020603050405020304" pitchFamily="18" charset="0"/>
              </a:rPr>
              <a:t> </a:t>
            </a:r>
            <a:r>
              <a:rPr lang="en-US" altLang="ko-KR" sz="2200" dirty="0" err="1">
                <a:solidFill>
                  <a:schemeClr val="bg1"/>
                </a:solidFill>
                <a:latin typeface="Times New Roman" panose="02020603050405020304" pitchFamily="18" charset="0"/>
                <a:cs typeface="Times New Roman" panose="02020603050405020304" pitchFamily="18" charset="0"/>
              </a:rPr>
              <a:t>sinh</a:t>
            </a:r>
            <a:r>
              <a:rPr lang="en-US" altLang="ko-KR" sz="2200" dirty="0">
                <a:solidFill>
                  <a:schemeClr val="bg1"/>
                </a:solidFill>
                <a:latin typeface="Times New Roman" panose="02020603050405020304" pitchFamily="18" charset="0"/>
                <a:cs typeface="Times New Roman" panose="02020603050405020304" pitchFamily="18" charset="0"/>
              </a:rPr>
              <a:t> 2023: </a:t>
            </a:r>
            <a:r>
              <a:rPr lang="en-US" altLang="ko-KR" sz="2200" dirty="0" err="1">
                <a:solidFill>
                  <a:schemeClr val="bg1"/>
                </a:solidFill>
                <a:latin typeface="Times New Roman" panose="02020603050405020304" pitchFamily="18" charset="0"/>
                <a:cs typeface="Times New Roman" panose="02020603050405020304" pitchFamily="18" charset="0"/>
              </a:rPr>
              <a:t>cơ</a:t>
            </a:r>
            <a:r>
              <a:rPr lang="en-US" altLang="ko-KR" sz="2200" dirty="0">
                <a:solidFill>
                  <a:schemeClr val="bg1"/>
                </a:solidFill>
                <a:latin typeface="Times New Roman" panose="02020603050405020304" pitchFamily="18" charset="0"/>
                <a:cs typeface="Times New Roman" panose="02020603050405020304" pitchFamily="18" charset="0"/>
              </a:rPr>
              <a:t> </a:t>
            </a:r>
            <a:r>
              <a:rPr lang="en-US" altLang="ko-KR" sz="2200" dirty="0" err="1">
                <a:solidFill>
                  <a:schemeClr val="bg1"/>
                </a:solidFill>
                <a:latin typeface="Times New Roman" panose="02020603050405020304" pitchFamily="18" charset="0"/>
                <a:cs typeface="Times New Roman" panose="02020603050405020304" pitchFamily="18" charset="0"/>
              </a:rPr>
              <a:t>bản</a:t>
            </a:r>
            <a:r>
              <a:rPr lang="en-US" altLang="ko-KR" sz="2200" dirty="0">
                <a:solidFill>
                  <a:schemeClr val="bg1"/>
                </a:solidFill>
                <a:latin typeface="Times New Roman" panose="02020603050405020304" pitchFamily="18" charset="0"/>
                <a:cs typeface="Times New Roman" panose="02020603050405020304" pitchFamily="18" charset="0"/>
              </a:rPr>
              <a:t> </a:t>
            </a:r>
            <a:r>
              <a:rPr lang="en-US" altLang="ko-KR" sz="2200" dirty="0" err="1">
                <a:solidFill>
                  <a:schemeClr val="bg1"/>
                </a:solidFill>
                <a:latin typeface="Times New Roman" panose="02020603050405020304" pitchFamily="18" charset="0"/>
                <a:cs typeface="Times New Roman" panose="02020603050405020304" pitchFamily="18" charset="0"/>
              </a:rPr>
              <a:t>ổn</a:t>
            </a:r>
            <a:r>
              <a:rPr lang="en-US" altLang="ko-KR" sz="2200" dirty="0">
                <a:solidFill>
                  <a:schemeClr val="bg1"/>
                </a:solidFill>
                <a:latin typeface="Times New Roman" panose="02020603050405020304" pitchFamily="18" charset="0"/>
                <a:cs typeface="Times New Roman" panose="02020603050405020304" pitchFamily="18" charset="0"/>
              </a:rPr>
              <a:t> </a:t>
            </a:r>
            <a:r>
              <a:rPr lang="en-US" altLang="ko-KR" sz="2200" dirty="0" err="1">
                <a:solidFill>
                  <a:schemeClr val="bg1"/>
                </a:solidFill>
                <a:latin typeface="Times New Roman" panose="02020603050405020304" pitchFamily="18" charset="0"/>
                <a:cs typeface="Times New Roman" panose="02020603050405020304" pitchFamily="18" charset="0"/>
              </a:rPr>
              <a:t>định</a:t>
            </a:r>
            <a:r>
              <a:rPr lang="en-US" altLang="ko-KR" sz="2200" dirty="0">
                <a:solidFill>
                  <a:schemeClr val="bg1"/>
                </a:solidFill>
                <a:latin typeface="Times New Roman" panose="02020603050405020304" pitchFamily="18" charset="0"/>
                <a:cs typeface="Times New Roman" panose="02020603050405020304" pitchFamily="18" charset="0"/>
              </a:rPr>
              <a:t> (</a:t>
            </a:r>
            <a:r>
              <a:rPr lang="en-US" altLang="ko-KR" sz="2200" dirty="0" err="1">
                <a:solidFill>
                  <a:schemeClr val="bg1"/>
                </a:solidFill>
                <a:latin typeface="Times New Roman" panose="02020603050405020304" pitchFamily="18" charset="0"/>
                <a:cs typeface="Times New Roman" panose="02020603050405020304" pitchFamily="18" charset="0"/>
              </a:rPr>
              <a:t>Quy</a:t>
            </a:r>
            <a:r>
              <a:rPr lang="en-US" altLang="ko-KR" sz="2200" dirty="0">
                <a:solidFill>
                  <a:schemeClr val="bg1"/>
                </a:solidFill>
                <a:latin typeface="Times New Roman" panose="02020603050405020304" pitchFamily="18" charset="0"/>
                <a:cs typeface="Times New Roman" panose="02020603050405020304" pitchFamily="18" charset="0"/>
              </a:rPr>
              <a:t> </a:t>
            </a:r>
            <a:r>
              <a:rPr lang="en-US" altLang="ko-KR" sz="2200" dirty="0" err="1">
                <a:solidFill>
                  <a:schemeClr val="bg1"/>
                </a:solidFill>
                <a:latin typeface="Times New Roman" panose="02020603050405020304" pitchFamily="18" charset="0"/>
                <a:cs typeface="Times New Roman" panose="02020603050405020304" pitchFamily="18" charset="0"/>
              </a:rPr>
              <a:t>chế</a:t>
            </a:r>
            <a:r>
              <a:rPr lang="en-US" altLang="ko-KR" sz="2200" dirty="0">
                <a:solidFill>
                  <a:schemeClr val="bg1"/>
                </a:solidFill>
                <a:latin typeface="Times New Roman" panose="02020603050405020304" pitchFamily="18" charset="0"/>
                <a:cs typeface="Times New Roman" panose="02020603050405020304" pitchFamily="18" charset="0"/>
              </a:rPr>
              <a:t> 2022)</a:t>
            </a:r>
            <a:endParaRPr lang="ko-KR" altLang="en-US" sz="2200" dirty="0">
              <a:solidFill>
                <a:schemeClr val="bg1"/>
              </a:solidFill>
              <a:latin typeface="Times New Roman" panose="02020603050405020304" pitchFamily="18" charset="0"/>
              <a:cs typeface="Times New Roman" panose="02020603050405020304" pitchFamily="18" charset="0"/>
            </a:endParaRPr>
          </a:p>
        </p:txBody>
      </p:sp>
      <p:sp>
        <p:nvSpPr>
          <p:cNvPr id="48" name="Rectangle 9">
            <a:extLst>
              <a:ext uri="{FF2B5EF4-FFF2-40B4-BE49-F238E27FC236}">
                <a16:creationId xmlns="" xmlns:a16="http://schemas.microsoft.com/office/drawing/2014/main" id="{EC2AAAA7-7649-1CF1-CC14-FA80FB62D48A}"/>
              </a:ext>
            </a:extLst>
          </p:cNvPr>
          <p:cNvSpPr/>
          <p:nvPr/>
        </p:nvSpPr>
        <p:spPr>
          <a:xfrm>
            <a:off x="1184373" y="1900060"/>
            <a:ext cx="247097" cy="231305"/>
          </a:xfrm>
          <a:custGeom>
            <a:avLst/>
            <a:gdLst>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2991331 w 3239999"/>
              <a:gd name="connsiteY3" fmla="*/ 2709748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39999" h="3032924">
                <a:moveTo>
                  <a:pt x="1576606" y="2778202"/>
                </a:moveTo>
                <a:cubicBezTo>
                  <a:pt x="1576606" y="2778795"/>
                  <a:pt x="1663394" y="2792670"/>
                  <a:pt x="1663394" y="2778202"/>
                </a:cubicBezTo>
                <a:lnTo>
                  <a:pt x="1663394" y="2776423"/>
                </a:lnTo>
                <a:cubicBezTo>
                  <a:pt x="2185083" y="2605634"/>
                  <a:pt x="2444552" y="2500589"/>
                  <a:pt x="2991331" y="2709748"/>
                </a:cubicBezTo>
                <a:lnTo>
                  <a:pt x="3000856" y="526981"/>
                </a:lnTo>
                <a:lnTo>
                  <a:pt x="2855082" y="526981"/>
                </a:lnTo>
                <a:cubicBezTo>
                  <a:pt x="2857178" y="1175360"/>
                  <a:pt x="2859273" y="1823738"/>
                  <a:pt x="2861369" y="2472117"/>
                </a:cubicBezTo>
                <a:cubicBezTo>
                  <a:pt x="2483869" y="2318121"/>
                  <a:pt x="2052449" y="2439541"/>
                  <a:pt x="1663394" y="2765302"/>
                </a:cubicBezTo>
                <a:lnTo>
                  <a:pt x="1663394" y="526981"/>
                </a:lnTo>
                <a:lnTo>
                  <a:pt x="1663394" y="430441"/>
                </a:lnTo>
                <a:lnTo>
                  <a:pt x="1663394" y="402054"/>
                </a:lnTo>
                <a:cubicBezTo>
                  <a:pt x="1896442" y="149589"/>
                  <a:pt x="2115835" y="2106"/>
                  <a:pt x="2406065" y="22"/>
                </a:cubicBezTo>
                <a:cubicBezTo>
                  <a:pt x="2537987" y="-925"/>
                  <a:pt x="2684544" y="28169"/>
                  <a:pt x="2853673" y="91100"/>
                </a:cubicBezTo>
                <a:cubicBezTo>
                  <a:pt x="2854039" y="204214"/>
                  <a:pt x="2854404" y="317327"/>
                  <a:pt x="2854770" y="430441"/>
                </a:cubicBezTo>
                <a:lnTo>
                  <a:pt x="3120669" y="428517"/>
                </a:lnTo>
                <a:lnTo>
                  <a:pt x="3120669" y="738345"/>
                </a:lnTo>
                <a:lnTo>
                  <a:pt x="3239999" y="738345"/>
                </a:lnTo>
                <a:lnTo>
                  <a:pt x="3239999" y="3032924"/>
                </a:lnTo>
                <a:lnTo>
                  <a:pt x="0" y="3032924"/>
                </a:lnTo>
                <a:lnTo>
                  <a:pt x="0" y="738345"/>
                </a:lnTo>
                <a:lnTo>
                  <a:pt x="102477" y="738345"/>
                </a:lnTo>
                <a:lnTo>
                  <a:pt x="102477" y="428517"/>
                </a:lnTo>
                <a:lnTo>
                  <a:pt x="385229" y="430441"/>
                </a:lnTo>
                <a:cubicBezTo>
                  <a:pt x="385595" y="317327"/>
                  <a:pt x="385960" y="204214"/>
                  <a:pt x="386326" y="91100"/>
                </a:cubicBezTo>
                <a:cubicBezTo>
                  <a:pt x="555455" y="28169"/>
                  <a:pt x="702013" y="-925"/>
                  <a:pt x="833935" y="22"/>
                </a:cubicBezTo>
                <a:cubicBezTo>
                  <a:pt x="1124164" y="2106"/>
                  <a:pt x="1343558" y="149589"/>
                  <a:pt x="1576606" y="402054"/>
                </a:cubicBezTo>
                <a:lnTo>
                  <a:pt x="1576606" y="430441"/>
                </a:lnTo>
                <a:lnTo>
                  <a:pt x="1576606" y="526981"/>
                </a:lnTo>
                <a:lnTo>
                  <a:pt x="1576606" y="2765302"/>
                </a:lnTo>
                <a:cubicBezTo>
                  <a:pt x="1187550" y="2439541"/>
                  <a:pt x="756130" y="2318121"/>
                  <a:pt x="378630" y="2472117"/>
                </a:cubicBezTo>
                <a:lnTo>
                  <a:pt x="384918" y="526981"/>
                </a:lnTo>
                <a:lnTo>
                  <a:pt x="239143" y="526981"/>
                </a:lnTo>
                <a:lnTo>
                  <a:pt x="229618" y="2690698"/>
                </a:lnTo>
                <a:cubicBezTo>
                  <a:pt x="773243" y="2466244"/>
                  <a:pt x="1081748" y="2626096"/>
                  <a:pt x="1576606" y="2776423"/>
                </a:cubicBez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1350" dirty="0"/>
          </a:p>
        </p:txBody>
      </p:sp>
      <p:sp>
        <p:nvSpPr>
          <p:cNvPr id="30" name="Rectangle 29">
            <a:extLst>
              <a:ext uri="{FF2B5EF4-FFF2-40B4-BE49-F238E27FC236}">
                <a16:creationId xmlns="" xmlns:a16="http://schemas.microsoft.com/office/drawing/2014/main" id="{125EFD77-F65D-4C9B-A932-8A9C3AA5A33D}"/>
              </a:ext>
            </a:extLst>
          </p:cNvPr>
          <p:cNvSpPr/>
          <p:nvPr/>
        </p:nvSpPr>
        <p:spPr>
          <a:xfrm>
            <a:off x="201854" y="3213306"/>
            <a:ext cx="9128218" cy="2800767"/>
          </a:xfrm>
          <a:prstGeom prst="rect">
            <a:avLst/>
          </a:prstGeom>
        </p:spPr>
        <p:txBody>
          <a:bodyPr wrap="square">
            <a:spAutoFit/>
          </a:bodyPr>
          <a:lstStyle/>
          <a:p>
            <a:pPr marL="257175" indent="-257175" fontAlgn="t">
              <a:buFont typeface="Wingdings" panose="05000000000000000000" pitchFamily="2" charset="2"/>
              <a:buChar char="ü"/>
            </a:pPr>
            <a:r>
              <a:rPr lang="en-US" sz="2200" dirty="0">
                <a:solidFill>
                  <a:schemeClr val="bg1"/>
                </a:solidFill>
                <a:latin typeface="Times New Roman" panose="02020603050405020304" pitchFamily="18" charset="0"/>
                <a:cs typeface="Times New Roman" panose="02020603050405020304" pitchFamily="18" charset="0"/>
              </a:rPr>
              <a:t>Kết nối CSDL ngành – </a:t>
            </a:r>
            <a:r>
              <a:rPr lang="vi-VN" sz="2200" dirty="0">
                <a:solidFill>
                  <a:schemeClr val="bg1"/>
                </a:solidFill>
                <a:latin typeface="Times New Roman" panose="02020603050405020304" pitchFamily="18" charset="0"/>
                <a:cs typeface="Times New Roman" panose="02020603050405020304" pitchFamily="18" charset="0"/>
              </a:rPr>
              <a:t>C</a:t>
            </a:r>
            <a:r>
              <a:rPr lang="en-US" sz="2200" dirty="0">
                <a:solidFill>
                  <a:schemeClr val="bg1"/>
                </a:solidFill>
                <a:latin typeface="Times New Roman" panose="02020603050405020304" pitchFamily="18" charset="0"/>
                <a:cs typeface="Times New Roman" panose="02020603050405020304" pitchFamily="18" charset="0"/>
              </a:rPr>
              <a:t>SDL</a:t>
            </a:r>
            <a:r>
              <a:rPr lang="vi-VN" sz="2200" dirty="0">
                <a:solidFill>
                  <a:schemeClr val="bg1"/>
                </a:solidFill>
                <a:latin typeface="Times New Roman" panose="02020603050405020304" pitchFamily="18" charset="0"/>
                <a:cs typeface="Times New Roman" panose="02020603050405020304" pitchFamily="18" charset="0"/>
              </a:rPr>
              <a:t> quốc gia về dân cư </a:t>
            </a:r>
            <a:r>
              <a:rPr lang="en-US" sz="2200" dirty="0">
                <a:solidFill>
                  <a:schemeClr val="bg1"/>
                </a:solidFill>
                <a:latin typeface="Times New Roman" panose="02020603050405020304" pitchFamily="18" charset="0"/>
                <a:cs typeface="Times New Roman" panose="02020603050405020304" pitchFamily="18" charset="0"/>
              </a:rPr>
              <a:t>- HEMIS – </a:t>
            </a:r>
            <a:r>
              <a:rPr lang="vi-VN" sz="2200" dirty="0">
                <a:solidFill>
                  <a:schemeClr val="bg1"/>
                </a:solidFill>
                <a:latin typeface="Times New Roman" panose="02020603050405020304" pitchFamily="18" charset="0"/>
                <a:cs typeface="Times New Roman" panose="02020603050405020304" pitchFamily="18" charset="0"/>
              </a:rPr>
              <a:t>Phần mềm quản lý Kỳ thi tốt nghiệp THPT và xét tuyển sinh đại học (ĐH)</a:t>
            </a:r>
            <a:r>
              <a:rPr lang="en-US" sz="2200" dirty="0">
                <a:solidFill>
                  <a:schemeClr val="bg1"/>
                </a:solidFill>
                <a:latin typeface="Times New Roman" panose="02020603050405020304" pitchFamily="18" charset="0"/>
                <a:cs typeface="Times New Roman" panose="02020603050405020304" pitchFamily="18" charset="0"/>
              </a:rPr>
              <a:t> - các phần mềm: Chỉ tiêu, nhập học…</a:t>
            </a:r>
          </a:p>
          <a:p>
            <a:pPr marL="257175" indent="-257175" fontAlgn="t">
              <a:buFont typeface="Wingdings" panose="05000000000000000000" pitchFamily="2" charset="2"/>
              <a:buChar char="ü"/>
            </a:pPr>
            <a:r>
              <a:rPr lang="en-US" sz="2200" dirty="0" err="1">
                <a:solidFill>
                  <a:schemeClr val="bg1"/>
                </a:solidFill>
                <a:latin typeface="Times New Roman" panose="02020603050405020304" pitchFamily="18" charset="0"/>
                <a:cs typeface="Times New Roman" panose="02020603050405020304" pitchFamily="18" charset="0"/>
              </a:rPr>
              <a:t>Xác</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định</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chỉ</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tiêu</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tuyển</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sinh</a:t>
            </a:r>
            <a:r>
              <a:rPr lang="en-US" sz="2200" dirty="0">
                <a:solidFill>
                  <a:schemeClr val="bg1"/>
                </a:solidFill>
                <a:latin typeface="Times New Roman" panose="02020603050405020304" pitchFamily="18" charset="0"/>
                <a:cs typeface="Times New Roman" panose="02020603050405020304" pitchFamily="18" charset="0"/>
              </a:rPr>
              <a:t> qua </a:t>
            </a:r>
            <a:r>
              <a:rPr lang="en-US" sz="2200" dirty="0" err="1">
                <a:solidFill>
                  <a:schemeClr val="bg1"/>
                </a:solidFill>
                <a:latin typeface="Times New Roman" panose="02020603050405020304" pitchFamily="18" charset="0"/>
                <a:cs typeface="Times New Roman" panose="02020603050405020304" pitchFamily="18" charset="0"/>
              </a:rPr>
              <a:t>kết</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nối</a:t>
            </a:r>
            <a:r>
              <a:rPr lang="en-US" sz="2200" dirty="0">
                <a:solidFill>
                  <a:schemeClr val="bg1"/>
                </a:solidFill>
                <a:latin typeface="Times New Roman" panose="02020603050405020304" pitchFamily="18" charset="0"/>
                <a:cs typeface="Times New Roman" panose="02020603050405020304" pitchFamily="18" charset="0"/>
              </a:rPr>
              <a:t> HEMIS</a:t>
            </a:r>
          </a:p>
          <a:p>
            <a:pPr marL="257175" indent="-257175" fontAlgn="t">
              <a:buFont typeface="Wingdings" panose="05000000000000000000" pitchFamily="2" charset="2"/>
              <a:buChar char="ü"/>
            </a:pPr>
            <a:r>
              <a:rPr lang="en-US" sz="2200" dirty="0" err="1">
                <a:solidFill>
                  <a:schemeClr val="bg1"/>
                </a:solidFill>
                <a:latin typeface="Times New Roman" panose="02020603050405020304" pitchFamily="18" charset="0"/>
                <a:cs typeface="Times New Roman" panose="02020603050405020304" pitchFamily="18" charset="0"/>
              </a:rPr>
              <a:t>Hỗ</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trợ</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các</a:t>
            </a:r>
            <a:r>
              <a:rPr lang="en-US" sz="2200" dirty="0">
                <a:solidFill>
                  <a:schemeClr val="bg1"/>
                </a:solidFill>
                <a:latin typeface="Times New Roman" panose="02020603050405020304" pitchFamily="18" charset="0"/>
                <a:cs typeface="Times New Roman" panose="02020603050405020304" pitchFamily="18" charset="0"/>
              </a:rPr>
              <a:t> CSĐT </a:t>
            </a:r>
            <a:r>
              <a:rPr lang="en-US" sz="2200" dirty="0" err="1">
                <a:solidFill>
                  <a:schemeClr val="bg1"/>
                </a:solidFill>
                <a:latin typeface="Times New Roman" panose="02020603050405020304" pitchFamily="18" charset="0"/>
                <a:cs typeface="Times New Roman" panose="02020603050405020304" pitchFamily="18" charset="0"/>
              </a:rPr>
              <a:t>tải</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kết</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quả</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điểm</a:t>
            </a:r>
            <a:r>
              <a:rPr lang="en-US" sz="2200" dirty="0">
                <a:solidFill>
                  <a:schemeClr val="bg1"/>
                </a:solidFill>
                <a:latin typeface="Times New Roman" panose="02020603050405020304" pitchFamily="18" charset="0"/>
                <a:cs typeface="Times New Roman" panose="02020603050405020304" pitchFamily="18" charset="0"/>
              </a:rPr>
              <a:t> ĐGNL, ĐGTD… (</a:t>
            </a:r>
            <a:r>
              <a:rPr lang="en-US" sz="2200" dirty="0" err="1">
                <a:solidFill>
                  <a:schemeClr val="bg1"/>
                </a:solidFill>
                <a:latin typeface="Times New Roman" panose="02020603050405020304" pitchFamily="18" charset="0"/>
                <a:cs typeface="Times New Roman" panose="02020603050405020304" pitchFamily="18" charset="0"/>
              </a:rPr>
              <a:t>nếu</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có</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lên</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hệ</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thống</a:t>
            </a:r>
            <a:r>
              <a:rPr lang="en-US" sz="2200" dirty="0">
                <a:solidFill>
                  <a:schemeClr val="bg1"/>
                </a:solidFill>
                <a:latin typeface="Times New Roman" panose="02020603050405020304" pitchFamily="18" charset="0"/>
                <a:cs typeface="Times New Roman" panose="02020603050405020304" pitchFamily="18" charset="0"/>
              </a:rPr>
              <a:t> </a:t>
            </a:r>
          </a:p>
          <a:p>
            <a:pPr marL="257175" indent="-257175" fontAlgn="t">
              <a:buFont typeface="Wingdings" panose="05000000000000000000" pitchFamily="2" charset="2"/>
              <a:buChar char="ü"/>
            </a:pPr>
            <a:r>
              <a:rPr lang="en-US" sz="2200" dirty="0" err="1">
                <a:solidFill>
                  <a:schemeClr val="bg1"/>
                </a:solidFill>
                <a:latin typeface="Times New Roman" panose="02020603050405020304" pitchFamily="18" charset="0"/>
                <a:cs typeface="Times New Roman" panose="02020603050405020304" pitchFamily="18" charset="0"/>
              </a:rPr>
              <a:t>Đợn</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giản</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hoá</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việc</a:t>
            </a:r>
            <a:r>
              <a:rPr lang="en-US" sz="2200" dirty="0">
                <a:solidFill>
                  <a:schemeClr val="bg1"/>
                </a:solidFill>
                <a:latin typeface="Times New Roman" panose="02020603050405020304" pitchFamily="18" charset="0"/>
                <a:cs typeface="Times New Roman" panose="02020603050405020304" pitchFamily="18" charset="0"/>
              </a:rPr>
              <a:t> ĐKXT - </a:t>
            </a:r>
            <a:r>
              <a:rPr lang="en-US" sz="2200" b="1" dirty="0" err="1">
                <a:solidFill>
                  <a:srgbClr val="FF0000"/>
                </a:solidFill>
                <a:highlight>
                  <a:srgbClr val="FFFF00"/>
                </a:highlight>
                <a:latin typeface="Times New Roman" panose="02020603050405020304" pitchFamily="18" charset="0"/>
                <a:cs typeface="Times New Roman" panose="02020603050405020304" pitchFamily="18" charset="0"/>
              </a:rPr>
              <a:t>thí</a:t>
            </a:r>
            <a:r>
              <a:rPr lang="en-US" sz="2200" b="1" dirty="0">
                <a:solidFill>
                  <a:srgbClr val="FF0000"/>
                </a:solidFill>
                <a:highlight>
                  <a:srgbClr val="FFFF00"/>
                </a:highlight>
                <a:latin typeface="Times New Roman" panose="02020603050405020304" pitchFamily="18" charset="0"/>
                <a:cs typeface="Times New Roman" panose="02020603050405020304" pitchFamily="18" charset="0"/>
              </a:rPr>
              <a:t> </a:t>
            </a:r>
            <a:r>
              <a:rPr lang="en-US" sz="2200" b="1" dirty="0" err="1">
                <a:solidFill>
                  <a:srgbClr val="FF0000"/>
                </a:solidFill>
                <a:highlight>
                  <a:srgbClr val="FFFF00"/>
                </a:highlight>
                <a:latin typeface="Times New Roman" panose="02020603050405020304" pitchFamily="18" charset="0"/>
                <a:cs typeface="Times New Roman" panose="02020603050405020304" pitchFamily="18" charset="0"/>
              </a:rPr>
              <a:t>sinh</a:t>
            </a:r>
            <a:r>
              <a:rPr lang="en-US" sz="2200" b="1" dirty="0">
                <a:solidFill>
                  <a:srgbClr val="FF0000"/>
                </a:solidFill>
                <a:highlight>
                  <a:srgbClr val="FFFF00"/>
                </a:highlight>
                <a:latin typeface="Times New Roman" panose="02020603050405020304" pitchFamily="18" charset="0"/>
                <a:cs typeface="Times New Roman" panose="02020603050405020304" pitchFamily="18" charset="0"/>
              </a:rPr>
              <a:t> ĐKXT </a:t>
            </a:r>
            <a:r>
              <a:rPr lang="en-US" sz="2200" b="1" dirty="0" err="1">
                <a:solidFill>
                  <a:srgbClr val="FF0000"/>
                </a:solidFill>
                <a:highlight>
                  <a:srgbClr val="FFFF00"/>
                </a:highlight>
                <a:latin typeface="Times New Roman" panose="02020603050405020304" pitchFamily="18" charset="0"/>
                <a:cs typeface="Times New Roman" panose="02020603050405020304" pitchFamily="18" charset="0"/>
              </a:rPr>
              <a:t>theo</a:t>
            </a:r>
            <a:r>
              <a:rPr lang="en-US" sz="2200" b="1" dirty="0">
                <a:solidFill>
                  <a:srgbClr val="FF0000"/>
                </a:solidFill>
                <a:highlight>
                  <a:srgbClr val="FFFF00"/>
                </a:highlight>
                <a:latin typeface="Times New Roman" panose="02020603050405020304" pitchFamily="18" charset="0"/>
                <a:cs typeface="Times New Roman" panose="02020603050405020304" pitchFamily="18" charset="0"/>
              </a:rPr>
              <a:t> </a:t>
            </a:r>
            <a:r>
              <a:rPr lang="en-US" sz="2200" b="1" dirty="0" err="1">
                <a:solidFill>
                  <a:srgbClr val="FF0000"/>
                </a:solidFill>
                <a:highlight>
                  <a:srgbClr val="FFFF00"/>
                </a:highlight>
                <a:latin typeface="Times New Roman" panose="02020603050405020304" pitchFamily="18" charset="0"/>
                <a:cs typeface="Times New Roman" panose="02020603050405020304" pitchFamily="18" charset="0"/>
              </a:rPr>
              <a:t>ngành</a:t>
            </a:r>
            <a:r>
              <a:rPr lang="en-US" sz="2200" b="1" dirty="0">
                <a:solidFill>
                  <a:srgbClr val="FF0000"/>
                </a:solidFill>
                <a:highlight>
                  <a:srgbClr val="FFFF00"/>
                </a:highlight>
                <a:latin typeface="Times New Roman" panose="02020603050405020304" pitchFamily="18" charset="0"/>
                <a:cs typeface="Times New Roman" panose="02020603050405020304" pitchFamily="18" charset="0"/>
              </a:rPr>
              <a:t>/CTĐT</a:t>
            </a:r>
          </a:p>
          <a:p>
            <a:pPr marL="257175" indent="-257175" fontAlgn="t">
              <a:buFont typeface="Wingdings" panose="05000000000000000000" pitchFamily="2" charset="2"/>
              <a:buChar char="ü"/>
            </a:pPr>
            <a:r>
              <a:rPr lang="en-US" sz="2200" dirty="0" err="1">
                <a:solidFill>
                  <a:schemeClr val="bg1"/>
                </a:solidFill>
                <a:latin typeface="Times New Roman" panose="02020603050405020304" pitchFamily="18" charset="0"/>
                <a:cs typeface="Times New Roman" panose="02020603050405020304" pitchFamily="18" charset="0"/>
              </a:rPr>
              <a:t>Cung</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cấp</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thông</a:t>
            </a:r>
            <a:r>
              <a:rPr lang="en-US" sz="2200" dirty="0">
                <a:solidFill>
                  <a:schemeClr val="bg1"/>
                </a:solidFill>
                <a:latin typeface="Times New Roman" panose="02020603050405020304" pitchFamily="18" charset="0"/>
                <a:cs typeface="Times New Roman" panose="02020603050405020304" pitchFamily="18" charset="0"/>
              </a:rPr>
              <a:t> tin, </a:t>
            </a:r>
            <a:r>
              <a:rPr lang="en-US" sz="2200" dirty="0" err="1">
                <a:solidFill>
                  <a:schemeClr val="bg1"/>
                </a:solidFill>
                <a:latin typeface="Times New Roman" panose="02020603050405020304" pitchFamily="18" charset="0"/>
                <a:cs typeface="Times New Roman" panose="02020603050405020304" pitchFamily="18" charset="0"/>
              </a:rPr>
              <a:t>minh</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chứng</a:t>
            </a:r>
            <a:r>
              <a:rPr lang="en-US" sz="2200" dirty="0">
                <a:solidFill>
                  <a:schemeClr val="bg1"/>
                </a:solidFill>
                <a:latin typeface="Times New Roman" panose="02020603050405020304" pitchFamily="18" charset="0"/>
                <a:cs typeface="Times New Roman" panose="02020603050405020304" pitchFamily="18" charset="0"/>
              </a:rPr>
              <a:t> ĐT</a:t>
            </a:r>
            <a:r>
              <a:rPr lang="vi-VN" sz="2200" dirty="0">
                <a:solidFill>
                  <a:schemeClr val="bg1"/>
                </a:solidFill>
                <a:latin typeface="Times New Roman" panose="02020603050405020304" pitchFamily="18" charset="0"/>
                <a:cs typeface="Times New Roman" panose="02020603050405020304" pitchFamily="18" charset="0"/>
              </a:rPr>
              <a:t>Ư</a:t>
            </a:r>
            <a:r>
              <a:rPr lang="en-US" sz="2200" dirty="0">
                <a:solidFill>
                  <a:schemeClr val="bg1"/>
                </a:solidFill>
                <a:latin typeface="Times New Roman" panose="02020603050405020304" pitchFamily="18" charset="0"/>
                <a:cs typeface="Times New Roman" panose="02020603050405020304" pitchFamily="18" charset="0"/>
              </a:rPr>
              <a:t>T, KV</a:t>
            </a:r>
            <a:r>
              <a:rPr lang="vi-VN" sz="2200" dirty="0">
                <a:solidFill>
                  <a:schemeClr val="bg1"/>
                </a:solidFill>
                <a:latin typeface="Times New Roman" panose="02020603050405020304" pitchFamily="18" charset="0"/>
                <a:cs typeface="Times New Roman" panose="02020603050405020304" pitchFamily="18" charset="0"/>
              </a:rPr>
              <a:t>Ư</a:t>
            </a:r>
            <a:r>
              <a:rPr lang="en-US" sz="2200" dirty="0">
                <a:solidFill>
                  <a:schemeClr val="bg1"/>
                </a:solidFill>
                <a:latin typeface="Times New Roman" panose="02020603050405020304" pitchFamily="18" charset="0"/>
                <a:cs typeface="Times New Roman" panose="02020603050405020304" pitchFamily="18" charset="0"/>
              </a:rPr>
              <a:t>T </a:t>
            </a:r>
            <a:r>
              <a:rPr lang="en-US" sz="2200" dirty="0" err="1">
                <a:solidFill>
                  <a:srgbClr val="FF0000"/>
                </a:solidFill>
                <a:highlight>
                  <a:srgbClr val="FFFF00"/>
                </a:highlight>
                <a:latin typeface="Times New Roman" panose="02020603050405020304" pitchFamily="18" charset="0"/>
                <a:cs typeface="Times New Roman" panose="02020603050405020304" pitchFamily="18" charset="0"/>
              </a:rPr>
              <a:t>ngay</a:t>
            </a:r>
            <a:r>
              <a:rPr lang="en-US" sz="2200" dirty="0">
                <a:solidFill>
                  <a:srgbClr val="FF0000"/>
                </a:solidFill>
                <a:highlight>
                  <a:srgbClr val="FFFF00"/>
                </a:highlight>
                <a:latin typeface="Times New Roman" panose="02020603050405020304" pitchFamily="18" charset="0"/>
                <a:cs typeface="Times New Roman" panose="02020603050405020304" pitchFamily="18" charset="0"/>
              </a:rPr>
              <a:t> </a:t>
            </a:r>
            <a:r>
              <a:rPr lang="en-US" sz="2200" dirty="0" err="1">
                <a:solidFill>
                  <a:srgbClr val="FF0000"/>
                </a:solidFill>
                <a:highlight>
                  <a:srgbClr val="FFFF00"/>
                </a:highlight>
                <a:latin typeface="Times New Roman" panose="02020603050405020304" pitchFamily="18" charset="0"/>
                <a:cs typeface="Times New Roman" panose="02020603050405020304" pitchFamily="18" charset="0"/>
              </a:rPr>
              <a:t>khi</a:t>
            </a:r>
            <a:r>
              <a:rPr lang="en-US" sz="2200" dirty="0">
                <a:solidFill>
                  <a:srgbClr val="FF0000"/>
                </a:solidFill>
                <a:highlight>
                  <a:srgbClr val="FFFF00"/>
                </a:highlight>
                <a:latin typeface="Times New Roman" panose="02020603050405020304" pitchFamily="18" charset="0"/>
                <a:cs typeface="Times New Roman" panose="02020603050405020304" pitchFamily="18" charset="0"/>
              </a:rPr>
              <a:t> </a:t>
            </a:r>
            <a:r>
              <a:rPr lang="en-US" sz="2200" dirty="0" err="1">
                <a:solidFill>
                  <a:srgbClr val="FF0000"/>
                </a:solidFill>
                <a:highlight>
                  <a:srgbClr val="FFFF00"/>
                </a:highlight>
                <a:latin typeface="Times New Roman" panose="02020603050405020304" pitchFamily="18" charset="0"/>
                <a:cs typeface="Times New Roman" panose="02020603050405020304" pitchFamily="18" charset="0"/>
              </a:rPr>
              <a:t>thí</a:t>
            </a:r>
            <a:r>
              <a:rPr lang="en-US" sz="2200" dirty="0">
                <a:solidFill>
                  <a:srgbClr val="FF0000"/>
                </a:solidFill>
                <a:highlight>
                  <a:srgbClr val="FFFF00"/>
                </a:highlight>
                <a:latin typeface="Times New Roman" panose="02020603050405020304" pitchFamily="18" charset="0"/>
                <a:cs typeface="Times New Roman" panose="02020603050405020304" pitchFamily="18" charset="0"/>
              </a:rPr>
              <a:t> </a:t>
            </a:r>
            <a:r>
              <a:rPr lang="en-US" sz="2200" dirty="0" err="1">
                <a:solidFill>
                  <a:srgbClr val="FF0000"/>
                </a:solidFill>
                <a:highlight>
                  <a:srgbClr val="FFFF00"/>
                </a:highlight>
                <a:latin typeface="Times New Roman" panose="02020603050405020304" pitchFamily="18" charset="0"/>
                <a:cs typeface="Times New Roman" panose="02020603050405020304" pitchFamily="18" charset="0"/>
              </a:rPr>
              <a:t>sinh</a:t>
            </a:r>
            <a:r>
              <a:rPr lang="en-US" sz="2200" dirty="0">
                <a:solidFill>
                  <a:srgbClr val="FF0000"/>
                </a:solidFill>
                <a:highlight>
                  <a:srgbClr val="FFFF00"/>
                </a:highlight>
                <a:latin typeface="Times New Roman" panose="02020603050405020304" pitchFamily="18" charset="0"/>
                <a:cs typeface="Times New Roman" panose="02020603050405020304" pitchFamily="18" charset="0"/>
              </a:rPr>
              <a:t> ĐKDT  </a:t>
            </a:r>
          </a:p>
          <a:p>
            <a:pPr marL="257175" indent="-257175" fontAlgn="t">
              <a:buFont typeface="Wingdings" panose="05000000000000000000" pitchFamily="2" charset="2"/>
              <a:buChar char="ü"/>
            </a:pPr>
            <a:endParaRPr lang="en-US" sz="2200" dirty="0">
              <a:solidFill>
                <a:schemeClr val="bg1"/>
              </a:solidFill>
              <a:latin typeface="Times New Roman" panose="02020603050405020304" pitchFamily="18" charset="0"/>
              <a:cs typeface="Times New Roman" panose="02020603050405020304" pitchFamily="18" charset="0"/>
            </a:endParaRPr>
          </a:p>
        </p:txBody>
      </p:sp>
      <p:sp>
        <p:nvSpPr>
          <p:cNvPr id="51" name="Rectangle 50">
            <a:extLst>
              <a:ext uri="{FF2B5EF4-FFF2-40B4-BE49-F238E27FC236}">
                <a16:creationId xmlns="" xmlns:a16="http://schemas.microsoft.com/office/drawing/2014/main" id="{4E7AE33C-B3A4-49EF-B03A-E37823F62F3D}"/>
              </a:ext>
            </a:extLst>
          </p:cNvPr>
          <p:cNvSpPr/>
          <p:nvPr/>
        </p:nvSpPr>
        <p:spPr>
          <a:xfrm>
            <a:off x="3963066" y="2828579"/>
            <a:ext cx="1612490" cy="369332"/>
          </a:xfrm>
          <a:prstGeom prst="rect">
            <a:avLst/>
          </a:prstGeom>
        </p:spPr>
        <p:txBody>
          <a:bodyPr wrap="square">
            <a:spAutoFit/>
          </a:bodyPr>
          <a:lstStyle/>
          <a:p>
            <a:r>
              <a:rPr lang="en-US" altLang="ko-KR" b="1" dirty="0" err="1">
                <a:solidFill>
                  <a:schemeClr val="bg1"/>
                </a:solidFill>
              </a:rPr>
              <a:t>Hệ</a:t>
            </a:r>
            <a:r>
              <a:rPr lang="en-US" altLang="ko-KR" b="1" dirty="0">
                <a:solidFill>
                  <a:schemeClr val="bg1"/>
                </a:solidFill>
              </a:rPr>
              <a:t> </a:t>
            </a:r>
            <a:r>
              <a:rPr lang="en-US" altLang="ko-KR" b="1" dirty="0" err="1">
                <a:solidFill>
                  <a:schemeClr val="bg1"/>
                </a:solidFill>
              </a:rPr>
              <a:t>thống</a:t>
            </a:r>
            <a:r>
              <a:rPr lang="en-US" altLang="ko-KR" b="1" dirty="0">
                <a:solidFill>
                  <a:schemeClr val="bg1"/>
                </a:solidFill>
              </a:rPr>
              <a:t> </a:t>
            </a:r>
            <a:endParaRPr lang="ko-KR" altLang="en-US" b="1" dirty="0">
              <a:solidFill>
                <a:schemeClr val="bg1"/>
              </a:solidFill>
              <a:cs typeface="Arial" pitchFamily="34" charset="0"/>
            </a:endParaRPr>
          </a:p>
        </p:txBody>
      </p:sp>
      <p:sp>
        <p:nvSpPr>
          <p:cNvPr id="7" name="Oval 21">
            <a:extLst>
              <a:ext uri="{FF2B5EF4-FFF2-40B4-BE49-F238E27FC236}">
                <a16:creationId xmlns="" xmlns:a16="http://schemas.microsoft.com/office/drawing/2014/main" id="{F454862D-D6EA-CED9-3D5A-5B0EABD03721}"/>
              </a:ext>
            </a:extLst>
          </p:cNvPr>
          <p:cNvSpPr>
            <a:spLocks noChangeAspect="1"/>
          </p:cNvSpPr>
          <p:nvPr/>
        </p:nvSpPr>
        <p:spPr>
          <a:xfrm>
            <a:off x="3528279" y="2825593"/>
            <a:ext cx="357698" cy="360686"/>
          </a:xfrm>
          <a:custGeom>
            <a:avLst/>
            <a:gdLst/>
            <a:ahLst/>
            <a:cxnLst/>
            <a:rect l="l" t="t" r="r" b="b"/>
            <a:pathLst>
              <a:path w="1652142" h="1665940">
                <a:moveTo>
                  <a:pt x="898689" y="548008"/>
                </a:moveTo>
                <a:cubicBezTo>
                  <a:pt x="737950" y="504938"/>
                  <a:pt x="572731" y="600328"/>
                  <a:pt x="529661" y="761066"/>
                </a:cubicBezTo>
                <a:cubicBezTo>
                  <a:pt x="486591" y="921805"/>
                  <a:pt x="581980" y="1087025"/>
                  <a:pt x="742719" y="1130094"/>
                </a:cubicBezTo>
                <a:cubicBezTo>
                  <a:pt x="903458" y="1173164"/>
                  <a:pt x="1068677" y="1077775"/>
                  <a:pt x="1111747" y="917036"/>
                </a:cubicBezTo>
                <a:cubicBezTo>
                  <a:pt x="1154817" y="756297"/>
                  <a:pt x="1059428" y="591077"/>
                  <a:pt x="898689" y="548008"/>
                </a:cubicBezTo>
                <a:close/>
                <a:moveTo>
                  <a:pt x="952303" y="347916"/>
                </a:moveTo>
                <a:cubicBezTo>
                  <a:pt x="1223549" y="420596"/>
                  <a:pt x="1384519" y="699404"/>
                  <a:pt x="1311839" y="970650"/>
                </a:cubicBezTo>
                <a:cubicBezTo>
                  <a:pt x="1239159" y="1241896"/>
                  <a:pt x="960351" y="1402866"/>
                  <a:pt x="689105" y="1330186"/>
                </a:cubicBezTo>
                <a:cubicBezTo>
                  <a:pt x="417859" y="1257506"/>
                  <a:pt x="256889" y="978698"/>
                  <a:pt x="329569" y="707451"/>
                </a:cubicBezTo>
                <a:cubicBezTo>
                  <a:pt x="402249" y="436205"/>
                  <a:pt x="681057" y="275235"/>
                  <a:pt x="952303" y="347916"/>
                </a:cubicBezTo>
                <a:close/>
                <a:moveTo>
                  <a:pt x="971799" y="275155"/>
                </a:moveTo>
                <a:cubicBezTo>
                  <a:pt x="660368" y="191707"/>
                  <a:pt x="340256" y="376524"/>
                  <a:pt x="256808" y="687955"/>
                </a:cubicBezTo>
                <a:cubicBezTo>
                  <a:pt x="173361" y="999387"/>
                  <a:pt x="358178" y="1319499"/>
                  <a:pt x="669609" y="1402947"/>
                </a:cubicBezTo>
                <a:cubicBezTo>
                  <a:pt x="981040" y="1486395"/>
                  <a:pt x="1301152" y="1301577"/>
                  <a:pt x="1384600" y="990146"/>
                </a:cubicBezTo>
                <a:cubicBezTo>
                  <a:pt x="1468047" y="678715"/>
                  <a:pt x="1283230" y="358603"/>
                  <a:pt x="971799" y="275155"/>
                </a:cubicBezTo>
                <a:close/>
                <a:moveTo>
                  <a:pt x="1652142" y="394531"/>
                </a:moveTo>
                <a:lnTo>
                  <a:pt x="1649662" y="403784"/>
                </a:lnTo>
                <a:lnTo>
                  <a:pt x="1647140" y="399895"/>
                </a:lnTo>
                <a:close/>
                <a:moveTo>
                  <a:pt x="1158157" y="65026"/>
                </a:moveTo>
                <a:lnTo>
                  <a:pt x="1154679" y="271718"/>
                </a:lnTo>
                <a:lnTo>
                  <a:pt x="1148331" y="270017"/>
                </a:lnTo>
                <a:cubicBezTo>
                  <a:pt x="1200055" y="299127"/>
                  <a:pt x="1246804" y="334821"/>
                  <a:pt x="1286346" y="377149"/>
                </a:cubicBezTo>
                <a:lnTo>
                  <a:pt x="1470353" y="331395"/>
                </a:lnTo>
                <a:lnTo>
                  <a:pt x="1588305" y="553229"/>
                </a:lnTo>
                <a:lnTo>
                  <a:pt x="1457194" y="671432"/>
                </a:lnTo>
                <a:cubicBezTo>
                  <a:pt x="1473630" y="731297"/>
                  <a:pt x="1481376" y="793983"/>
                  <a:pt x="1478595" y="857704"/>
                </a:cubicBezTo>
                <a:lnTo>
                  <a:pt x="1642362" y="948616"/>
                </a:lnTo>
                <a:lnTo>
                  <a:pt x="1577335" y="1191298"/>
                </a:lnTo>
                <a:lnTo>
                  <a:pt x="1378614" y="1187955"/>
                </a:lnTo>
                <a:cubicBezTo>
                  <a:pt x="1353489" y="1229936"/>
                  <a:pt x="1323048" y="1267799"/>
                  <a:pt x="1288939" y="1301599"/>
                </a:cubicBezTo>
                <a:lnTo>
                  <a:pt x="1354201" y="1471932"/>
                </a:lnTo>
                <a:lnTo>
                  <a:pt x="1148396" y="1616039"/>
                </a:lnTo>
                <a:lnTo>
                  <a:pt x="992294" y="1480516"/>
                </a:lnTo>
                <a:lnTo>
                  <a:pt x="1011291" y="1467215"/>
                </a:lnTo>
                <a:cubicBezTo>
                  <a:pt x="951500" y="1486565"/>
                  <a:pt x="888271" y="1495869"/>
                  <a:pt x="823805" y="1495510"/>
                </a:cubicBezTo>
                <a:lnTo>
                  <a:pt x="729193" y="1665940"/>
                </a:lnTo>
                <a:lnTo>
                  <a:pt x="486511" y="1600914"/>
                </a:lnTo>
                <a:lnTo>
                  <a:pt x="489790" y="1406012"/>
                </a:lnTo>
                <a:cubicBezTo>
                  <a:pt x="438364" y="1376702"/>
                  <a:pt x="391917" y="1340859"/>
                  <a:pt x="352658" y="1298452"/>
                </a:cubicBezTo>
                <a:lnTo>
                  <a:pt x="355803" y="1305197"/>
                </a:lnTo>
                <a:lnTo>
                  <a:pt x="152856" y="1344512"/>
                </a:lnTo>
                <a:lnTo>
                  <a:pt x="46675" y="1116809"/>
                </a:lnTo>
                <a:lnTo>
                  <a:pt x="183929" y="1005520"/>
                </a:lnTo>
                <a:cubicBezTo>
                  <a:pt x="169279" y="951824"/>
                  <a:pt x="161626" y="895865"/>
                  <a:pt x="161615" y="838915"/>
                </a:cubicBezTo>
                <a:lnTo>
                  <a:pt x="0" y="749197"/>
                </a:lnTo>
                <a:lnTo>
                  <a:pt x="65026" y="506515"/>
                </a:lnTo>
                <a:lnTo>
                  <a:pt x="250227" y="509630"/>
                </a:lnTo>
                <a:cubicBezTo>
                  <a:pt x="275353" y="465291"/>
                  <a:pt x="305693" y="424864"/>
                  <a:pt x="340015" y="388679"/>
                </a:cubicBezTo>
                <a:lnTo>
                  <a:pt x="277984" y="197357"/>
                </a:lnTo>
                <a:lnTo>
                  <a:pt x="491050" y="64219"/>
                </a:lnTo>
                <a:lnTo>
                  <a:pt x="639843" y="207726"/>
                </a:lnTo>
                <a:lnTo>
                  <a:pt x="638348" y="208660"/>
                </a:lnTo>
                <a:cubicBezTo>
                  <a:pt x="696840" y="190256"/>
                  <a:pt x="758594" y="181748"/>
                  <a:pt x="821488" y="182440"/>
                </a:cubicBezTo>
                <a:lnTo>
                  <a:pt x="815140" y="180739"/>
                </a:lnTo>
                <a:lnTo>
                  <a:pt x="915476"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ko-KR" altLang="en-US" sz="2025"/>
          </a:p>
        </p:txBody>
      </p:sp>
    </p:spTree>
    <p:extLst>
      <p:ext uri="{BB962C8B-B14F-4D97-AF65-F5344CB8AC3E}">
        <p14:creationId xmlns:p14="http://schemas.microsoft.com/office/powerpoint/2010/main" val="35668326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 xmlns:a16="http://schemas.microsoft.com/office/drawing/2014/main" id="{2F380C8B-A38A-4610-B70B-F0A55C946D92}"/>
              </a:ext>
            </a:extLst>
          </p:cNvPr>
          <p:cNvCxnSpPr/>
          <p:nvPr/>
        </p:nvCxnSpPr>
        <p:spPr>
          <a:xfrm>
            <a:off x="1905000" y="1701754"/>
            <a:ext cx="5181600"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 xmlns:a16="http://schemas.microsoft.com/office/drawing/2014/main" id="{54C8E923-367F-4B27-944B-823FA2BA7491}"/>
              </a:ext>
            </a:extLst>
          </p:cNvPr>
          <p:cNvSpPr txBox="1"/>
          <p:nvPr/>
        </p:nvSpPr>
        <p:spPr>
          <a:xfrm>
            <a:off x="1431470" y="1460772"/>
            <a:ext cx="6509660" cy="323165"/>
          </a:xfrm>
          <a:prstGeom prst="rect">
            <a:avLst/>
          </a:prstGeom>
          <a:noFill/>
          <a:effectLst/>
        </p:spPr>
        <p:txBody>
          <a:bodyPr wrap="square" rtlCol="0">
            <a:spAutoFit/>
          </a:bodyPr>
          <a:lstStyle/>
          <a:p>
            <a:pPr algn="ctr"/>
            <a:r>
              <a:rPr lang="en-US" sz="1500" dirty="0">
                <a:solidFill>
                  <a:schemeClr val="bg1"/>
                </a:solidFill>
                <a:latin typeface="#9Slide03 Montserrat Bold" panose="00000800000000000000" pitchFamily="2" charset="0"/>
              </a:rPr>
              <a:t>II. TRIỂN KHAI CÔNG TÁC TUYỂN SINH NĂM 2023</a:t>
            </a:r>
          </a:p>
        </p:txBody>
      </p:sp>
      <p:grpSp>
        <p:nvGrpSpPr>
          <p:cNvPr id="12" name="Group 11">
            <a:extLst>
              <a:ext uri="{FF2B5EF4-FFF2-40B4-BE49-F238E27FC236}">
                <a16:creationId xmlns="" xmlns:a16="http://schemas.microsoft.com/office/drawing/2014/main" id="{68D04AE3-E40F-D862-D5AF-66472CDD1EAE}"/>
              </a:ext>
            </a:extLst>
          </p:cNvPr>
          <p:cNvGrpSpPr/>
          <p:nvPr/>
        </p:nvGrpSpPr>
        <p:grpSpPr>
          <a:xfrm>
            <a:off x="734423" y="1025500"/>
            <a:ext cx="7286184" cy="569497"/>
            <a:chOff x="3221965" y="912120"/>
            <a:chExt cx="8094989" cy="626557"/>
          </a:xfrm>
        </p:grpSpPr>
        <p:sp>
          <p:nvSpPr>
            <p:cNvPr id="13" name="Rectangle: Rounded Corners 15">
              <a:extLst>
                <a:ext uri="{FF2B5EF4-FFF2-40B4-BE49-F238E27FC236}">
                  <a16:creationId xmlns="" xmlns:a16="http://schemas.microsoft.com/office/drawing/2014/main" id="{DA5C8B55-6AF6-E18A-3743-0510B21BAAAF}"/>
                </a:ext>
              </a:extLst>
            </p:cNvPr>
            <p:cNvSpPr/>
            <p:nvPr/>
          </p:nvSpPr>
          <p:spPr>
            <a:xfrm>
              <a:off x="3221965" y="912120"/>
              <a:ext cx="8094989" cy="626557"/>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4" name="TextBox 13">
              <a:extLst>
                <a:ext uri="{FF2B5EF4-FFF2-40B4-BE49-F238E27FC236}">
                  <a16:creationId xmlns="" xmlns:a16="http://schemas.microsoft.com/office/drawing/2014/main" id="{E709B901-F07E-1906-3C8E-4728D9F81A97}"/>
                </a:ext>
              </a:extLst>
            </p:cNvPr>
            <p:cNvSpPr txBox="1"/>
            <p:nvPr/>
          </p:nvSpPr>
          <p:spPr>
            <a:xfrm>
              <a:off x="4326956" y="1032511"/>
              <a:ext cx="6920342" cy="490990"/>
            </a:xfrm>
            <a:prstGeom prst="rect">
              <a:avLst/>
            </a:prstGeom>
            <a:noFill/>
            <a:effectLst/>
          </p:spPr>
          <p:txBody>
            <a:bodyPr wrap="square" rtlCol="0">
              <a:spAutoFit/>
            </a:bodyPr>
            <a:lstStyle/>
            <a:p>
              <a:pPr algn="ctr"/>
              <a:r>
                <a:rPr lang="en-US" sz="2300" b="1" dirty="0">
                  <a:solidFill>
                    <a:schemeClr val="bg1"/>
                  </a:solidFill>
                  <a:latin typeface="Times New Roman" panose="02020603050405020304" pitchFamily="18" charset="0"/>
                  <a:cs typeface="Times New Roman" panose="02020603050405020304" pitchFamily="18" charset="0"/>
                </a:rPr>
                <a:t>CÔNG TÁC TUYỂN SINH NĂM 2023</a:t>
              </a:r>
            </a:p>
          </p:txBody>
        </p:sp>
      </p:grpSp>
      <p:sp>
        <p:nvSpPr>
          <p:cNvPr id="3" name="Rounded Rectangle 3">
            <a:extLst>
              <a:ext uri="{FF2B5EF4-FFF2-40B4-BE49-F238E27FC236}">
                <a16:creationId xmlns="" xmlns:a16="http://schemas.microsoft.com/office/drawing/2014/main" id="{C5879A86-3128-688A-B73A-F5E028346FE7}"/>
              </a:ext>
            </a:extLst>
          </p:cNvPr>
          <p:cNvSpPr/>
          <p:nvPr/>
        </p:nvSpPr>
        <p:spPr>
          <a:xfrm>
            <a:off x="152400" y="1701754"/>
            <a:ext cx="8839200" cy="4927646"/>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1" indent="-342900" algn="just" fontAlgn="t">
              <a:buFont typeface="Wingdings" panose="05000000000000000000" pitchFamily="2" charset="2"/>
              <a:buChar char="ü"/>
            </a:pPr>
            <a:endParaRPr lang="en-US" sz="2000" dirty="0">
              <a:latin typeface="Arial" panose="020B0604020202020204" pitchFamily="34" charset="0"/>
              <a:cs typeface="Arial" panose="020B0604020202020204" pitchFamily="34" charset="0"/>
            </a:endParaRPr>
          </a:p>
        </p:txBody>
      </p:sp>
      <p:sp>
        <p:nvSpPr>
          <p:cNvPr id="31" name="TextBox 30">
            <a:extLst>
              <a:ext uri="{FF2B5EF4-FFF2-40B4-BE49-F238E27FC236}">
                <a16:creationId xmlns="" xmlns:a16="http://schemas.microsoft.com/office/drawing/2014/main" id="{AAC237FC-1D77-CB9E-8AAD-32D6DB70BFF6}"/>
              </a:ext>
            </a:extLst>
          </p:cNvPr>
          <p:cNvSpPr txBox="1"/>
          <p:nvPr/>
        </p:nvSpPr>
        <p:spPr>
          <a:xfrm>
            <a:off x="266700" y="2514600"/>
            <a:ext cx="8610600" cy="3093154"/>
          </a:xfrm>
          <a:prstGeom prst="rect">
            <a:avLst/>
          </a:prstGeom>
          <a:noFill/>
        </p:spPr>
        <p:txBody>
          <a:bodyPr wrap="square" rtlCol="0">
            <a:spAutoFit/>
          </a:bodyPr>
          <a:lstStyle/>
          <a:p>
            <a:pPr lvl="1" indent="-457200" fontAlgn="t">
              <a:buFont typeface="Wingdings" panose="05000000000000000000" pitchFamily="2" charset="2"/>
              <a:buChar char="v"/>
            </a:pPr>
            <a:r>
              <a:rPr lang="en-US" sz="3500" dirty="0">
                <a:solidFill>
                  <a:schemeClr val="bg1"/>
                </a:solidFill>
                <a:latin typeface="Times New Roman" panose="02020603050405020304" pitchFamily="18" charset="0"/>
                <a:cs typeface="Times New Roman" panose="02020603050405020304" pitchFamily="18" charset="0"/>
              </a:rPr>
              <a:t>22,5 </a:t>
            </a:r>
            <a:r>
              <a:rPr lang="en-US" sz="3500" dirty="0" err="1">
                <a:solidFill>
                  <a:schemeClr val="bg1"/>
                </a:solidFill>
                <a:latin typeface="Times New Roman" panose="02020603050405020304" pitchFamily="18" charset="0"/>
                <a:cs typeface="Times New Roman" panose="02020603050405020304" pitchFamily="18" charset="0"/>
              </a:rPr>
              <a:t>trở</a:t>
            </a:r>
            <a:r>
              <a:rPr lang="en-US" sz="3500" dirty="0">
                <a:solidFill>
                  <a:schemeClr val="bg1"/>
                </a:solidFill>
                <a:latin typeface="Times New Roman" panose="02020603050405020304" pitchFamily="18" charset="0"/>
                <a:cs typeface="Times New Roman" panose="02020603050405020304" pitchFamily="18" charset="0"/>
              </a:rPr>
              <a:t> </a:t>
            </a:r>
            <a:r>
              <a:rPr lang="en-US" sz="3500" dirty="0" err="1">
                <a:solidFill>
                  <a:schemeClr val="bg1"/>
                </a:solidFill>
                <a:latin typeface="Times New Roman" panose="02020603050405020304" pitchFamily="18" charset="0"/>
                <a:cs typeface="Times New Roman" panose="02020603050405020304" pitchFamily="18" charset="0"/>
              </a:rPr>
              <a:t>lên</a:t>
            </a:r>
            <a:r>
              <a:rPr lang="en-US" sz="3500" dirty="0">
                <a:solidFill>
                  <a:schemeClr val="bg1"/>
                </a:solidFill>
                <a:latin typeface="Times New Roman" panose="02020603050405020304" pitchFamily="18" charset="0"/>
                <a:cs typeface="Times New Roman" panose="02020603050405020304" pitchFamily="18" charset="0"/>
              </a:rPr>
              <a:t>: </a:t>
            </a:r>
            <a:r>
              <a:rPr lang="en-US" sz="3500" dirty="0" err="1">
                <a:solidFill>
                  <a:schemeClr val="bg1"/>
                </a:solidFill>
                <a:latin typeface="Times New Roman" panose="02020603050405020304" pitchFamily="18" charset="0"/>
                <a:cs typeface="Times New Roman" panose="02020603050405020304" pitchFamily="18" charset="0"/>
              </a:rPr>
              <a:t>Mức</a:t>
            </a:r>
            <a:r>
              <a:rPr lang="en-US" sz="3500" dirty="0">
                <a:solidFill>
                  <a:schemeClr val="bg1"/>
                </a:solidFill>
                <a:latin typeface="Times New Roman" panose="02020603050405020304" pitchFamily="18" charset="0"/>
                <a:cs typeface="Times New Roman" panose="02020603050405020304" pitchFamily="18" charset="0"/>
              </a:rPr>
              <a:t> </a:t>
            </a:r>
            <a:r>
              <a:rPr lang="en-US" sz="3500" dirty="0" err="1">
                <a:solidFill>
                  <a:schemeClr val="bg1"/>
                </a:solidFill>
                <a:latin typeface="Times New Roman" panose="02020603050405020304" pitchFamily="18" charset="0"/>
                <a:cs typeface="Times New Roman" panose="02020603050405020304" pitchFamily="18" charset="0"/>
              </a:rPr>
              <a:t>ưu</a:t>
            </a:r>
            <a:r>
              <a:rPr lang="en-US" sz="3500" dirty="0">
                <a:solidFill>
                  <a:schemeClr val="bg1"/>
                </a:solidFill>
                <a:latin typeface="Times New Roman" panose="02020603050405020304" pitchFamily="18" charset="0"/>
                <a:cs typeface="Times New Roman" panose="02020603050405020304" pitchFamily="18" charset="0"/>
              </a:rPr>
              <a:t> </a:t>
            </a:r>
            <a:r>
              <a:rPr lang="en-US" sz="3500" dirty="0" err="1">
                <a:solidFill>
                  <a:schemeClr val="bg1"/>
                </a:solidFill>
                <a:latin typeface="Times New Roman" panose="02020603050405020304" pitchFamily="18" charset="0"/>
                <a:cs typeface="Times New Roman" panose="02020603050405020304" pitchFamily="18" charset="0"/>
              </a:rPr>
              <a:t>tiên</a:t>
            </a:r>
            <a:r>
              <a:rPr lang="en-US" sz="3500" dirty="0">
                <a:solidFill>
                  <a:schemeClr val="bg1"/>
                </a:solidFill>
                <a:latin typeface="Times New Roman" panose="02020603050405020304" pitchFamily="18" charset="0"/>
                <a:cs typeface="Times New Roman" panose="02020603050405020304" pitchFamily="18" charset="0"/>
              </a:rPr>
              <a:t> </a:t>
            </a:r>
            <a:r>
              <a:rPr lang="en-US" sz="3500" dirty="0" err="1">
                <a:solidFill>
                  <a:schemeClr val="bg1"/>
                </a:solidFill>
                <a:latin typeface="Times New Roman" panose="02020603050405020304" pitchFamily="18" charset="0"/>
                <a:cs typeface="Times New Roman" panose="02020603050405020304" pitchFamily="18" charset="0"/>
              </a:rPr>
              <a:t>giảm</a:t>
            </a:r>
            <a:r>
              <a:rPr lang="en-US" sz="3500" dirty="0">
                <a:solidFill>
                  <a:schemeClr val="bg1"/>
                </a:solidFill>
                <a:latin typeface="Times New Roman" panose="02020603050405020304" pitchFamily="18" charset="0"/>
                <a:cs typeface="Times New Roman" panose="02020603050405020304" pitchFamily="18" charset="0"/>
              </a:rPr>
              <a:t> </a:t>
            </a:r>
            <a:r>
              <a:rPr lang="en-US" sz="3500" dirty="0" err="1">
                <a:solidFill>
                  <a:schemeClr val="bg1"/>
                </a:solidFill>
                <a:latin typeface="Times New Roman" panose="02020603050405020304" pitchFamily="18" charset="0"/>
                <a:cs typeface="Times New Roman" panose="02020603050405020304" pitchFamily="18" charset="0"/>
              </a:rPr>
              <a:t>dần</a:t>
            </a:r>
            <a:r>
              <a:rPr lang="en-US" sz="3500" dirty="0">
                <a:solidFill>
                  <a:schemeClr val="bg1"/>
                </a:solidFill>
                <a:latin typeface="Times New Roman" panose="02020603050405020304" pitchFamily="18" charset="0"/>
                <a:cs typeface="Times New Roman" panose="02020603050405020304" pitchFamily="18" charset="0"/>
              </a:rPr>
              <a:t>, </a:t>
            </a:r>
            <a:r>
              <a:rPr lang="en-US" sz="3500" dirty="0" err="1">
                <a:solidFill>
                  <a:schemeClr val="bg1"/>
                </a:solidFill>
                <a:latin typeface="Times New Roman" panose="02020603050405020304" pitchFamily="18" charset="0"/>
                <a:cs typeface="Times New Roman" panose="02020603050405020304" pitchFamily="18" charset="0"/>
              </a:rPr>
              <a:t>tổng</a:t>
            </a:r>
            <a:r>
              <a:rPr lang="en-US" sz="3500" dirty="0">
                <a:solidFill>
                  <a:schemeClr val="bg1"/>
                </a:solidFill>
                <a:latin typeface="Times New Roman" panose="02020603050405020304" pitchFamily="18" charset="0"/>
                <a:cs typeface="Times New Roman" panose="02020603050405020304" pitchFamily="18" charset="0"/>
              </a:rPr>
              <a:t> </a:t>
            </a:r>
            <a:r>
              <a:rPr lang="en-US" sz="3500" dirty="0" err="1">
                <a:solidFill>
                  <a:schemeClr val="bg1"/>
                </a:solidFill>
                <a:latin typeface="Times New Roman" panose="02020603050405020304" pitchFamily="18" charset="0"/>
                <a:cs typeface="Times New Roman" panose="02020603050405020304" pitchFamily="18" charset="0"/>
              </a:rPr>
              <a:t>luôn</a:t>
            </a:r>
            <a:r>
              <a:rPr lang="en-US" sz="3500" dirty="0">
                <a:solidFill>
                  <a:schemeClr val="bg1"/>
                </a:solidFill>
                <a:latin typeface="Times New Roman" panose="02020603050405020304" pitchFamily="18" charset="0"/>
                <a:cs typeface="Times New Roman" panose="02020603050405020304" pitchFamily="18" charset="0"/>
              </a:rPr>
              <a:t> </a:t>
            </a:r>
            <a:r>
              <a:rPr lang="en-US" sz="3500" dirty="0" err="1">
                <a:solidFill>
                  <a:schemeClr val="bg1"/>
                </a:solidFill>
                <a:latin typeface="Times New Roman" panose="02020603050405020304" pitchFamily="18" charset="0"/>
                <a:cs typeface="Times New Roman" panose="02020603050405020304" pitchFamily="18" charset="0"/>
              </a:rPr>
              <a:t>là</a:t>
            </a:r>
            <a:r>
              <a:rPr lang="en-US" sz="3500" dirty="0">
                <a:solidFill>
                  <a:schemeClr val="bg1"/>
                </a:solidFill>
                <a:latin typeface="Times New Roman" panose="02020603050405020304" pitchFamily="18" charset="0"/>
                <a:cs typeface="Times New Roman" panose="02020603050405020304" pitchFamily="18" charset="0"/>
              </a:rPr>
              <a:t> 30 (03 </a:t>
            </a:r>
            <a:r>
              <a:rPr lang="en-US" sz="3500" dirty="0" err="1">
                <a:solidFill>
                  <a:schemeClr val="bg1"/>
                </a:solidFill>
                <a:latin typeface="Times New Roman" panose="02020603050405020304" pitchFamily="18" charset="0"/>
                <a:cs typeface="Times New Roman" panose="02020603050405020304" pitchFamily="18" charset="0"/>
              </a:rPr>
              <a:t>môn</a:t>
            </a:r>
            <a:r>
              <a:rPr lang="en-US" sz="3500" dirty="0">
                <a:solidFill>
                  <a:schemeClr val="bg1"/>
                </a:solidFill>
                <a:latin typeface="Times New Roman" panose="02020603050405020304" pitchFamily="18" charset="0"/>
                <a:cs typeface="Times New Roman" panose="02020603050405020304" pitchFamily="18" charset="0"/>
              </a:rPr>
              <a:t> thang 10</a:t>
            </a:r>
            <a:r>
              <a:rPr lang="en-US" sz="3500" dirty="0" smtClean="0">
                <a:solidFill>
                  <a:schemeClr val="bg1"/>
                </a:solidFill>
                <a:latin typeface="Times New Roman" panose="02020603050405020304" pitchFamily="18" charset="0"/>
                <a:cs typeface="Times New Roman" panose="02020603050405020304" pitchFamily="18" charset="0"/>
              </a:rPr>
              <a:t>).</a:t>
            </a:r>
          </a:p>
          <a:p>
            <a:pPr lvl="1" indent="-457200" fontAlgn="t">
              <a:buFont typeface="Wingdings" panose="05000000000000000000" pitchFamily="2" charset="2"/>
              <a:buChar char="v"/>
            </a:pPr>
            <a:endParaRPr lang="en-US" sz="3500" dirty="0" smtClean="0">
              <a:solidFill>
                <a:schemeClr val="bg1"/>
              </a:solidFill>
              <a:latin typeface="Times New Roman" panose="02020603050405020304" pitchFamily="18" charset="0"/>
              <a:cs typeface="Times New Roman" panose="02020603050405020304" pitchFamily="18" charset="0"/>
            </a:endParaRPr>
          </a:p>
          <a:p>
            <a:pPr lvl="1" indent="-457200" algn="just" fontAlgn="t">
              <a:buFont typeface="Wingdings" panose="05000000000000000000" pitchFamily="2" charset="2"/>
              <a:buChar char="v"/>
            </a:pPr>
            <a:r>
              <a:rPr lang="en-US" sz="3500" dirty="0">
                <a:solidFill>
                  <a:schemeClr val="bg1"/>
                </a:solidFill>
                <a:latin typeface="Times New Roman" panose="02020603050405020304" pitchFamily="18" charset="0"/>
                <a:cs typeface="Times New Roman" panose="02020603050405020304" pitchFamily="18" charset="0"/>
              </a:rPr>
              <a:t>ƯTKV:</a:t>
            </a:r>
            <a:r>
              <a:rPr lang="vi-VN" sz="3500" dirty="0">
                <a:solidFill>
                  <a:schemeClr val="bg1"/>
                </a:solidFill>
                <a:latin typeface="Times New Roman" panose="02020603050405020304" pitchFamily="18" charset="0"/>
                <a:cs typeface="Times New Roman" panose="02020603050405020304" pitchFamily="18" charset="0"/>
              </a:rPr>
              <a:t> </a:t>
            </a:r>
            <a:r>
              <a:rPr lang="en-US" sz="3500" dirty="0" smtClean="0">
                <a:solidFill>
                  <a:schemeClr val="bg1"/>
                </a:solidFill>
                <a:latin typeface="Times New Roman" panose="02020603050405020304" pitchFamily="18" charset="0"/>
                <a:cs typeface="Times New Roman" panose="02020603050405020304" pitchFamily="18" charset="0"/>
              </a:rPr>
              <a:t>T</a:t>
            </a:r>
            <a:r>
              <a:rPr lang="vi-VN" sz="3500" dirty="0">
                <a:solidFill>
                  <a:schemeClr val="bg1"/>
                </a:solidFill>
                <a:latin typeface="Times New Roman" panose="02020603050405020304" pitchFamily="18" charset="0"/>
                <a:cs typeface="Times New Roman" panose="02020603050405020304" pitchFamily="18" charset="0"/>
              </a:rPr>
              <a:t>rong năm tốt nghiệp THPT (hoặc trung cấp)</a:t>
            </a:r>
            <a:r>
              <a:rPr lang="en-US" sz="3500" dirty="0">
                <a:solidFill>
                  <a:schemeClr val="bg1"/>
                </a:solidFill>
                <a:latin typeface="Times New Roman" panose="02020603050405020304" pitchFamily="18" charset="0"/>
                <a:cs typeface="Times New Roman" panose="02020603050405020304" pitchFamily="18" charset="0"/>
              </a:rPr>
              <a:t> </a:t>
            </a:r>
            <a:r>
              <a:rPr lang="en-US" sz="3500" dirty="0" err="1">
                <a:solidFill>
                  <a:schemeClr val="bg1"/>
                </a:solidFill>
                <a:latin typeface="Times New Roman" panose="02020603050405020304" pitchFamily="18" charset="0"/>
                <a:cs typeface="Times New Roman" panose="02020603050405020304" pitchFamily="18" charset="0"/>
              </a:rPr>
              <a:t>và</a:t>
            </a:r>
            <a:r>
              <a:rPr lang="en-US" sz="3500" dirty="0">
                <a:solidFill>
                  <a:schemeClr val="bg1"/>
                </a:solidFill>
                <a:latin typeface="Times New Roman" panose="02020603050405020304" pitchFamily="18" charset="0"/>
                <a:cs typeface="Times New Roman" panose="02020603050405020304" pitchFamily="18" charset="0"/>
              </a:rPr>
              <a:t> </a:t>
            </a:r>
            <a:r>
              <a:rPr lang="vi-VN" sz="3500" dirty="0">
                <a:solidFill>
                  <a:schemeClr val="bg1"/>
                </a:solidFill>
                <a:latin typeface="Times New Roman" panose="02020603050405020304" pitchFamily="18" charset="0"/>
                <a:cs typeface="Times New Roman" panose="02020603050405020304" pitchFamily="18" charset="0"/>
              </a:rPr>
              <a:t>một năm kế tiếp. </a:t>
            </a:r>
            <a:endParaRPr lang="en-US" sz="3500" dirty="0">
              <a:solidFill>
                <a:schemeClr val="bg1"/>
              </a:solidFill>
              <a:latin typeface="Times New Roman" panose="02020603050405020304" pitchFamily="18" charset="0"/>
              <a:cs typeface="Times New Roman" panose="02020603050405020304" pitchFamily="18" charset="0"/>
            </a:endParaRPr>
          </a:p>
          <a:p>
            <a:pPr marL="342900" lvl="1" indent="-342900" fontAlgn="t">
              <a:buFont typeface="Wingdings" panose="05000000000000000000" pitchFamily="2" charset="2"/>
              <a:buChar char="ü"/>
            </a:pPr>
            <a:endParaRPr lang="en-US" sz="2000" dirty="0">
              <a:solidFill>
                <a:srgbClr val="FF0000"/>
              </a:solidFill>
              <a:cs typeface="Arial" panose="020B0604020202020204" pitchFamily="34" charset="0"/>
            </a:endParaRPr>
          </a:p>
        </p:txBody>
      </p:sp>
    </p:spTree>
    <p:extLst>
      <p:ext uri="{BB962C8B-B14F-4D97-AF65-F5344CB8AC3E}">
        <p14:creationId xmlns:p14="http://schemas.microsoft.com/office/powerpoint/2010/main" val="6915647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 xmlns:a16="http://schemas.microsoft.com/office/drawing/2014/main" id="{2F380C8B-A38A-4610-B70B-F0A55C946D92}"/>
              </a:ext>
            </a:extLst>
          </p:cNvPr>
          <p:cNvCxnSpPr/>
          <p:nvPr/>
        </p:nvCxnSpPr>
        <p:spPr>
          <a:xfrm>
            <a:off x="1905000" y="1701754"/>
            <a:ext cx="5181600"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 xmlns:a16="http://schemas.microsoft.com/office/drawing/2014/main" id="{54C8E923-367F-4B27-944B-823FA2BA7491}"/>
              </a:ext>
            </a:extLst>
          </p:cNvPr>
          <p:cNvSpPr txBox="1"/>
          <p:nvPr/>
        </p:nvSpPr>
        <p:spPr>
          <a:xfrm>
            <a:off x="1431470" y="1460772"/>
            <a:ext cx="6509660" cy="323165"/>
          </a:xfrm>
          <a:prstGeom prst="rect">
            <a:avLst/>
          </a:prstGeom>
          <a:noFill/>
          <a:effectLst/>
        </p:spPr>
        <p:txBody>
          <a:bodyPr wrap="square" rtlCol="0">
            <a:spAutoFit/>
          </a:bodyPr>
          <a:lstStyle/>
          <a:p>
            <a:pPr algn="ctr"/>
            <a:r>
              <a:rPr lang="en-US" sz="1500" dirty="0">
                <a:solidFill>
                  <a:schemeClr val="bg1"/>
                </a:solidFill>
                <a:latin typeface="#9Slide03 Montserrat Bold" panose="00000800000000000000" pitchFamily="2" charset="0"/>
              </a:rPr>
              <a:t>II. TRIỂN KHAI CÔNG TÁC TUYỂN SINH NĂM 2023</a:t>
            </a:r>
          </a:p>
        </p:txBody>
      </p:sp>
      <p:grpSp>
        <p:nvGrpSpPr>
          <p:cNvPr id="12" name="Group 11">
            <a:extLst>
              <a:ext uri="{FF2B5EF4-FFF2-40B4-BE49-F238E27FC236}">
                <a16:creationId xmlns="" xmlns:a16="http://schemas.microsoft.com/office/drawing/2014/main" id="{68D04AE3-E40F-D862-D5AF-66472CDD1EAE}"/>
              </a:ext>
            </a:extLst>
          </p:cNvPr>
          <p:cNvGrpSpPr/>
          <p:nvPr/>
        </p:nvGrpSpPr>
        <p:grpSpPr>
          <a:xfrm>
            <a:off x="734423" y="1025500"/>
            <a:ext cx="7286184" cy="569497"/>
            <a:chOff x="3221965" y="912120"/>
            <a:chExt cx="8094989" cy="626557"/>
          </a:xfrm>
        </p:grpSpPr>
        <p:sp>
          <p:nvSpPr>
            <p:cNvPr id="13" name="Rectangle: Rounded Corners 15">
              <a:extLst>
                <a:ext uri="{FF2B5EF4-FFF2-40B4-BE49-F238E27FC236}">
                  <a16:creationId xmlns="" xmlns:a16="http://schemas.microsoft.com/office/drawing/2014/main" id="{DA5C8B55-6AF6-E18A-3743-0510B21BAAAF}"/>
                </a:ext>
              </a:extLst>
            </p:cNvPr>
            <p:cNvSpPr/>
            <p:nvPr/>
          </p:nvSpPr>
          <p:spPr>
            <a:xfrm>
              <a:off x="3221965" y="912120"/>
              <a:ext cx="8094989" cy="626557"/>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4" name="TextBox 13">
              <a:extLst>
                <a:ext uri="{FF2B5EF4-FFF2-40B4-BE49-F238E27FC236}">
                  <a16:creationId xmlns="" xmlns:a16="http://schemas.microsoft.com/office/drawing/2014/main" id="{E709B901-F07E-1906-3C8E-4728D9F81A97}"/>
                </a:ext>
              </a:extLst>
            </p:cNvPr>
            <p:cNvSpPr txBox="1"/>
            <p:nvPr/>
          </p:nvSpPr>
          <p:spPr>
            <a:xfrm>
              <a:off x="4326956" y="1032511"/>
              <a:ext cx="6920342" cy="490990"/>
            </a:xfrm>
            <a:prstGeom prst="rect">
              <a:avLst/>
            </a:prstGeom>
            <a:noFill/>
            <a:effectLst/>
          </p:spPr>
          <p:txBody>
            <a:bodyPr wrap="square" rtlCol="0">
              <a:spAutoFit/>
            </a:bodyPr>
            <a:lstStyle/>
            <a:p>
              <a:pPr algn="ctr"/>
              <a:r>
                <a:rPr lang="en-US" sz="2300" b="1" dirty="0">
                  <a:solidFill>
                    <a:schemeClr val="bg1"/>
                  </a:solidFill>
                  <a:latin typeface="Times New Roman" panose="02020603050405020304" pitchFamily="18" charset="0"/>
                  <a:cs typeface="Times New Roman" panose="02020603050405020304" pitchFamily="18" charset="0"/>
                </a:rPr>
                <a:t>CÔNG TÁC TUYỂN SINH NĂM 2023</a:t>
              </a:r>
            </a:p>
          </p:txBody>
        </p:sp>
      </p:grpSp>
      <p:sp>
        <p:nvSpPr>
          <p:cNvPr id="3" name="Rounded Rectangle 3">
            <a:extLst>
              <a:ext uri="{FF2B5EF4-FFF2-40B4-BE49-F238E27FC236}">
                <a16:creationId xmlns="" xmlns:a16="http://schemas.microsoft.com/office/drawing/2014/main" id="{C5879A86-3128-688A-B73A-F5E028346FE7}"/>
              </a:ext>
            </a:extLst>
          </p:cNvPr>
          <p:cNvSpPr/>
          <p:nvPr/>
        </p:nvSpPr>
        <p:spPr>
          <a:xfrm>
            <a:off x="152400" y="1701754"/>
            <a:ext cx="8839200" cy="4927646"/>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1" indent="-342900" algn="just" fontAlgn="t">
              <a:buFont typeface="Wingdings" panose="05000000000000000000" pitchFamily="2" charset="2"/>
              <a:buChar char="ü"/>
            </a:pPr>
            <a:endParaRPr lang="en-US" sz="2000" dirty="0">
              <a:latin typeface="Arial" panose="020B0604020202020204" pitchFamily="34" charset="0"/>
              <a:cs typeface="Arial" panose="020B0604020202020204" pitchFamily="34" charset="0"/>
            </a:endParaRPr>
          </a:p>
        </p:txBody>
      </p:sp>
      <p:sp>
        <p:nvSpPr>
          <p:cNvPr id="31" name="TextBox 30">
            <a:extLst>
              <a:ext uri="{FF2B5EF4-FFF2-40B4-BE49-F238E27FC236}">
                <a16:creationId xmlns="" xmlns:a16="http://schemas.microsoft.com/office/drawing/2014/main" id="{AAC237FC-1D77-CB9E-8AAD-32D6DB70BFF6}"/>
              </a:ext>
            </a:extLst>
          </p:cNvPr>
          <p:cNvSpPr txBox="1"/>
          <p:nvPr/>
        </p:nvSpPr>
        <p:spPr>
          <a:xfrm>
            <a:off x="344978" y="1904819"/>
            <a:ext cx="8610600" cy="3539430"/>
          </a:xfrm>
          <a:prstGeom prst="rect">
            <a:avLst/>
          </a:prstGeom>
          <a:noFill/>
        </p:spPr>
        <p:txBody>
          <a:bodyPr wrap="square" rtlCol="0">
            <a:spAutoFit/>
          </a:bodyPr>
          <a:lstStyle/>
          <a:p>
            <a:pPr lvl="1" indent="-457200" fontAlgn="t">
              <a:buFont typeface="Wingdings" panose="05000000000000000000" pitchFamily="2" charset="2"/>
              <a:buChar char="v"/>
            </a:pPr>
            <a:r>
              <a:rPr lang="en-US" sz="3500" dirty="0" err="1" smtClean="0">
                <a:solidFill>
                  <a:schemeClr val="bg1"/>
                </a:solidFill>
                <a:latin typeface="Times New Roman" panose="02020603050405020304" pitchFamily="18" charset="0"/>
                <a:cs typeface="Times New Roman" panose="02020603050405020304" pitchFamily="18" charset="0"/>
              </a:rPr>
              <a:t>Cách</a:t>
            </a:r>
            <a:r>
              <a:rPr lang="en-US" sz="3500" dirty="0" smtClean="0">
                <a:solidFill>
                  <a:schemeClr val="bg1"/>
                </a:solidFill>
                <a:latin typeface="Times New Roman" panose="02020603050405020304" pitchFamily="18" charset="0"/>
                <a:cs typeface="Times New Roman" panose="02020603050405020304" pitchFamily="18" charset="0"/>
              </a:rPr>
              <a:t> </a:t>
            </a:r>
            <a:r>
              <a:rPr lang="en-US" sz="3500" dirty="0" err="1" smtClean="0">
                <a:solidFill>
                  <a:schemeClr val="bg1"/>
                </a:solidFill>
                <a:latin typeface="Times New Roman" panose="02020603050405020304" pitchFamily="18" charset="0"/>
                <a:cs typeface="Times New Roman" panose="02020603050405020304" pitchFamily="18" charset="0"/>
              </a:rPr>
              <a:t>tính</a:t>
            </a:r>
            <a:r>
              <a:rPr lang="en-US" sz="3500" dirty="0" smtClean="0">
                <a:solidFill>
                  <a:schemeClr val="bg1"/>
                </a:solidFill>
                <a:latin typeface="Times New Roman" panose="02020603050405020304" pitchFamily="18" charset="0"/>
                <a:cs typeface="Times New Roman" panose="02020603050405020304" pitchFamily="18" charset="0"/>
              </a:rPr>
              <a:t> </a:t>
            </a:r>
            <a:r>
              <a:rPr lang="en-US" sz="3500" dirty="0" err="1" smtClean="0">
                <a:solidFill>
                  <a:schemeClr val="bg1"/>
                </a:solidFill>
                <a:latin typeface="Times New Roman" panose="02020603050405020304" pitchFamily="18" charset="0"/>
                <a:cs typeface="Times New Roman" panose="02020603050405020304" pitchFamily="18" charset="0"/>
              </a:rPr>
              <a:t>ưu</a:t>
            </a:r>
            <a:r>
              <a:rPr lang="en-US" sz="3500" dirty="0" smtClean="0">
                <a:solidFill>
                  <a:schemeClr val="bg1"/>
                </a:solidFill>
                <a:latin typeface="Times New Roman" panose="02020603050405020304" pitchFamily="18" charset="0"/>
                <a:cs typeface="Times New Roman" panose="02020603050405020304" pitchFamily="18" charset="0"/>
              </a:rPr>
              <a:t> </a:t>
            </a:r>
            <a:r>
              <a:rPr lang="en-US" sz="3500" dirty="0" err="1" smtClean="0">
                <a:solidFill>
                  <a:schemeClr val="bg1"/>
                </a:solidFill>
                <a:latin typeface="Times New Roman" panose="02020603050405020304" pitchFamily="18" charset="0"/>
                <a:cs typeface="Times New Roman" panose="02020603050405020304" pitchFamily="18" charset="0"/>
              </a:rPr>
              <a:t>tiên</a:t>
            </a:r>
            <a:r>
              <a:rPr lang="en-US" sz="3500" dirty="0" smtClean="0">
                <a:solidFill>
                  <a:schemeClr val="bg1"/>
                </a:solidFill>
                <a:latin typeface="Times New Roman" panose="02020603050405020304" pitchFamily="18" charset="0"/>
                <a:cs typeface="Times New Roman" panose="02020603050405020304" pitchFamily="18" charset="0"/>
              </a:rPr>
              <a:t>:</a:t>
            </a:r>
          </a:p>
          <a:p>
            <a:pPr marL="0" lvl="1" fontAlgn="t"/>
            <a:r>
              <a:rPr lang="en-US" sz="3500" dirty="0" err="1" smtClean="0">
                <a:solidFill>
                  <a:schemeClr val="bg1"/>
                </a:solidFill>
                <a:latin typeface="Times New Roman" panose="02020603050405020304" pitchFamily="18" charset="0"/>
                <a:cs typeface="Times New Roman" panose="02020603050405020304" pitchFamily="18" charset="0"/>
              </a:rPr>
              <a:t>Công</a:t>
            </a:r>
            <a:r>
              <a:rPr lang="en-US" sz="3500" dirty="0" smtClean="0">
                <a:solidFill>
                  <a:schemeClr val="bg1"/>
                </a:solidFill>
                <a:latin typeface="Times New Roman" panose="02020603050405020304" pitchFamily="18" charset="0"/>
                <a:cs typeface="Times New Roman" panose="02020603050405020304" pitchFamily="18" charset="0"/>
              </a:rPr>
              <a:t> </a:t>
            </a:r>
            <a:r>
              <a:rPr lang="en-US" sz="3500" dirty="0" err="1" smtClean="0">
                <a:solidFill>
                  <a:schemeClr val="bg1"/>
                </a:solidFill>
                <a:latin typeface="Times New Roman" panose="02020603050405020304" pitchFamily="18" charset="0"/>
                <a:cs typeface="Times New Roman" panose="02020603050405020304" pitchFamily="18" charset="0"/>
              </a:rPr>
              <a:t>thức</a:t>
            </a:r>
            <a:r>
              <a:rPr lang="en-US" sz="3500" dirty="0" smtClean="0">
                <a:solidFill>
                  <a:schemeClr val="bg1"/>
                </a:solidFill>
                <a:latin typeface="Times New Roman" panose="02020603050405020304" pitchFamily="18" charset="0"/>
                <a:cs typeface="Times New Roman" panose="02020603050405020304" pitchFamily="18" charset="0"/>
              </a:rPr>
              <a:t> </a:t>
            </a:r>
            <a:r>
              <a:rPr lang="en-US" sz="3500" dirty="0" err="1" smtClean="0">
                <a:solidFill>
                  <a:schemeClr val="bg1"/>
                </a:solidFill>
                <a:latin typeface="Times New Roman" panose="02020603050405020304" pitchFamily="18" charset="0"/>
                <a:cs typeface="Times New Roman" panose="02020603050405020304" pitchFamily="18" charset="0"/>
              </a:rPr>
              <a:t>tính</a:t>
            </a:r>
            <a:r>
              <a:rPr lang="en-US" sz="3500" dirty="0" smtClean="0">
                <a:solidFill>
                  <a:schemeClr val="bg1"/>
                </a:solidFill>
                <a:latin typeface="Times New Roman" panose="02020603050405020304" pitchFamily="18" charset="0"/>
                <a:cs typeface="Times New Roman" panose="02020603050405020304" pitchFamily="18" charset="0"/>
              </a:rPr>
              <a:t>:</a:t>
            </a:r>
          </a:p>
          <a:p>
            <a:pPr marL="0" lvl="1" fontAlgn="t"/>
            <a:endParaRPr lang="en-US" sz="3500" dirty="0" smtClean="0">
              <a:solidFill>
                <a:schemeClr val="bg1"/>
              </a:solidFill>
              <a:latin typeface="Times New Roman" panose="02020603050405020304" pitchFamily="18" charset="0"/>
              <a:cs typeface="Times New Roman" panose="02020603050405020304" pitchFamily="18" charset="0"/>
            </a:endParaRPr>
          </a:p>
          <a:p>
            <a:pPr marL="0" lvl="1" algn="ctr" fontAlgn="t"/>
            <a:r>
              <a:rPr lang="vi-VN" sz="3000" b="1" dirty="0">
                <a:solidFill>
                  <a:schemeClr val="bg1"/>
                </a:solidFill>
                <a:latin typeface="Times New Roman" panose="02020603050405020304" pitchFamily="18" charset="0"/>
                <a:cs typeface="Times New Roman" panose="02020603050405020304" pitchFamily="18" charset="0"/>
              </a:rPr>
              <a:t>Điểm ưu tiên thí sinh được </a:t>
            </a:r>
            <a:r>
              <a:rPr lang="vi-VN" sz="3000" b="1" dirty="0" smtClean="0">
                <a:solidFill>
                  <a:schemeClr val="bg1"/>
                </a:solidFill>
                <a:latin typeface="Times New Roman" panose="02020603050405020304" pitchFamily="18" charset="0"/>
                <a:cs typeface="Times New Roman" panose="02020603050405020304" pitchFamily="18" charset="0"/>
              </a:rPr>
              <a:t>hưởng</a:t>
            </a:r>
            <a:r>
              <a:rPr lang="en-US" sz="3000" b="1" dirty="0" smtClean="0">
                <a:solidFill>
                  <a:schemeClr val="bg1"/>
                </a:solidFill>
                <a:latin typeface="Times New Roman" panose="02020603050405020304" pitchFamily="18" charset="0"/>
                <a:cs typeface="Times New Roman" panose="02020603050405020304" pitchFamily="18" charset="0"/>
              </a:rPr>
              <a:t>:</a:t>
            </a:r>
            <a:br>
              <a:rPr lang="en-US" sz="3000" b="1" dirty="0" smtClean="0">
                <a:solidFill>
                  <a:schemeClr val="bg1"/>
                </a:solidFill>
                <a:latin typeface="Times New Roman" panose="02020603050405020304" pitchFamily="18" charset="0"/>
                <a:cs typeface="Times New Roman" panose="02020603050405020304" pitchFamily="18" charset="0"/>
              </a:rPr>
            </a:br>
            <a:r>
              <a:rPr lang="vi-VN" sz="3000" b="1" dirty="0" smtClean="0">
                <a:solidFill>
                  <a:schemeClr val="bg1"/>
                </a:solidFill>
                <a:latin typeface="Times New Roman" panose="02020603050405020304" pitchFamily="18" charset="0"/>
                <a:cs typeface="Times New Roman" panose="02020603050405020304" pitchFamily="18" charset="0"/>
              </a:rPr>
              <a:t>[(</a:t>
            </a:r>
            <a:r>
              <a:rPr lang="vi-VN" sz="3000" b="1" dirty="0">
                <a:solidFill>
                  <a:schemeClr val="bg1"/>
                </a:solidFill>
                <a:latin typeface="Times New Roman" panose="02020603050405020304" pitchFamily="18" charset="0"/>
                <a:cs typeface="Times New Roman" panose="02020603050405020304" pitchFamily="18" charset="0"/>
              </a:rPr>
              <a:t>30 - tổng điểm đạt được của thí sinh)/7,5] x Tổng điểm ưu tiên được xác định thông thường.</a:t>
            </a:r>
            <a:endParaRPr lang="en-US" sz="3000" dirty="0" smtClean="0">
              <a:solidFill>
                <a:schemeClr val="bg1"/>
              </a:solidFill>
              <a:latin typeface="Times New Roman" panose="02020603050405020304" pitchFamily="18" charset="0"/>
              <a:cs typeface="Times New Roman" panose="02020603050405020304" pitchFamily="18" charset="0"/>
            </a:endParaRPr>
          </a:p>
          <a:p>
            <a:pPr marL="0" lvl="1" fontAlgn="t"/>
            <a:endParaRPr lang="en-US" sz="3000" dirty="0" smtClean="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33714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 xmlns:a16="http://schemas.microsoft.com/office/drawing/2014/main" id="{2F380C8B-A38A-4610-B70B-F0A55C946D92}"/>
              </a:ext>
            </a:extLst>
          </p:cNvPr>
          <p:cNvCxnSpPr/>
          <p:nvPr/>
        </p:nvCxnSpPr>
        <p:spPr>
          <a:xfrm>
            <a:off x="1905000" y="1701754"/>
            <a:ext cx="5181600"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 xmlns:a16="http://schemas.microsoft.com/office/drawing/2014/main" id="{54C8E923-367F-4B27-944B-823FA2BA7491}"/>
              </a:ext>
            </a:extLst>
          </p:cNvPr>
          <p:cNvSpPr txBox="1"/>
          <p:nvPr/>
        </p:nvSpPr>
        <p:spPr>
          <a:xfrm>
            <a:off x="1431470" y="1460772"/>
            <a:ext cx="6509660" cy="323165"/>
          </a:xfrm>
          <a:prstGeom prst="rect">
            <a:avLst/>
          </a:prstGeom>
          <a:noFill/>
          <a:effectLst/>
        </p:spPr>
        <p:txBody>
          <a:bodyPr wrap="square" rtlCol="0">
            <a:spAutoFit/>
          </a:bodyPr>
          <a:lstStyle/>
          <a:p>
            <a:pPr algn="ctr"/>
            <a:r>
              <a:rPr lang="en-US" sz="1500" dirty="0">
                <a:solidFill>
                  <a:schemeClr val="bg1"/>
                </a:solidFill>
                <a:latin typeface="#9Slide03 Montserrat Bold" panose="00000800000000000000" pitchFamily="2" charset="0"/>
              </a:rPr>
              <a:t>II. TRIỂN KHAI CÔNG TÁC TUYỂN SINH NĂM 2023</a:t>
            </a:r>
          </a:p>
        </p:txBody>
      </p:sp>
      <p:grpSp>
        <p:nvGrpSpPr>
          <p:cNvPr id="12" name="Group 11">
            <a:extLst>
              <a:ext uri="{FF2B5EF4-FFF2-40B4-BE49-F238E27FC236}">
                <a16:creationId xmlns="" xmlns:a16="http://schemas.microsoft.com/office/drawing/2014/main" id="{68D04AE3-E40F-D862-D5AF-66472CDD1EAE}"/>
              </a:ext>
            </a:extLst>
          </p:cNvPr>
          <p:cNvGrpSpPr/>
          <p:nvPr/>
        </p:nvGrpSpPr>
        <p:grpSpPr>
          <a:xfrm>
            <a:off x="734423" y="1025500"/>
            <a:ext cx="7286184" cy="569497"/>
            <a:chOff x="3221965" y="912120"/>
            <a:chExt cx="8094989" cy="626557"/>
          </a:xfrm>
        </p:grpSpPr>
        <p:sp>
          <p:nvSpPr>
            <p:cNvPr id="13" name="Rectangle: Rounded Corners 15">
              <a:extLst>
                <a:ext uri="{FF2B5EF4-FFF2-40B4-BE49-F238E27FC236}">
                  <a16:creationId xmlns="" xmlns:a16="http://schemas.microsoft.com/office/drawing/2014/main" id="{DA5C8B55-6AF6-E18A-3743-0510B21BAAAF}"/>
                </a:ext>
              </a:extLst>
            </p:cNvPr>
            <p:cNvSpPr/>
            <p:nvPr/>
          </p:nvSpPr>
          <p:spPr>
            <a:xfrm>
              <a:off x="3221965" y="912120"/>
              <a:ext cx="8094989" cy="626557"/>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4" name="TextBox 13">
              <a:extLst>
                <a:ext uri="{FF2B5EF4-FFF2-40B4-BE49-F238E27FC236}">
                  <a16:creationId xmlns="" xmlns:a16="http://schemas.microsoft.com/office/drawing/2014/main" id="{E709B901-F07E-1906-3C8E-4728D9F81A97}"/>
                </a:ext>
              </a:extLst>
            </p:cNvPr>
            <p:cNvSpPr txBox="1"/>
            <p:nvPr/>
          </p:nvSpPr>
          <p:spPr>
            <a:xfrm>
              <a:off x="4326956" y="1032511"/>
              <a:ext cx="6920342" cy="490990"/>
            </a:xfrm>
            <a:prstGeom prst="rect">
              <a:avLst/>
            </a:prstGeom>
            <a:noFill/>
            <a:effectLst/>
          </p:spPr>
          <p:txBody>
            <a:bodyPr wrap="square" rtlCol="0">
              <a:spAutoFit/>
            </a:bodyPr>
            <a:lstStyle/>
            <a:p>
              <a:pPr algn="ctr"/>
              <a:r>
                <a:rPr lang="en-US" sz="2300" b="1" dirty="0">
                  <a:solidFill>
                    <a:schemeClr val="bg1"/>
                  </a:solidFill>
                  <a:latin typeface="Times New Roman" panose="02020603050405020304" pitchFamily="18" charset="0"/>
                  <a:cs typeface="Times New Roman" panose="02020603050405020304" pitchFamily="18" charset="0"/>
                </a:rPr>
                <a:t>CÔNG TÁC TUYỂN SINH NĂM 2023</a:t>
              </a:r>
            </a:p>
          </p:txBody>
        </p:sp>
      </p:grpSp>
      <p:sp>
        <p:nvSpPr>
          <p:cNvPr id="3" name="Rounded Rectangle 3">
            <a:extLst>
              <a:ext uri="{FF2B5EF4-FFF2-40B4-BE49-F238E27FC236}">
                <a16:creationId xmlns="" xmlns:a16="http://schemas.microsoft.com/office/drawing/2014/main" id="{C5879A86-3128-688A-B73A-F5E028346FE7}"/>
              </a:ext>
            </a:extLst>
          </p:cNvPr>
          <p:cNvSpPr/>
          <p:nvPr/>
        </p:nvSpPr>
        <p:spPr>
          <a:xfrm>
            <a:off x="152400" y="1701754"/>
            <a:ext cx="8839200" cy="4927646"/>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1" indent="-342900" algn="just" fontAlgn="t">
              <a:buFont typeface="Wingdings" panose="05000000000000000000" pitchFamily="2" charset="2"/>
              <a:buChar char="ü"/>
            </a:pPr>
            <a:endParaRPr lang="en-US" sz="2000" dirty="0">
              <a:latin typeface="Arial" panose="020B0604020202020204" pitchFamily="34" charset="0"/>
              <a:cs typeface="Arial" panose="020B0604020202020204" pitchFamily="34" charset="0"/>
            </a:endParaRPr>
          </a:p>
        </p:txBody>
      </p:sp>
      <p:sp>
        <p:nvSpPr>
          <p:cNvPr id="31" name="TextBox 30">
            <a:extLst>
              <a:ext uri="{FF2B5EF4-FFF2-40B4-BE49-F238E27FC236}">
                <a16:creationId xmlns="" xmlns:a16="http://schemas.microsoft.com/office/drawing/2014/main" id="{AAC237FC-1D77-CB9E-8AAD-32D6DB70BFF6}"/>
              </a:ext>
            </a:extLst>
          </p:cNvPr>
          <p:cNvSpPr txBox="1"/>
          <p:nvPr/>
        </p:nvSpPr>
        <p:spPr>
          <a:xfrm>
            <a:off x="337358" y="1783937"/>
            <a:ext cx="8610600" cy="4678204"/>
          </a:xfrm>
          <a:prstGeom prst="rect">
            <a:avLst/>
          </a:prstGeom>
          <a:noFill/>
        </p:spPr>
        <p:txBody>
          <a:bodyPr wrap="square" rtlCol="0">
            <a:spAutoFit/>
          </a:bodyPr>
          <a:lstStyle/>
          <a:p>
            <a:pPr lvl="1" indent="-457200" fontAlgn="t">
              <a:buFont typeface="Wingdings" panose="05000000000000000000" pitchFamily="2" charset="2"/>
              <a:buChar char="v"/>
            </a:pPr>
            <a:r>
              <a:rPr lang="en-US" sz="3500" dirty="0" err="1" smtClean="0">
                <a:solidFill>
                  <a:schemeClr val="bg1"/>
                </a:solidFill>
                <a:latin typeface="Times New Roman" panose="02020603050405020304" pitchFamily="18" charset="0"/>
                <a:cs typeface="Times New Roman" panose="02020603050405020304" pitchFamily="18" charset="0"/>
              </a:rPr>
              <a:t>Cách</a:t>
            </a:r>
            <a:r>
              <a:rPr lang="en-US" sz="3500" dirty="0" smtClean="0">
                <a:solidFill>
                  <a:schemeClr val="bg1"/>
                </a:solidFill>
                <a:latin typeface="Times New Roman" panose="02020603050405020304" pitchFamily="18" charset="0"/>
                <a:cs typeface="Times New Roman" panose="02020603050405020304" pitchFamily="18" charset="0"/>
              </a:rPr>
              <a:t> </a:t>
            </a:r>
            <a:r>
              <a:rPr lang="en-US" sz="3500" dirty="0" err="1" smtClean="0">
                <a:solidFill>
                  <a:schemeClr val="bg1"/>
                </a:solidFill>
                <a:latin typeface="Times New Roman" panose="02020603050405020304" pitchFamily="18" charset="0"/>
                <a:cs typeface="Times New Roman" panose="02020603050405020304" pitchFamily="18" charset="0"/>
              </a:rPr>
              <a:t>tính</a:t>
            </a:r>
            <a:r>
              <a:rPr lang="en-US" sz="3500" dirty="0" smtClean="0">
                <a:solidFill>
                  <a:schemeClr val="bg1"/>
                </a:solidFill>
                <a:latin typeface="Times New Roman" panose="02020603050405020304" pitchFamily="18" charset="0"/>
                <a:cs typeface="Times New Roman" panose="02020603050405020304" pitchFamily="18" charset="0"/>
              </a:rPr>
              <a:t> </a:t>
            </a:r>
            <a:r>
              <a:rPr lang="en-US" sz="3500" dirty="0" err="1" smtClean="0">
                <a:solidFill>
                  <a:schemeClr val="bg1"/>
                </a:solidFill>
                <a:latin typeface="Times New Roman" panose="02020603050405020304" pitchFamily="18" charset="0"/>
                <a:cs typeface="Times New Roman" panose="02020603050405020304" pitchFamily="18" charset="0"/>
              </a:rPr>
              <a:t>ưu</a:t>
            </a:r>
            <a:r>
              <a:rPr lang="en-US" sz="3500" dirty="0" smtClean="0">
                <a:solidFill>
                  <a:schemeClr val="bg1"/>
                </a:solidFill>
                <a:latin typeface="Times New Roman" panose="02020603050405020304" pitchFamily="18" charset="0"/>
                <a:cs typeface="Times New Roman" panose="02020603050405020304" pitchFamily="18" charset="0"/>
              </a:rPr>
              <a:t> </a:t>
            </a:r>
            <a:r>
              <a:rPr lang="en-US" sz="3500" dirty="0" err="1" smtClean="0">
                <a:solidFill>
                  <a:schemeClr val="bg1"/>
                </a:solidFill>
                <a:latin typeface="Times New Roman" panose="02020603050405020304" pitchFamily="18" charset="0"/>
                <a:cs typeface="Times New Roman" panose="02020603050405020304" pitchFamily="18" charset="0"/>
              </a:rPr>
              <a:t>tiên</a:t>
            </a:r>
            <a:r>
              <a:rPr lang="en-US" sz="3500" dirty="0" smtClean="0">
                <a:solidFill>
                  <a:schemeClr val="bg1"/>
                </a:solidFill>
                <a:latin typeface="Times New Roman" panose="02020603050405020304" pitchFamily="18" charset="0"/>
                <a:cs typeface="Times New Roman" panose="02020603050405020304" pitchFamily="18" charset="0"/>
              </a:rPr>
              <a:t>:</a:t>
            </a:r>
          </a:p>
          <a:p>
            <a:pPr marL="0" lvl="1" fontAlgn="t"/>
            <a:r>
              <a:rPr lang="en-US" sz="3500" dirty="0" err="1" smtClean="0">
                <a:solidFill>
                  <a:schemeClr val="bg1"/>
                </a:solidFill>
                <a:latin typeface="Times New Roman" panose="02020603050405020304" pitchFamily="18" charset="0"/>
                <a:cs typeface="Times New Roman" panose="02020603050405020304" pitchFamily="18" charset="0"/>
              </a:rPr>
              <a:t>Ví</a:t>
            </a:r>
            <a:r>
              <a:rPr lang="en-US" sz="3500" dirty="0" smtClean="0">
                <a:solidFill>
                  <a:schemeClr val="bg1"/>
                </a:solidFill>
                <a:latin typeface="Times New Roman" panose="02020603050405020304" pitchFamily="18" charset="0"/>
                <a:cs typeface="Times New Roman" panose="02020603050405020304" pitchFamily="18" charset="0"/>
              </a:rPr>
              <a:t> </a:t>
            </a:r>
            <a:r>
              <a:rPr lang="en-US" sz="3500" dirty="0" err="1" smtClean="0">
                <a:solidFill>
                  <a:schemeClr val="bg1"/>
                </a:solidFill>
                <a:latin typeface="Times New Roman" panose="02020603050405020304" pitchFamily="18" charset="0"/>
                <a:cs typeface="Times New Roman" panose="02020603050405020304" pitchFamily="18" charset="0"/>
              </a:rPr>
              <a:t>dụ</a:t>
            </a:r>
            <a:r>
              <a:rPr lang="en-US" sz="3500" dirty="0" smtClean="0">
                <a:solidFill>
                  <a:schemeClr val="bg1"/>
                </a:solidFill>
                <a:latin typeface="Times New Roman" panose="02020603050405020304" pitchFamily="18" charset="0"/>
                <a:cs typeface="Times New Roman" panose="02020603050405020304" pitchFamily="18" charset="0"/>
              </a:rPr>
              <a:t>:</a:t>
            </a:r>
          </a:p>
          <a:p>
            <a:pPr lvl="1" indent="-457200" algn="just" fontAlgn="t">
              <a:buFont typeface="Wingdings" panose="05000000000000000000" pitchFamily="2" charset="2"/>
              <a:buChar char="Ø"/>
            </a:pPr>
            <a:r>
              <a:rPr lang="vi-VN" sz="2800" dirty="0">
                <a:solidFill>
                  <a:schemeClr val="bg1"/>
                </a:solidFill>
                <a:latin typeface="Times New Roman" panose="02020603050405020304" pitchFamily="18" charset="0"/>
                <a:cs typeface="Times New Roman" panose="02020603050405020304" pitchFamily="18" charset="0"/>
              </a:rPr>
              <a:t>Với một học sinh thuộc đối tượng khu vực 1 thi thực tế đạt 22,5 trở xuống thì được cộng 0,75 điểm ưu tiên khu </a:t>
            </a:r>
            <a:r>
              <a:rPr lang="vi-VN" sz="2800" dirty="0" smtClean="0">
                <a:solidFill>
                  <a:schemeClr val="bg1"/>
                </a:solidFill>
                <a:latin typeface="Times New Roman" panose="02020603050405020304" pitchFamily="18" charset="0"/>
                <a:cs typeface="Times New Roman" panose="02020603050405020304" pitchFamily="18" charset="0"/>
              </a:rPr>
              <a:t>vực</a:t>
            </a:r>
            <a:r>
              <a:rPr lang="en-US" sz="2800" dirty="0" smtClean="0">
                <a:solidFill>
                  <a:schemeClr val="bg1"/>
                </a:solidFill>
                <a:latin typeface="Times New Roman" panose="02020603050405020304" pitchFamily="18" charset="0"/>
                <a:cs typeface="Times New Roman" panose="02020603050405020304" pitchFamily="18" charset="0"/>
              </a:rPr>
              <a:t>.</a:t>
            </a:r>
          </a:p>
          <a:p>
            <a:pPr lvl="1" indent="-457200" algn="just" fontAlgn="t">
              <a:buFont typeface="Wingdings" panose="05000000000000000000" pitchFamily="2" charset="2"/>
              <a:buChar char="Ø"/>
            </a:pPr>
            <a:r>
              <a:rPr lang="vi-VN" sz="2800" dirty="0">
                <a:solidFill>
                  <a:schemeClr val="bg1"/>
                </a:solidFill>
                <a:latin typeface="Times New Roman" panose="02020603050405020304" pitchFamily="18" charset="0"/>
                <a:cs typeface="Times New Roman" panose="02020603050405020304" pitchFamily="18" charset="0"/>
              </a:rPr>
              <a:t>Nhưng cũng thí sinh đó nếu đạt 27 điểm thực tế thì điểm ưu tiên chỉ còn </a:t>
            </a:r>
            <a:r>
              <a:rPr lang="vi-VN" sz="2800" dirty="0" smtClean="0">
                <a:solidFill>
                  <a:schemeClr val="bg1"/>
                </a:solidFill>
                <a:latin typeface="Times New Roman" panose="02020603050405020304" pitchFamily="18" charset="0"/>
                <a:cs typeface="Times New Roman" panose="02020603050405020304" pitchFamily="18" charset="0"/>
              </a:rPr>
              <a:t>là</a:t>
            </a:r>
            <a:r>
              <a:rPr lang="en-US" sz="2800" dirty="0" smtClean="0">
                <a:solidFill>
                  <a:schemeClr val="bg1"/>
                </a:solidFill>
                <a:latin typeface="Times New Roman" panose="02020603050405020304" pitchFamily="18" charset="0"/>
                <a:cs typeface="Times New Roman" panose="02020603050405020304" pitchFamily="18" charset="0"/>
              </a:rPr>
              <a:t>: [(30-27)/7.5]*0.75= 0.3</a:t>
            </a:r>
            <a:endParaRPr lang="en-US" sz="2800" dirty="0">
              <a:solidFill>
                <a:schemeClr val="bg1"/>
              </a:solidFill>
              <a:latin typeface="Times New Roman" panose="02020603050405020304" pitchFamily="18" charset="0"/>
              <a:cs typeface="Times New Roman" panose="02020603050405020304" pitchFamily="18" charset="0"/>
            </a:endParaRPr>
          </a:p>
          <a:p>
            <a:pPr lvl="1" indent="-457200" algn="just" fontAlgn="t">
              <a:buFont typeface="Wingdings" panose="05000000000000000000" pitchFamily="2" charset="2"/>
              <a:buChar char="Ø"/>
            </a:pPr>
            <a:r>
              <a:rPr lang="vi-VN" sz="2800" dirty="0">
                <a:solidFill>
                  <a:schemeClr val="bg1"/>
                </a:solidFill>
                <a:latin typeface="Times New Roman" panose="02020603050405020304" pitchFamily="18" charset="0"/>
                <a:cs typeface="Times New Roman" panose="02020603050405020304" pitchFamily="18" charset="0"/>
              </a:rPr>
              <a:t>Nhưng cũng thí sinh đó nếu đạt </a:t>
            </a:r>
            <a:r>
              <a:rPr lang="vi-VN" sz="2800" dirty="0" smtClean="0">
                <a:solidFill>
                  <a:schemeClr val="bg1"/>
                </a:solidFill>
                <a:latin typeface="Times New Roman" panose="02020603050405020304" pitchFamily="18" charset="0"/>
                <a:cs typeface="Times New Roman" panose="02020603050405020304" pitchFamily="18" charset="0"/>
              </a:rPr>
              <a:t>2</a:t>
            </a:r>
            <a:r>
              <a:rPr lang="en-US" sz="2800" dirty="0" smtClean="0">
                <a:solidFill>
                  <a:schemeClr val="bg1"/>
                </a:solidFill>
                <a:latin typeface="Times New Roman" panose="02020603050405020304" pitchFamily="18" charset="0"/>
                <a:cs typeface="Times New Roman" panose="02020603050405020304" pitchFamily="18" charset="0"/>
              </a:rPr>
              <a:t>9</a:t>
            </a:r>
            <a:r>
              <a:rPr lang="vi-VN" sz="2800" dirty="0" smtClean="0">
                <a:solidFill>
                  <a:schemeClr val="bg1"/>
                </a:solidFill>
                <a:latin typeface="Times New Roman" panose="02020603050405020304" pitchFamily="18" charset="0"/>
                <a:cs typeface="Times New Roman" panose="02020603050405020304" pitchFamily="18" charset="0"/>
              </a:rPr>
              <a:t> </a:t>
            </a:r>
            <a:r>
              <a:rPr lang="vi-VN" sz="2800" dirty="0">
                <a:solidFill>
                  <a:schemeClr val="bg1"/>
                </a:solidFill>
                <a:latin typeface="Times New Roman" panose="02020603050405020304" pitchFamily="18" charset="0"/>
                <a:cs typeface="Times New Roman" panose="02020603050405020304" pitchFamily="18" charset="0"/>
              </a:rPr>
              <a:t>điểm thực tế thì điểm ưu tiên chỉ còn là</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smtClean="0">
                <a:solidFill>
                  <a:schemeClr val="bg1"/>
                </a:solidFill>
                <a:latin typeface="Times New Roman" panose="02020603050405020304" pitchFamily="18" charset="0"/>
                <a:cs typeface="Times New Roman" panose="02020603050405020304" pitchFamily="18" charset="0"/>
              </a:rPr>
              <a:t>30-29)/</a:t>
            </a:r>
            <a:r>
              <a:rPr lang="en-US" sz="2800" dirty="0">
                <a:solidFill>
                  <a:schemeClr val="bg1"/>
                </a:solidFill>
                <a:latin typeface="Times New Roman" panose="02020603050405020304" pitchFamily="18" charset="0"/>
                <a:cs typeface="Times New Roman" panose="02020603050405020304" pitchFamily="18" charset="0"/>
              </a:rPr>
              <a:t>7.5]*0.75= </a:t>
            </a:r>
            <a:r>
              <a:rPr lang="en-US" sz="2800" dirty="0" smtClean="0">
                <a:solidFill>
                  <a:schemeClr val="bg1"/>
                </a:solidFill>
                <a:latin typeface="Times New Roman" panose="02020603050405020304" pitchFamily="18" charset="0"/>
                <a:cs typeface="Times New Roman" panose="02020603050405020304" pitchFamily="18" charset="0"/>
              </a:rPr>
              <a:t>0.1</a:t>
            </a:r>
            <a:endParaRPr lang="en-US" sz="2800" dirty="0">
              <a:solidFill>
                <a:schemeClr val="bg1"/>
              </a:solidFill>
              <a:latin typeface="Times New Roman" panose="02020603050405020304" pitchFamily="18" charset="0"/>
              <a:cs typeface="Times New Roman" panose="02020603050405020304" pitchFamily="18" charset="0"/>
            </a:endParaRPr>
          </a:p>
          <a:p>
            <a:pPr marL="0" lvl="1" algn="just" fontAlgn="t"/>
            <a:endParaRPr lang="en-US" sz="32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12229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12">
            <a:extLst>
              <a:ext uri="{FF2B5EF4-FFF2-40B4-BE49-F238E27FC236}">
                <a16:creationId xmlns="" xmlns:a16="http://schemas.microsoft.com/office/drawing/2014/main" id="{3A3F7521-C428-4AF7-984F-C0D233968876}"/>
              </a:ext>
            </a:extLst>
          </p:cNvPr>
          <p:cNvSpPr>
            <a:spLocks noChangeArrowheads="1"/>
          </p:cNvSpPr>
          <p:nvPr/>
        </p:nvSpPr>
        <p:spPr bwMode="auto">
          <a:xfrm>
            <a:off x="414596" y="1494357"/>
            <a:ext cx="8550501" cy="2045469"/>
          </a:xfrm>
          <a:prstGeom prst="rightArrow">
            <a:avLst>
              <a:gd name="adj1" fmla="val 64144"/>
              <a:gd name="adj2" fmla="val 58161"/>
            </a:avLst>
          </a:prstGeom>
          <a:solidFill>
            <a:schemeClr val="accent5">
              <a:lumMod val="20000"/>
              <a:lumOff val="80000"/>
            </a:schemeClr>
          </a:solid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2025" dirty="0">
              <a:solidFill>
                <a:schemeClr val="tx1"/>
              </a:solidFill>
              <a:latin typeface="Arial"/>
              <a:ea typeface="Arial Unicode MS"/>
            </a:endParaRPr>
          </a:p>
        </p:txBody>
      </p:sp>
      <p:sp>
        <p:nvSpPr>
          <p:cNvPr id="4" name="Rounded Rectangle 2">
            <a:extLst>
              <a:ext uri="{FF2B5EF4-FFF2-40B4-BE49-F238E27FC236}">
                <a16:creationId xmlns="" xmlns:a16="http://schemas.microsoft.com/office/drawing/2014/main" id="{5C890C8C-C420-41C1-A617-A2292216EA28}"/>
              </a:ext>
            </a:extLst>
          </p:cNvPr>
          <p:cNvSpPr/>
          <p:nvPr/>
        </p:nvSpPr>
        <p:spPr>
          <a:xfrm>
            <a:off x="1864161" y="2093090"/>
            <a:ext cx="2123855" cy="906737"/>
          </a:xfrm>
          <a:prstGeom prst="chevron">
            <a:avLst>
              <a:gd name="adj" fmla="val 25577"/>
            </a:avLst>
          </a:prstGeom>
          <a:solidFill>
            <a:schemeClr val="accent2">
              <a:lumMod val="20000"/>
              <a:lumOff val="80000"/>
            </a:schemeClr>
          </a:solidFill>
          <a:ln w="635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r>
              <a:rPr lang="en-US" altLang="ko-KR" sz="1425" b="1" dirty="0">
                <a:solidFill>
                  <a:schemeClr val="tx1"/>
                </a:solidFill>
                <a:latin typeface="Times New Roman" panose="02020603050405020304" pitchFamily="18" charset="0"/>
                <a:ea typeface="Arial Unicode MS"/>
                <a:cs typeface="Times New Roman" panose="02020603050405020304" pitchFamily="18" charset="0"/>
              </a:rPr>
              <a:t>Trong thời gian đăng ký dự thi tốt nghiệp THPT và xét tuyển</a:t>
            </a:r>
            <a:endParaRPr lang="ko-KR" altLang="en-US" sz="1425" b="1" dirty="0">
              <a:solidFill>
                <a:schemeClr val="tx1"/>
              </a:solidFill>
              <a:latin typeface="Times New Roman" panose="02020603050405020304" pitchFamily="18" charset="0"/>
              <a:ea typeface="Arial Unicode MS"/>
              <a:cs typeface="Times New Roman" panose="02020603050405020304" pitchFamily="18" charset="0"/>
            </a:endParaRPr>
          </a:p>
        </p:txBody>
      </p:sp>
      <p:sp>
        <p:nvSpPr>
          <p:cNvPr id="5" name="Rounded Rectangle 3">
            <a:extLst>
              <a:ext uri="{FF2B5EF4-FFF2-40B4-BE49-F238E27FC236}">
                <a16:creationId xmlns="" xmlns:a16="http://schemas.microsoft.com/office/drawing/2014/main" id="{7EA5D368-3F3D-4D2C-88D2-0687F9DAA551}"/>
              </a:ext>
            </a:extLst>
          </p:cNvPr>
          <p:cNvSpPr/>
          <p:nvPr/>
        </p:nvSpPr>
        <p:spPr>
          <a:xfrm>
            <a:off x="4250222" y="2063723"/>
            <a:ext cx="2057400" cy="906737"/>
          </a:xfrm>
          <a:prstGeom prst="chevron">
            <a:avLst>
              <a:gd name="adj" fmla="val 27152"/>
            </a:avLst>
          </a:prstGeom>
          <a:solidFill>
            <a:schemeClr val="accent3">
              <a:lumMod val="20000"/>
              <a:lumOff val="80000"/>
            </a:schemeClr>
          </a:solidFill>
          <a:ln w="635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r>
              <a:rPr lang="en-US" altLang="ko-KR" sz="1500" b="1" dirty="0">
                <a:solidFill>
                  <a:schemeClr val="tx1"/>
                </a:solidFill>
                <a:latin typeface="Times New Roman" panose="02020603050405020304" pitchFamily="18" charset="0"/>
                <a:ea typeface="Arial Unicode MS"/>
                <a:cs typeface="Times New Roman" panose="02020603050405020304" pitchFamily="18" charset="0"/>
              </a:rPr>
              <a:t>Trước 17h 20/6/2023</a:t>
            </a:r>
            <a:endParaRPr lang="ko-KR" altLang="en-US" sz="1500" b="1" dirty="0">
              <a:solidFill>
                <a:schemeClr val="tx1"/>
              </a:solidFill>
              <a:latin typeface="Times New Roman" panose="02020603050405020304" pitchFamily="18" charset="0"/>
              <a:ea typeface="Arial Unicode MS"/>
              <a:cs typeface="Times New Roman" panose="02020603050405020304" pitchFamily="18" charset="0"/>
            </a:endParaRPr>
          </a:p>
        </p:txBody>
      </p:sp>
      <p:sp>
        <p:nvSpPr>
          <p:cNvPr id="6" name="Rounded Rectangle 4">
            <a:extLst>
              <a:ext uri="{FF2B5EF4-FFF2-40B4-BE49-F238E27FC236}">
                <a16:creationId xmlns="" xmlns:a16="http://schemas.microsoft.com/office/drawing/2014/main" id="{C65C1463-6DCD-449A-9FFA-30221B16AF60}"/>
              </a:ext>
            </a:extLst>
          </p:cNvPr>
          <p:cNvSpPr/>
          <p:nvPr/>
        </p:nvSpPr>
        <p:spPr>
          <a:xfrm>
            <a:off x="6629969" y="2109733"/>
            <a:ext cx="1716929" cy="906737"/>
          </a:xfrm>
          <a:custGeom>
            <a:avLst/>
            <a:gdLst>
              <a:gd name="connsiteX0" fmla="*/ 0 w 1918178"/>
              <a:gd name="connsiteY0" fmla="*/ 0 h 1208982"/>
              <a:gd name="connsiteX1" fmla="*/ 1589915 w 1918178"/>
              <a:gd name="connsiteY1" fmla="*/ 0 h 1208982"/>
              <a:gd name="connsiteX2" fmla="*/ 1918178 w 1918178"/>
              <a:gd name="connsiteY2" fmla="*/ 604491 h 1208982"/>
              <a:gd name="connsiteX3" fmla="*/ 1589915 w 1918178"/>
              <a:gd name="connsiteY3" fmla="*/ 1208982 h 1208982"/>
              <a:gd name="connsiteX4" fmla="*/ 0 w 1918178"/>
              <a:gd name="connsiteY4" fmla="*/ 1208982 h 1208982"/>
              <a:gd name="connsiteX5" fmla="*/ 328263 w 1918178"/>
              <a:gd name="connsiteY5" fmla="*/ 604491 h 1208982"/>
              <a:gd name="connsiteX6" fmla="*/ 0 w 1918178"/>
              <a:gd name="connsiteY6" fmla="*/ 0 h 1208982"/>
              <a:gd name="connsiteX0" fmla="*/ 0 w 2289239"/>
              <a:gd name="connsiteY0" fmla="*/ 0 h 1208982"/>
              <a:gd name="connsiteX1" fmla="*/ 1589915 w 2289239"/>
              <a:gd name="connsiteY1" fmla="*/ 0 h 1208982"/>
              <a:gd name="connsiteX2" fmla="*/ 2289239 w 2289239"/>
              <a:gd name="connsiteY2" fmla="*/ 591239 h 1208982"/>
              <a:gd name="connsiteX3" fmla="*/ 1589915 w 2289239"/>
              <a:gd name="connsiteY3" fmla="*/ 1208982 h 1208982"/>
              <a:gd name="connsiteX4" fmla="*/ 0 w 2289239"/>
              <a:gd name="connsiteY4" fmla="*/ 1208982 h 1208982"/>
              <a:gd name="connsiteX5" fmla="*/ 328263 w 2289239"/>
              <a:gd name="connsiteY5" fmla="*/ 604491 h 1208982"/>
              <a:gd name="connsiteX6" fmla="*/ 0 w 2289239"/>
              <a:gd name="connsiteY6" fmla="*/ 0 h 1208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89239" h="1208982">
                <a:moveTo>
                  <a:pt x="0" y="0"/>
                </a:moveTo>
                <a:lnTo>
                  <a:pt x="1589915" y="0"/>
                </a:lnTo>
                <a:lnTo>
                  <a:pt x="2289239" y="591239"/>
                </a:lnTo>
                <a:lnTo>
                  <a:pt x="1589915" y="1208982"/>
                </a:lnTo>
                <a:lnTo>
                  <a:pt x="0" y="1208982"/>
                </a:lnTo>
                <a:lnTo>
                  <a:pt x="328263" y="604491"/>
                </a:lnTo>
                <a:lnTo>
                  <a:pt x="0" y="0"/>
                </a:lnTo>
                <a:close/>
              </a:path>
            </a:pathLst>
          </a:custGeom>
          <a:solidFill>
            <a:schemeClr val="accent5">
              <a:lumMod val="40000"/>
              <a:lumOff val="60000"/>
            </a:schemeClr>
          </a:solidFill>
          <a:ln w="635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r>
              <a:rPr lang="en-US" altLang="ko-KR" sz="1500" b="1" dirty="0">
                <a:solidFill>
                  <a:schemeClr val="tx1"/>
                </a:solidFill>
                <a:latin typeface="Times New Roman" panose="02020603050405020304" pitchFamily="18" charset="0"/>
                <a:ea typeface="Arial Unicode MS"/>
                <a:cs typeface="Times New Roman" panose="02020603050405020304" pitchFamily="18" charset="0"/>
              </a:rPr>
              <a:t>15/6/2023 - 20/7/2023</a:t>
            </a:r>
            <a:endParaRPr lang="ko-KR" altLang="en-US" sz="1050" b="1" dirty="0">
              <a:solidFill>
                <a:schemeClr val="tx1"/>
              </a:solidFill>
              <a:latin typeface="Times New Roman" panose="02020603050405020304" pitchFamily="18" charset="0"/>
              <a:ea typeface="Arial Unicode MS"/>
              <a:cs typeface="Times New Roman" panose="02020603050405020304" pitchFamily="18" charset="0"/>
            </a:endParaRPr>
          </a:p>
        </p:txBody>
      </p:sp>
      <p:sp>
        <p:nvSpPr>
          <p:cNvPr id="7" name="Rounded Rectangle 5">
            <a:extLst>
              <a:ext uri="{FF2B5EF4-FFF2-40B4-BE49-F238E27FC236}">
                <a16:creationId xmlns="" xmlns:a16="http://schemas.microsoft.com/office/drawing/2014/main" id="{1FAB224A-5BB1-4F1F-A484-3515EFC285C8}"/>
              </a:ext>
            </a:extLst>
          </p:cNvPr>
          <p:cNvSpPr/>
          <p:nvPr/>
        </p:nvSpPr>
        <p:spPr>
          <a:xfrm>
            <a:off x="414596" y="2093090"/>
            <a:ext cx="1438634" cy="906737"/>
          </a:xfrm>
          <a:prstGeom prst="chevron">
            <a:avLst>
              <a:gd name="adj" fmla="val 27152"/>
            </a:avLst>
          </a:prstGeom>
          <a:solidFill>
            <a:schemeClr val="accent1">
              <a:lumMod val="20000"/>
              <a:lumOff val="80000"/>
            </a:schemeClr>
          </a:solidFill>
          <a:ln w="635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1050">
              <a:solidFill>
                <a:schemeClr val="tx1"/>
              </a:solidFill>
              <a:latin typeface="Times New Roman" panose="02020603050405020304" pitchFamily="18" charset="0"/>
              <a:ea typeface="Arial Unicode MS"/>
              <a:cs typeface="Times New Roman" panose="02020603050405020304" pitchFamily="18" charset="0"/>
            </a:endParaRPr>
          </a:p>
        </p:txBody>
      </p:sp>
      <p:grpSp>
        <p:nvGrpSpPr>
          <p:cNvPr id="34" name="Group 33">
            <a:extLst>
              <a:ext uri="{FF2B5EF4-FFF2-40B4-BE49-F238E27FC236}">
                <a16:creationId xmlns="" xmlns:a16="http://schemas.microsoft.com/office/drawing/2014/main" id="{869CCD02-5679-BB4D-192F-2151E68984D5}"/>
              </a:ext>
            </a:extLst>
          </p:cNvPr>
          <p:cNvGrpSpPr/>
          <p:nvPr/>
        </p:nvGrpSpPr>
        <p:grpSpPr>
          <a:xfrm>
            <a:off x="1322613" y="1036777"/>
            <a:ext cx="6307085" cy="545700"/>
            <a:chOff x="7076787" y="926394"/>
            <a:chExt cx="12995920" cy="325719"/>
          </a:xfrm>
        </p:grpSpPr>
        <p:sp>
          <p:nvSpPr>
            <p:cNvPr id="35" name="Rectangle: Rounded Corners 34">
              <a:extLst>
                <a:ext uri="{FF2B5EF4-FFF2-40B4-BE49-F238E27FC236}">
                  <a16:creationId xmlns="" xmlns:a16="http://schemas.microsoft.com/office/drawing/2014/main" id="{80735453-3D3D-0AF7-B395-40DE79416DE2}"/>
                </a:ext>
              </a:extLst>
            </p:cNvPr>
            <p:cNvSpPr/>
            <p:nvPr/>
          </p:nvSpPr>
          <p:spPr>
            <a:xfrm>
              <a:off x="7344751" y="926394"/>
              <a:ext cx="12707973" cy="325719"/>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6" name="TextBox 35">
              <a:extLst>
                <a:ext uri="{FF2B5EF4-FFF2-40B4-BE49-F238E27FC236}">
                  <a16:creationId xmlns="" xmlns:a16="http://schemas.microsoft.com/office/drawing/2014/main" id="{358EB012-53CF-0B6B-BCA7-3A1A88429150}"/>
                </a:ext>
              </a:extLst>
            </p:cNvPr>
            <p:cNvSpPr txBox="1"/>
            <p:nvPr/>
          </p:nvSpPr>
          <p:spPr>
            <a:xfrm>
              <a:off x="7076787" y="960115"/>
              <a:ext cx="12995920" cy="266375"/>
            </a:xfrm>
            <a:prstGeom prst="rect">
              <a:avLst/>
            </a:prstGeom>
            <a:noFill/>
            <a:effectLst/>
          </p:spPr>
          <p:txBody>
            <a:bodyPr wrap="square" rtlCol="0">
              <a:spAutoFit/>
            </a:bodyPr>
            <a:lstStyle/>
            <a:p>
              <a:pPr algn="ctr"/>
              <a:r>
                <a:rPr lang="en-US" sz="2300" b="1" dirty="0" smtClean="0">
                  <a:solidFill>
                    <a:schemeClr val="bg1"/>
                  </a:solidFill>
                  <a:latin typeface="Times New Roman" panose="02020603050405020304" pitchFamily="18" charset="0"/>
                  <a:cs typeface="Times New Roman" panose="02020603050405020304" pitchFamily="18" charset="0"/>
                </a:rPr>
                <a:t>KẾ </a:t>
              </a:r>
              <a:r>
                <a:rPr lang="en-US" sz="2300" b="1" dirty="0">
                  <a:solidFill>
                    <a:schemeClr val="bg1"/>
                  </a:solidFill>
                  <a:latin typeface="Times New Roman" panose="02020603050405020304" pitchFamily="18" charset="0"/>
                  <a:cs typeface="Times New Roman" panose="02020603050405020304" pitchFamily="18" charset="0"/>
                </a:rPr>
                <a:t>HOẠCH TUYỂN SINH  - SỞ GDĐT</a:t>
              </a:r>
              <a:endParaRPr lang="vi-VN" sz="2300" b="1" dirty="0">
                <a:solidFill>
                  <a:schemeClr val="bg1"/>
                </a:solidFill>
                <a:latin typeface="Times New Roman" panose="02020603050405020304" pitchFamily="18" charset="0"/>
                <a:cs typeface="Times New Roman" panose="02020603050405020304" pitchFamily="18" charset="0"/>
              </a:endParaRPr>
            </a:p>
          </p:txBody>
        </p:sp>
      </p:grpSp>
      <p:sp>
        <p:nvSpPr>
          <p:cNvPr id="38" name="TextBox 37">
            <a:extLst>
              <a:ext uri="{FF2B5EF4-FFF2-40B4-BE49-F238E27FC236}">
                <a16:creationId xmlns="" xmlns:a16="http://schemas.microsoft.com/office/drawing/2014/main" id="{D1A82A22-3730-ECE0-9BC4-25588537965B}"/>
              </a:ext>
            </a:extLst>
          </p:cNvPr>
          <p:cNvSpPr txBox="1"/>
          <p:nvPr/>
        </p:nvSpPr>
        <p:spPr>
          <a:xfrm>
            <a:off x="625336" y="2240092"/>
            <a:ext cx="1017153" cy="553998"/>
          </a:xfrm>
          <a:prstGeom prst="rect">
            <a:avLst/>
          </a:prstGeom>
          <a:noFill/>
        </p:spPr>
        <p:txBody>
          <a:bodyPr wrap="square">
            <a:spAutoFit/>
          </a:bodyPr>
          <a:lstStyle/>
          <a:p>
            <a:pPr marR="27146" algn="ctr"/>
            <a:r>
              <a:rPr lang="en-US" sz="1500" b="1" spc="-23" dirty="0" err="1">
                <a:latin typeface="Times New Roman" panose="02020603050405020304" pitchFamily="18" charset="0"/>
                <a:ea typeface="Times New Roman" panose="02020603050405020304" pitchFamily="18" charset="0"/>
                <a:cs typeface="Times New Roman" panose="02020603050405020304" pitchFamily="18" charset="0"/>
              </a:rPr>
              <a:t>Trước</a:t>
            </a:r>
            <a:r>
              <a:rPr lang="en-US" sz="1500" b="1" spc="-23" dirty="0">
                <a:latin typeface="Times New Roman" panose="02020603050405020304" pitchFamily="18" charset="0"/>
                <a:ea typeface="Times New Roman" panose="02020603050405020304" pitchFamily="18" charset="0"/>
                <a:cs typeface="Times New Roman" panose="02020603050405020304" pitchFamily="18" charset="0"/>
              </a:rPr>
              <a:t> 30/4/2023</a:t>
            </a:r>
          </a:p>
        </p:txBody>
      </p:sp>
      <p:sp>
        <p:nvSpPr>
          <p:cNvPr id="39" name="TextBox 38">
            <a:extLst>
              <a:ext uri="{FF2B5EF4-FFF2-40B4-BE49-F238E27FC236}">
                <a16:creationId xmlns="" xmlns:a16="http://schemas.microsoft.com/office/drawing/2014/main" id="{56B0338A-F8A9-C4EA-D73D-EAA6C4C08DF8}"/>
              </a:ext>
            </a:extLst>
          </p:cNvPr>
          <p:cNvSpPr txBox="1"/>
          <p:nvPr/>
        </p:nvSpPr>
        <p:spPr>
          <a:xfrm>
            <a:off x="456204" y="3478706"/>
            <a:ext cx="1554311" cy="1823576"/>
          </a:xfrm>
          <a:prstGeom prst="rect">
            <a:avLst/>
          </a:prstGeom>
          <a:solidFill>
            <a:srgbClr val="E6F4DC"/>
          </a:solidFill>
          <a:ln>
            <a:solidFill>
              <a:srgbClr val="E6F4DC"/>
            </a:solidFill>
          </a:ln>
        </p:spPr>
        <p:txBody>
          <a:bodyPr wrap="square">
            <a:spAutoFit/>
          </a:bodyPr>
          <a:lstStyle/>
          <a:p>
            <a:pPr marR="27146"/>
            <a:endParaRPr lang="en-US" sz="1650" spc="-23" dirty="0">
              <a:latin typeface="Times New Roman" panose="02020603050405020304" pitchFamily="18" charset="0"/>
              <a:ea typeface="Times New Roman" panose="02020603050405020304" pitchFamily="18" charset="0"/>
              <a:cs typeface="Times New Roman" panose="02020603050405020304" pitchFamily="18" charset="0"/>
            </a:endParaRPr>
          </a:p>
          <a:p>
            <a:pPr marR="27146"/>
            <a:r>
              <a:rPr lang="en-US" sz="1650" spc="-23" dirty="0">
                <a:latin typeface="Times New Roman" panose="02020603050405020304" pitchFamily="18" charset="0"/>
                <a:ea typeface="Times New Roman" panose="02020603050405020304" pitchFamily="18" charset="0"/>
                <a:cs typeface="Times New Roman" panose="02020603050405020304" pitchFamily="18" charset="0"/>
              </a:rPr>
              <a:t>Hoàn thành việc rà soát, cập nhật CSDL ưu tiên </a:t>
            </a:r>
            <a:r>
              <a:rPr lang="en-US" sz="1500" spc="-23" dirty="0">
                <a:latin typeface="Times New Roman" panose="02020603050405020304" pitchFamily="18" charset="0"/>
                <a:ea typeface="Times New Roman" panose="02020603050405020304" pitchFamily="18" charset="0"/>
                <a:cs typeface="Times New Roman" panose="02020603050405020304" pitchFamily="18" charset="0"/>
              </a:rPr>
              <a:t>Khu vực </a:t>
            </a:r>
          </a:p>
          <a:p>
            <a:pPr marR="27146" lvl="1"/>
            <a:endParaRPr lang="en-US" sz="1500" spc="-23" dirty="0">
              <a:latin typeface="Times New Roman" panose="02020603050405020304" pitchFamily="18" charset="0"/>
              <a:ea typeface="Times New Roman" panose="02020603050405020304" pitchFamily="18" charset="0"/>
              <a:cs typeface="Times New Roman" panose="02020603050405020304" pitchFamily="18" charset="0"/>
            </a:endParaRPr>
          </a:p>
          <a:p>
            <a:pPr marR="27146"/>
            <a:endParaRPr lang="en-US" sz="1650" b="1" spc="-23"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0" name="TextBox 39">
            <a:extLst>
              <a:ext uri="{FF2B5EF4-FFF2-40B4-BE49-F238E27FC236}">
                <a16:creationId xmlns="" xmlns:a16="http://schemas.microsoft.com/office/drawing/2014/main" id="{B517FF28-9A07-B43E-ED48-E93EC2E8C504}"/>
              </a:ext>
            </a:extLst>
          </p:cNvPr>
          <p:cNvSpPr txBox="1"/>
          <p:nvPr/>
        </p:nvSpPr>
        <p:spPr>
          <a:xfrm>
            <a:off x="6737382" y="3484616"/>
            <a:ext cx="1977994" cy="1920526"/>
          </a:xfrm>
          <a:prstGeom prst="rect">
            <a:avLst/>
          </a:prstGeom>
          <a:solidFill>
            <a:schemeClr val="accent5">
              <a:lumMod val="40000"/>
              <a:lumOff val="60000"/>
            </a:schemeClr>
          </a:solidFill>
        </p:spPr>
        <p:txBody>
          <a:bodyPr wrap="square">
            <a:spAutoFit/>
          </a:bodyPr>
          <a:lstStyle/>
          <a:p>
            <a:pPr marR="27146" algn="ctr">
              <a:lnSpc>
                <a:spcPct val="120000"/>
              </a:lnSpc>
            </a:pPr>
            <a:r>
              <a:rPr lang="vi-VN" sz="1650" dirty="0">
                <a:latin typeface="Times New Roman" panose="02020603050405020304" pitchFamily="18" charset="0"/>
                <a:ea typeface="Arial Unicode MS" panose="020B0604020202020204" charset="-128"/>
                <a:cs typeface="Times New Roman" panose="02020603050405020304" pitchFamily="18" charset="0"/>
              </a:rPr>
              <a:t>Cấp tài khoản b</a:t>
            </a:r>
            <a:r>
              <a:rPr lang="en-US" sz="1650" dirty="0">
                <a:latin typeface="Times New Roman" panose="02020603050405020304" pitchFamily="18" charset="0"/>
                <a:ea typeface="Arial Unicode MS" panose="020B0604020202020204" charset="-128"/>
                <a:cs typeface="Times New Roman" panose="02020603050405020304" pitchFamily="18" charset="0"/>
              </a:rPr>
              <a:t>ổ</a:t>
            </a:r>
            <a:r>
              <a:rPr lang="vi-VN" sz="1650" dirty="0">
                <a:latin typeface="Times New Roman" panose="02020603050405020304" pitchFamily="18" charset="0"/>
                <a:ea typeface="Arial Unicode MS" panose="020B0604020202020204" charset="-128"/>
                <a:cs typeface="Times New Roman" panose="02020603050405020304" pitchFamily="18" charset="0"/>
              </a:rPr>
              <a:t> sung cho các thí sinh (đã tốt nghiệp THPT, trung cấp) chưa có tài khoản</a:t>
            </a:r>
            <a:r>
              <a:rPr lang="en-US" sz="1650" dirty="0">
                <a:latin typeface="Times New Roman" panose="02020603050405020304" pitchFamily="18" charset="0"/>
                <a:ea typeface="Arial Unicode MS" panose="020B0604020202020204" charset="-128"/>
                <a:cs typeface="Times New Roman" panose="02020603050405020304" pitchFamily="18" charset="0"/>
              </a:rPr>
              <a:t> ĐKXT</a:t>
            </a:r>
            <a:endParaRPr lang="en-US" sz="1650" b="1" spc="-23"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1" name="TextBox 40">
            <a:extLst>
              <a:ext uri="{FF2B5EF4-FFF2-40B4-BE49-F238E27FC236}">
                <a16:creationId xmlns="" xmlns:a16="http://schemas.microsoft.com/office/drawing/2014/main" id="{463F004E-70D5-692B-EF46-43E7BB63FCB4}"/>
              </a:ext>
            </a:extLst>
          </p:cNvPr>
          <p:cNvSpPr txBox="1"/>
          <p:nvPr/>
        </p:nvSpPr>
        <p:spPr>
          <a:xfrm>
            <a:off x="3914776" y="3542252"/>
            <a:ext cx="2714625" cy="1920526"/>
          </a:xfrm>
          <a:prstGeom prst="rect">
            <a:avLst/>
          </a:prstGeom>
          <a:solidFill>
            <a:srgbClr val="D1F4F2"/>
          </a:solidFill>
        </p:spPr>
        <p:txBody>
          <a:bodyPr wrap="square">
            <a:spAutoFit/>
          </a:bodyPr>
          <a:lstStyle/>
          <a:p>
            <a:pPr marR="27146" algn="ctr">
              <a:lnSpc>
                <a:spcPct val="120000"/>
              </a:lnSpc>
            </a:pPr>
            <a:r>
              <a:rPr lang="en-US" sz="1650" spc="-15" dirty="0">
                <a:latin typeface="Times New Roman" panose="02020603050405020304" pitchFamily="18" charset="0"/>
                <a:ea typeface="Arial Unicode MS" panose="020B0604020202020204" charset="-128"/>
                <a:cs typeface="Times New Roman" panose="02020603050405020304" pitchFamily="18" charset="0"/>
              </a:rPr>
              <a:t> </a:t>
            </a:r>
            <a:r>
              <a:rPr lang="en-US" sz="1650" spc="-15" dirty="0" err="1">
                <a:latin typeface="Times New Roman" panose="02020603050405020304" pitchFamily="18" charset="0"/>
                <a:ea typeface="Arial Unicode MS" panose="020B0604020202020204" charset="-128"/>
                <a:cs typeface="Times New Roman" panose="02020603050405020304" pitchFamily="18" charset="0"/>
              </a:rPr>
              <a:t>Hoàn</a:t>
            </a:r>
            <a:r>
              <a:rPr lang="en-US" sz="1650" spc="-15" dirty="0">
                <a:latin typeface="Times New Roman" panose="02020603050405020304" pitchFamily="18" charset="0"/>
                <a:ea typeface="Arial Unicode MS" panose="020B0604020202020204" charset="-128"/>
                <a:cs typeface="Times New Roman" panose="02020603050405020304" pitchFamily="18" charset="0"/>
              </a:rPr>
              <a:t> </a:t>
            </a:r>
            <a:r>
              <a:rPr lang="en-US" sz="1650" spc="-15" dirty="0" err="1">
                <a:latin typeface="Times New Roman" panose="02020603050405020304" pitchFamily="18" charset="0"/>
                <a:ea typeface="Arial Unicode MS" panose="020B0604020202020204" charset="-128"/>
                <a:cs typeface="Times New Roman" panose="02020603050405020304" pitchFamily="18" charset="0"/>
              </a:rPr>
              <a:t>thành</a:t>
            </a:r>
            <a:r>
              <a:rPr lang="en-US" sz="1650" spc="-15" dirty="0">
                <a:latin typeface="Times New Roman" panose="02020603050405020304" pitchFamily="18" charset="0"/>
                <a:ea typeface="Arial Unicode MS" panose="020B0604020202020204" charset="-128"/>
                <a:cs typeface="Times New Roman" panose="02020603050405020304" pitchFamily="18" charset="0"/>
              </a:rPr>
              <a:t> </a:t>
            </a:r>
            <a:r>
              <a:rPr lang="en-US" sz="1650" spc="-15" dirty="0" err="1">
                <a:latin typeface="Times New Roman" panose="02020603050405020304" pitchFamily="18" charset="0"/>
                <a:ea typeface="Arial Unicode MS" panose="020B0604020202020204" charset="-128"/>
                <a:cs typeface="Times New Roman" panose="02020603050405020304" pitchFamily="18" charset="0"/>
              </a:rPr>
              <a:t>việc</a:t>
            </a:r>
            <a:r>
              <a:rPr lang="en-US" sz="1650" spc="-15" dirty="0">
                <a:latin typeface="Times New Roman" panose="02020603050405020304" pitchFamily="18" charset="0"/>
                <a:ea typeface="Arial Unicode MS" panose="020B0604020202020204" charset="-128"/>
                <a:cs typeface="Times New Roman" panose="02020603050405020304" pitchFamily="18" charset="0"/>
              </a:rPr>
              <a:t> </a:t>
            </a:r>
            <a:r>
              <a:rPr lang="en-US" sz="1650" spc="-15" dirty="0" err="1">
                <a:latin typeface="Times New Roman" panose="02020603050405020304" pitchFamily="18" charset="0"/>
                <a:ea typeface="Arial Unicode MS" panose="020B0604020202020204" charset="-128"/>
                <a:cs typeface="Times New Roman" panose="02020603050405020304" pitchFamily="18" charset="0"/>
              </a:rPr>
              <a:t>nhập</a:t>
            </a:r>
            <a:r>
              <a:rPr lang="en-US" sz="1650" spc="-15" dirty="0">
                <a:latin typeface="Times New Roman" panose="02020603050405020304" pitchFamily="18" charset="0"/>
                <a:ea typeface="Arial Unicode MS" panose="020B0604020202020204" charset="-128"/>
                <a:cs typeface="Times New Roman" panose="02020603050405020304" pitchFamily="18" charset="0"/>
              </a:rPr>
              <a:t> </a:t>
            </a:r>
            <a:r>
              <a:rPr lang="en-US" sz="1650" spc="-15" dirty="0" err="1">
                <a:latin typeface="Times New Roman" panose="02020603050405020304" pitchFamily="18" charset="0"/>
                <a:ea typeface="Arial Unicode MS" panose="020B0604020202020204" charset="-128"/>
                <a:cs typeface="Times New Roman" panose="02020603050405020304" pitchFamily="18" charset="0"/>
              </a:rPr>
              <a:t>và</a:t>
            </a:r>
            <a:r>
              <a:rPr lang="en-US" sz="1650" spc="-15" dirty="0">
                <a:latin typeface="Times New Roman" panose="02020603050405020304" pitchFamily="18" charset="0"/>
                <a:ea typeface="Arial Unicode MS" panose="020B0604020202020204" charset="-128"/>
                <a:cs typeface="Times New Roman" panose="02020603050405020304" pitchFamily="18" charset="0"/>
              </a:rPr>
              <a:t> r</a:t>
            </a:r>
            <a:r>
              <a:rPr lang="vi-VN" sz="1650" spc="-15" dirty="0">
                <a:latin typeface="Times New Roman" panose="02020603050405020304" pitchFamily="18" charset="0"/>
                <a:ea typeface="Arial Unicode MS" panose="020B0604020202020204" charset="-128"/>
                <a:cs typeface="Times New Roman" panose="02020603050405020304" pitchFamily="18" charset="0"/>
              </a:rPr>
              <a:t>à soát kết quả điểm học tập</a:t>
            </a:r>
            <a:r>
              <a:rPr lang="en-US" sz="1650" spc="-15" dirty="0">
                <a:latin typeface="Times New Roman" panose="02020603050405020304" pitchFamily="18" charset="0"/>
                <a:ea typeface="Arial Unicode MS" panose="020B0604020202020204" charset="-128"/>
                <a:cs typeface="Times New Roman" panose="02020603050405020304" pitchFamily="18" charset="0"/>
              </a:rPr>
              <a:t>,</a:t>
            </a:r>
            <a:r>
              <a:rPr lang="vi-VN" sz="1650" spc="-15" dirty="0">
                <a:latin typeface="Times New Roman" panose="02020603050405020304" pitchFamily="18" charset="0"/>
                <a:ea typeface="Arial Unicode MS" panose="020B0604020202020204" charset="-128"/>
                <a:cs typeface="Times New Roman" panose="02020603050405020304" pitchFamily="18" charset="0"/>
              </a:rPr>
              <a:t> THPT trê</a:t>
            </a:r>
            <a:r>
              <a:rPr lang="en-US" sz="1650" spc="-15" dirty="0">
                <a:latin typeface="Times New Roman" panose="02020603050405020304" pitchFamily="18" charset="0"/>
                <a:ea typeface="Arial Unicode MS" panose="020B0604020202020204" charset="-128"/>
                <a:cs typeface="Times New Roman" panose="02020603050405020304" pitchFamily="18" charset="0"/>
              </a:rPr>
              <a:t>n CSDL ngành và </a:t>
            </a:r>
            <a:r>
              <a:rPr lang="vi-VN" sz="1650" spc="-15" dirty="0">
                <a:latin typeface="Times New Roman" panose="02020603050405020304" pitchFamily="18" charset="0"/>
                <a:ea typeface="Arial Unicode MS" panose="020B0604020202020204" charset="-128"/>
                <a:cs typeface="Times New Roman" panose="02020603050405020304" pitchFamily="18" charset="0"/>
              </a:rPr>
              <a:t>P</a:t>
            </a:r>
            <a:r>
              <a:rPr lang="en-US" sz="1650" spc="-15" dirty="0">
                <a:latin typeface="Times New Roman" panose="02020603050405020304" pitchFamily="18" charset="0"/>
                <a:ea typeface="Arial Unicode MS" panose="020B0604020202020204" charset="-128"/>
                <a:cs typeface="Times New Roman" panose="02020603050405020304" pitchFamily="18" charset="0"/>
              </a:rPr>
              <a:t>M</a:t>
            </a:r>
            <a:r>
              <a:rPr lang="vi-VN" sz="1650" spc="-15" dirty="0">
                <a:latin typeface="Times New Roman" panose="02020603050405020304" pitchFamily="18" charset="0"/>
                <a:ea typeface="Arial Unicode MS" panose="020B0604020202020204" charset="-128"/>
                <a:cs typeface="Times New Roman" panose="02020603050405020304" pitchFamily="18" charset="0"/>
              </a:rPr>
              <a:t> quản lý Kỳ thi tốt nghiệp THPT và xét tuyển sinh đại học (ĐH)</a:t>
            </a:r>
            <a:r>
              <a:rPr lang="en-US" sz="1650" spc="-15" dirty="0">
                <a:latin typeface="Times New Roman" panose="02020603050405020304" pitchFamily="18" charset="0"/>
                <a:ea typeface="Arial Unicode MS" panose="020B0604020202020204" charset="-128"/>
                <a:cs typeface="Times New Roman" panose="02020603050405020304" pitchFamily="18" charset="0"/>
              </a:rPr>
              <a:t> </a:t>
            </a:r>
          </a:p>
        </p:txBody>
      </p:sp>
      <p:sp>
        <p:nvSpPr>
          <p:cNvPr id="42" name="TextBox 41">
            <a:extLst>
              <a:ext uri="{FF2B5EF4-FFF2-40B4-BE49-F238E27FC236}">
                <a16:creationId xmlns="" xmlns:a16="http://schemas.microsoft.com/office/drawing/2014/main" id="{7A133AEF-B8D9-BB52-801F-4160D233B62C}"/>
              </a:ext>
            </a:extLst>
          </p:cNvPr>
          <p:cNvSpPr txBox="1"/>
          <p:nvPr/>
        </p:nvSpPr>
        <p:spPr>
          <a:xfrm>
            <a:off x="2412100" y="3487814"/>
            <a:ext cx="1308538" cy="1869743"/>
          </a:xfrm>
          <a:prstGeom prst="rect">
            <a:avLst/>
          </a:prstGeom>
          <a:solidFill>
            <a:srgbClr val="DEF2E4"/>
          </a:solidFill>
        </p:spPr>
        <p:txBody>
          <a:bodyPr wrap="square">
            <a:spAutoFit/>
          </a:bodyPr>
          <a:lstStyle/>
          <a:p>
            <a:pPr marR="27146" algn="ctr"/>
            <a:endParaRPr lang="en-US" sz="1650" spc="-23" dirty="0">
              <a:latin typeface="Times New Roman" panose="02020603050405020304" pitchFamily="18" charset="0"/>
              <a:ea typeface="Times New Roman" panose="02020603050405020304" pitchFamily="18" charset="0"/>
              <a:cs typeface="Times New Roman" panose="02020603050405020304" pitchFamily="18" charset="0"/>
            </a:endParaRPr>
          </a:p>
          <a:p>
            <a:pPr marR="27146" algn="ctr"/>
            <a:r>
              <a:rPr lang="en-US" sz="1650" spc="-23" dirty="0">
                <a:latin typeface="Times New Roman" panose="02020603050405020304" pitchFamily="18" charset="0"/>
                <a:ea typeface="Times New Roman" panose="02020603050405020304" pitchFamily="18" charset="0"/>
                <a:cs typeface="Times New Roman" panose="02020603050405020304" pitchFamily="18" charset="0"/>
              </a:rPr>
              <a:t>Xác nhận KVƯT, ĐTƯT cho thí sinh</a:t>
            </a:r>
          </a:p>
          <a:p>
            <a:pPr marR="27146" algn="ctr"/>
            <a:endParaRPr lang="en-US" sz="1650" b="1" spc="-23" dirty="0">
              <a:latin typeface="Times New Roman" panose="02020603050405020304" pitchFamily="18" charset="0"/>
              <a:ea typeface="Times New Roman" panose="02020603050405020304" pitchFamily="18" charset="0"/>
              <a:cs typeface="Times New Roman" panose="02020603050405020304" pitchFamily="18" charset="0"/>
            </a:endParaRPr>
          </a:p>
          <a:p>
            <a:pPr marR="27146" algn="ctr"/>
            <a:endParaRPr lang="en-US" sz="1650" b="1" spc="-23"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02628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19200"/>
            <a:ext cx="9013166" cy="5642057"/>
          </a:xfrm>
          <a:prstGeom prst="rect">
            <a:avLst/>
          </a:prstGeom>
        </p:spPr>
        <p:txBody>
          <a:bodyPr wrap="square">
            <a:spAutoFit/>
          </a:bodyPr>
          <a:lstStyle/>
          <a:p>
            <a:pPr marL="285750" indent="-285750">
              <a:lnSpc>
                <a:spcPct val="107000"/>
              </a:lnSpc>
              <a:spcAft>
                <a:spcPts val="800"/>
              </a:spcAft>
              <a:buFont typeface="Wingdings" panose="05000000000000000000" pitchFamily="2" charset="2"/>
              <a:buChar char="Ø"/>
            </a:pPr>
            <a:r>
              <a:rPr lang="en-US" sz="2600" dirty="0" err="1">
                <a:latin typeface="Times New Roman" panose="02020603050405020304" pitchFamily="18" charset="0"/>
                <a:ea typeface="Calibri" panose="020F0502020204030204" pitchFamily="34" charset="0"/>
                <a:cs typeface="Times New Roman" panose="02020603050405020304" pitchFamily="18" charset="0"/>
              </a:rPr>
              <a:t>Thông</a:t>
            </a:r>
            <a:r>
              <a:rPr lang="en-US" sz="2600" dirty="0">
                <a:latin typeface="Times New Roman" panose="02020603050405020304" pitchFamily="18" charset="0"/>
                <a:ea typeface="Calibri" panose="020F0502020204030204" pitchFamily="34" charset="0"/>
                <a:cs typeface="Times New Roman" panose="02020603050405020304" pitchFamily="18" charset="0"/>
              </a:rPr>
              <a:t> t</a:t>
            </a:r>
            <a:r>
              <a:rPr lang="vi-VN" sz="2600" dirty="0">
                <a:latin typeface="Times New Roman" panose="02020603050405020304" pitchFamily="18" charset="0"/>
                <a:ea typeface="Calibri" panose="020F0502020204030204" pitchFamily="34" charset="0"/>
                <a:cs typeface="Times New Roman" panose="02020603050405020304" pitchFamily="18" charset="0"/>
              </a:rPr>
              <a:t>ư</a:t>
            </a:r>
            <a:r>
              <a:rPr lang="en-US" sz="2600" dirty="0">
                <a:latin typeface="Times New Roman" panose="02020603050405020304" pitchFamily="18" charset="0"/>
                <a:ea typeface="Calibri" panose="020F0502020204030204" pitchFamily="34" charset="0"/>
                <a:cs typeface="Times New Roman" panose="02020603050405020304" pitchFamily="18" charset="0"/>
              </a:rPr>
              <a:t> ban </a:t>
            </a:r>
            <a:r>
              <a:rPr lang="en-US" sz="2600" dirty="0" err="1">
                <a:latin typeface="Times New Roman" panose="02020603050405020304" pitchFamily="18" charset="0"/>
                <a:ea typeface="Calibri" panose="020F0502020204030204" pitchFamily="34" charset="0"/>
                <a:cs typeface="Times New Roman" panose="02020603050405020304" pitchFamily="18" charset="0"/>
              </a:rPr>
              <a:t>hành</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Thông</a:t>
            </a:r>
            <a:r>
              <a:rPr lang="en-US" sz="2600" dirty="0">
                <a:latin typeface="Times New Roman" panose="02020603050405020304" pitchFamily="18" charset="0"/>
                <a:ea typeface="Calibri" panose="020F0502020204030204" pitchFamily="34" charset="0"/>
                <a:cs typeface="Times New Roman" panose="02020603050405020304" pitchFamily="18" charset="0"/>
              </a:rPr>
              <a:t> t</a:t>
            </a:r>
            <a:r>
              <a:rPr lang="vi-VN" sz="2600" dirty="0">
                <a:latin typeface="Times New Roman" panose="02020603050405020304" pitchFamily="18" charset="0"/>
                <a:ea typeface="Calibri" panose="020F0502020204030204" pitchFamily="34" charset="0"/>
                <a:cs typeface="Times New Roman" panose="02020603050405020304" pitchFamily="18" charset="0"/>
              </a:rPr>
              <a:t>ư</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sửa</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đổi</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bổ</a:t>
            </a:r>
            <a:r>
              <a:rPr lang="en-US" sz="2600" dirty="0">
                <a:latin typeface="Times New Roman" panose="02020603050405020304" pitchFamily="18" charset="0"/>
                <a:ea typeface="Calibri" panose="020F0502020204030204" pitchFamily="34" charset="0"/>
                <a:cs typeface="Times New Roman" panose="02020603050405020304" pitchFamily="18" charset="0"/>
              </a:rPr>
              <a:t> sung ban </a:t>
            </a:r>
            <a:r>
              <a:rPr lang="en-US" sz="2600" dirty="0" err="1">
                <a:latin typeface="Times New Roman" panose="02020603050405020304" pitchFamily="18" charset="0"/>
                <a:ea typeface="Calibri" panose="020F0502020204030204" pitchFamily="34" charset="0"/>
                <a:cs typeface="Times New Roman" panose="02020603050405020304" pitchFamily="18" charset="0"/>
              </a:rPr>
              <a:t>hành</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Quy</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chế</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thi</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tốt</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nghiệp</a:t>
            </a:r>
            <a:r>
              <a:rPr lang="en-US" sz="2600" dirty="0">
                <a:latin typeface="Times New Roman" panose="02020603050405020304" pitchFamily="18" charset="0"/>
                <a:ea typeface="Calibri" panose="020F0502020204030204" pitchFamily="34" charset="0"/>
                <a:cs typeface="Times New Roman" panose="02020603050405020304" pitchFamily="18" charset="0"/>
              </a:rPr>
              <a:t> THPT (TT 06, 05, 15) (</a:t>
            </a:r>
            <a:r>
              <a:rPr lang="en-US" sz="2600" dirty="0" err="1">
                <a:latin typeface="Times New Roman" panose="02020603050405020304" pitchFamily="18" charset="0"/>
                <a:ea typeface="Calibri" panose="020F0502020204030204" pitchFamily="34" charset="0"/>
                <a:cs typeface="Times New Roman" panose="02020603050405020304" pitchFamily="18" charset="0"/>
              </a:rPr>
              <a:t>Đã</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có</a:t>
            </a:r>
            <a:r>
              <a:rPr lang="en-US" sz="2600" dirty="0">
                <a:latin typeface="Times New Roman" panose="02020603050405020304" pitchFamily="18" charset="0"/>
                <a:ea typeface="Calibri" panose="020F0502020204030204" pitchFamily="34" charset="0"/>
                <a:cs typeface="Times New Roman" panose="02020603050405020304" pitchFamily="18" charset="0"/>
              </a:rPr>
              <a:t> VB </a:t>
            </a:r>
            <a:r>
              <a:rPr lang="en-US" sz="2600" dirty="0" err="1">
                <a:latin typeface="Times New Roman" panose="02020603050405020304" pitchFamily="18" charset="0"/>
                <a:ea typeface="Calibri" panose="020F0502020204030204" pitchFamily="34" charset="0"/>
                <a:cs typeface="Times New Roman" panose="02020603050405020304" pitchFamily="18" charset="0"/>
              </a:rPr>
              <a:t>hợp</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nhất</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a:t>
            </a:r>
          </a:p>
          <a:p>
            <a:pPr marL="285750" indent="-285750">
              <a:lnSpc>
                <a:spcPct val="107000"/>
              </a:lnSpc>
              <a:spcAft>
                <a:spcPts val="800"/>
              </a:spcAft>
              <a:buFont typeface="Wingdings" panose="05000000000000000000" pitchFamily="2" charset="2"/>
              <a:buChar char="Ø"/>
            </a:pPr>
            <a:r>
              <a:rPr lang="en-US" sz="2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Công</a:t>
            </a:r>
            <a:r>
              <a:rPr lang="en-US"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văn</a:t>
            </a:r>
            <a:r>
              <a:rPr lang="en-US"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số</a:t>
            </a:r>
            <a:r>
              <a:rPr lang="en-US"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1515/BGĐT-QLCL </a:t>
            </a:r>
            <a:r>
              <a:rPr lang="en-US" sz="2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ngày</a:t>
            </a:r>
            <a:r>
              <a:rPr lang="en-US"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07/4/2023 </a:t>
            </a:r>
            <a:r>
              <a:rPr lang="en-US" sz="2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về</a:t>
            </a:r>
            <a:r>
              <a:rPr lang="en-US"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việc</a:t>
            </a:r>
            <a:r>
              <a:rPr lang="en-US"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Hướng</a:t>
            </a:r>
            <a:r>
              <a:rPr lang="en-US"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dẫn</a:t>
            </a:r>
            <a:r>
              <a:rPr lang="en-US"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tổ</a:t>
            </a:r>
            <a:r>
              <a:rPr lang="en-US"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chức</a:t>
            </a:r>
            <a:r>
              <a:rPr lang="en-US"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Kỳ</a:t>
            </a:r>
            <a:r>
              <a:rPr lang="en-US"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thi</a:t>
            </a:r>
            <a:r>
              <a:rPr lang="en-US"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tốt</a:t>
            </a:r>
            <a:r>
              <a:rPr lang="en-US"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nghiệp</a:t>
            </a:r>
            <a:r>
              <a:rPr lang="en-US"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năm</a:t>
            </a:r>
            <a:r>
              <a:rPr lang="en-US" sz="2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2023</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2600" dirty="0" smtClean="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Wingdings" panose="05000000000000000000" pitchFamily="2" charset="2"/>
              <a:buChar char="Ø"/>
            </a:pPr>
            <a:r>
              <a:rPr lang="en-US" sz="2600" dirty="0" err="1">
                <a:latin typeface="Times New Roman" panose="02020603050405020304" pitchFamily="18" charset="0"/>
                <a:ea typeface="Calibri" panose="020F0502020204030204" pitchFamily="34" charset="0"/>
                <a:cs typeface="Times New Roman" panose="02020603050405020304" pitchFamily="18" charset="0"/>
              </a:rPr>
              <a:t>Văn</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bản</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2600" dirty="0">
                <a:latin typeface="Times New Roman" panose="02020603050405020304" pitchFamily="18" charset="0"/>
                <a:ea typeface="Calibri" panose="020F0502020204030204" pitchFamily="34" charset="0"/>
                <a:cs typeface="Times New Roman" panose="02020603050405020304" pitchFamily="18" charset="0"/>
              </a:rPr>
              <a:t> 2369/ANCTNB&amp;QLCL </a:t>
            </a:r>
            <a:r>
              <a:rPr lang="en-US" sz="2600" dirty="0" err="1">
                <a:latin typeface="Times New Roman" panose="02020603050405020304" pitchFamily="18" charset="0"/>
                <a:ea typeface="Calibri" panose="020F0502020204030204" pitchFamily="34" charset="0"/>
                <a:cs typeface="Times New Roman" panose="02020603050405020304" pitchFamily="18" charset="0"/>
              </a:rPr>
              <a:t>ngày</a:t>
            </a:r>
            <a:r>
              <a:rPr lang="en-US" sz="2600" dirty="0">
                <a:latin typeface="Times New Roman" panose="02020603050405020304" pitchFamily="18" charset="0"/>
                <a:ea typeface="Calibri" panose="020F0502020204030204" pitchFamily="34" charset="0"/>
                <a:cs typeface="Times New Roman" panose="02020603050405020304" pitchFamily="18" charset="0"/>
              </a:rPr>
              <a:t> 18/2/2021 </a:t>
            </a:r>
            <a:r>
              <a:rPr lang="en-US" sz="2600" dirty="0" err="1">
                <a:latin typeface="Times New Roman" panose="02020603050405020304" pitchFamily="18" charset="0"/>
                <a:ea typeface="Calibri" panose="020F0502020204030204" pitchFamily="34" charset="0"/>
                <a:cs typeface="Times New Roman" panose="02020603050405020304" pitchFamily="18" charset="0"/>
              </a:rPr>
              <a:t>về</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việc</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Hướng</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dẫn</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công</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tác</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bảo</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đảm</a:t>
            </a:r>
            <a:r>
              <a:rPr lang="en-US" sz="2600" dirty="0">
                <a:latin typeface="Times New Roman" panose="02020603050405020304" pitchFamily="18" charset="0"/>
                <a:ea typeface="Calibri" panose="020F0502020204030204" pitchFamily="34" charset="0"/>
                <a:cs typeface="Times New Roman" panose="02020603050405020304" pitchFamily="18" charset="0"/>
              </a:rPr>
              <a:t> an </a:t>
            </a:r>
            <a:r>
              <a:rPr lang="en-US" sz="2600" dirty="0" err="1">
                <a:latin typeface="Times New Roman" panose="02020603050405020304" pitchFamily="18" charset="0"/>
                <a:ea typeface="Calibri" panose="020F0502020204030204" pitchFamily="34" charset="0"/>
                <a:cs typeface="Times New Roman" panose="02020603050405020304" pitchFamily="18" charset="0"/>
              </a:rPr>
              <a:t>ninh</a:t>
            </a:r>
            <a:r>
              <a:rPr lang="en-US" sz="2600" dirty="0">
                <a:latin typeface="Times New Roman" panose="02020603050405020304" pitchFamily="18" charset="0"/>
                <a:ea typeface="Calibri" panose="020F0502020204030204" pitchFamily="34" charset="0"/>
                <a:cs typeface="Times New Roman" panose="02020603050405020304" pitchFamily="18" charset="0"/>
              </a:rPr>
              <a:t>, an </a:t>
            </a:r>
            <a:r>
              <a:rPr lang="en-US" sz="2600" dirty="0" err="1">
                <a:latin typeface="Times New Roman" panose="02020603050405020304" pitchFamily="18" charset="0"/>
                <a:ea typeface="Calibri" panose="020F0502020204030204" pitchFamily="34" charset="0"/>
                <a:cs typeface="Times New Roman" panose="02020603050405020304" pitchFamily="18" charset="0"/>
              </a:rPr>
              <a:t>toàn</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trong</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tổ</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chức</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Kỳ</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thi</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tốt</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nghiệp</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sẽ</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có</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rà</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soát</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điều</a:t>
            </a:r>
            <a:r>
              <a:rPr lang="en-US" sz="2600" dirty="0">
                <a:latin typeface="Times New Roman" panose="02020603050405020304" pitchFamily="18" charset="0"/>
                <a:ea typeface="Calibri" panose="020F0502020204030204" pitchFamily="34" charset="0"/>
                <a:cs typeface="Times New Roman" panose="02020603050405020304" pitchFamily="18" charset="0"/>
              </a:rPr>
              <a:t> </a:t>
            </a:r>
            <a:r>
              <a:rPr lang="en-US" sz="2600" dirty="0" err="1">
                <a:latin typeface="Times New Roman" panose="02020603050405020304" pitchFamily="18" charset="0"/>
                <a:ea typeface="Calibri" panose="020F0502020204030204" pitchFamily="34" charset="0"/>
                <a:cs typeface="Times New Roman" panose="02020603050405020304" pitchFamily="18" charset="0"/>
              </a:rPr>
              <a:t>chỉnh</a:t>
            </a:r>
            <a:r>
              <a:rPr lang="en-US" sz="2600" dirty="0" smtClean="0">
                <a:latin typeface="Times New Roman" panose="02020603050405020304" pitchFamily="18" charset="0"/>
                <a:ea typeface="Calibri" panose="020F0502020204030204" pitchFamily="34" charset="0"/>
                <a:cs typeface="Times New Roman" panose="02020603050405020304" pitchFamily="18" charset="0"/>
              </a:rPr>
              <a:t>).</a:t>
            </a:r>
          </a:p>
          <a:p>
            <a:pPr marL="285750" indent="-285750">
              <a:lnSpc>
                <a:spcPct val="107000"/>
              </a:lnSpc>
              <a:spcAft>
                <a:spcPts val="800"/>
              </a:spcAft>
              <a:buFont typeface="Wingdings" panose="05000000000000000000" pitchFamily="2" charset="2"/>
              <a:buChar char="Ø"/>
            </a:pP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Văn</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bản</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số</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1605/SGDĐT-KTKĐ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ngày</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06/04/2023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của</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Sở</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Giáo</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dục</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và</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Đào</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tạo</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TPHCM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về</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việc</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rà</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soát</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cập</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nhật</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thông</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tin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của</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học</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sinh</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đang</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học</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lớp</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12 </a:t>
            </a:r>
            <a:r>
              <a:rPr lang="en-US" sz="2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năm</a:t>
            </a:r>
            <a:r>
              <a:rPr lang="en-US" sz="2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2022-2023.</a:t>
            </a:r>
          </a:p>
          <a:p>
            <a:pPr marL="285750" indent="-285750">
              <a:lnSpc>
                <a:spcPct val="107000"/>
              </a:lnSpc>
              <a:spcAft>
                <a:spcPts val="800"/>
              </a:spcAft>
              <a:buFont typeface="Wingdings" panose="05000000000000000000" pitchFamily="2" charset="2"/>
              <a:buChar char="Ø"/>
            </a:pP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txBox="1">
            <a:spLocks noChangeArrowheads="1"/>
          </p:cNvSpPr>
          <p:nvPr/>
        </p:nvSpPr>
        <p:spPr bwMode="white">
          <a:xfrm>
            <a:off x="21566" y="533400"/>
            <a:ext cx="8991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Verdana" pitchFamily="34" charset="0"/>
              </a:defRPr>
            </a:lvl2pPr>
            <a:lvl3pPr algn="ctr" rtl="0" eaLnBrk="0" fontAlgn="base" hangingPunct="0">
              <a:spcBef>
                <a:spcPct val="0"/>
              </a:spcBef>
              <a:spcAft>
                <a:spcPct val="0"/>
              </a:spcAft>
              <a:defRPr sz="3200" b="1">
                <a:solidFill>
                  <a:schemeClr val="bg1"/>
                </a:solidFill>
                <a:latin typeface="Verdana" pitchFamily="34" charset="0"/>
              </a:defRPr>
            </a:lvl3pPr>
            <a:lvl4pPr algn="ctr" rtl="0" eaLnBrk="0" fontAlgn="base" hangingPunct="0">
              <a:spcBef>
                <a:spcPct val="0"/>
              </a:spcBef>
              <a:spcAft>
                <a:spcPct val="0"/>
              </a:spcAft>
              <a:defRPr sz="3200" b="1">
                <a:solidFill>
                  <a:schemeClr val="bg1"/>
                </a:solidFill>
                <a:latin typeface="Verdana" pitchFamily="34" charset="0"/>
              </a:defRPr>
            </a:lvl4pPr>
            <a:lvl5pPr algn="ctr" rtl="0" eaLnBrk="0" fontAlgn="base" hangingPunct="0">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a:lstStyle>
          <a:p>
            <a:pPr algn="l" eaLnBrk="1" hangingPunct="1"/>
            <a:r>
              <a:rPr lang="en-US" altLang="en-US" kern="0" dirty="0" smtClean="0">
                <a:latin typeface="Times New Roman" panose="02020603050405020304" pitchFamily="18" charset="0"/>
                <a:cs typeface="Times New Roman" panose="02020603050405020304" pitchFamily="18" charset="0"/>
              </a:rPr>
              <a:t>1. VĂN BẢN ÁP DỤNG</a:t>
            </a:r>
            <a:endParaRPr lang="en-US" altLang="en-US" kern="0" dirty="0" smtClean="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941550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ounded Rectangle 3">
            <a:extLst>
              <a:ext uri="{FF2B5EF4-FFF2-40B4-BE49-F238E27FC236}">
                <a16:creationId xmlns="" xmlns:a16="http://schemas.microsoft.com/office/drawing/2014/main" id="{37658B76-1FF9-4226-AFC0-50C41E88BFEA}"/>
              </a:ext>
            </a:extLst>
          </p:cNvPr>
          <p:cNvSpPr/>
          <p:nvPr/>
        </p:nvSpPr>
        <p:spPr>
          <a:xfrm>
            <a:off x="32159" y="2233315"/>
            <a:ext cx="1215467" cy="75608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900">
              <a:solidFill>
                <a:prstClr val="white"/>
              </a:solidFill>
              <a:latin typeface="Arial"/>
              <a:ea typeface="Arial Unicode MS"/>
            </a:endParaRPr>
          </a:p>
        </p:txBody>
      </p:sp>
      <p:sp>
        <p:nvSpPr>
          <p:cNvPr id="48" name="TextBox 47">
            <a:extLst>
              <a:ext uri="{FF2B5EF4-FFF2-40B4-BE49-F238E27FC236}">
                <a16:creationId xmlns="" xmlns:a16="http://schemas.microsoft.com/office/drawing/2014/main" id="{8211D730-231B-4C30-80B4-01220D9EFD81}"/>
              </a:ext>
            </a:extLst>
          </p:cNvPr>
          <p:cNvSpPr txBox="1"/>
          <p:nvPr/>
        </p:nvSpPr>
        <p:spPr>
          <a:xfrm>
            <a:off x="27946" y="2263517"/>
            <a:ext cx="1281335" cy="646331"/>
          </a:xfrm>
          <a:prstGeom prst="rect">
            <a:avLst/>
          </a:prstGeom>
          <a:noFill/>
        </p:spPr>
        <p:txBody>
          <a:bodyPr wrap="square" rtlCol="0">
            <a:spAutoFit/>
          </a:bodyPr>
          <a:lstStyle/>
          <a:p>
            <a:pPr algn="ctr" defTabSz="685800" eaLnBrk="1" fontAlgn="auto" hangingPunct="1">
              <a:spcBef>
                <a:spcPts val="0"/>
              </a:spcBef>
              <a:spcAft>
                <a:spcPts val="0"/>
              </a:spcAft>
              <a:defRPr/>
            </a:pPr>
            <a:r>
              <a:rPr lang="en-US" altLang="ko-KR" b="1" dirty="0">
                <a:solidFill>
                  <a:prstClr val="white"/>
                </a:solidFill>
                <a:latin typeface="Times New Roman" panose="02020603050405020304" pitchFamily="18" charset="0"/>
                <a:ea typeface="Arial Unicode MS"/>
                <a:cs typeface="Times New Roman" panose="02020603050405020304" pitchFamily="18" charset="0"/>
              </a:rPr>
              <a:t>Từ 03/7 - </a:t>
            </a:r>
          </a:p>
          <a:p>
            <a:pPr algn="ctr" defTabSz="685800" eaLnBrk="1" fontAlgn="auto" hangingPunct="1">
              <a:spcBef>
                <a:spcPts val="0"/>
              </a:spcBef>
              <a:spcAft>
                <a:spcPts val="0"/>
              </a:spcAft>
              <a:defRPr/>
            </a:pPr>
            <a:r>
              <a:rPr lang="en-US" altLang="ko-KR" b="1" dirty="0">
                <a:solidFill>
                  <a:prstClr val="white"/>
                </a:solidFill>
                <a:latin typeface="Times New Roman" panose="02020603050405020304" pitchFamily="18" charset="0"/>
                <a:ea typeface="Arial Unicode MS"/>
                <a:cs typeface="Times New Roman" panose="02020603050405020304" pitchFamily="18" charset="0"/>
              </a:rPr>
              <a:t>17h 06/7</a:t>
            </a:r>
          </a:p>
        </p:txBody>
      </p:sp>
      <p:grpSp>
        <p:nvGrpSpPr>
          <p:cNvPr id="2" name="Group 1"/>
          <p:cNvGrpSpPr/>
          <p:nvPr/>
        </p:nvGrpSpPr>
        <p:grpSpPr>
          <a:xfrm>
            <a:off x="237" y="2233315"/>
            <a:ext cx="8762479" cy="3412793"/>
            <a:chOff x="13425" y="1810481"/>
            <a:chExt cx="11683304" cy="4550390"/>
          </a:xfrm>
        </p:grpSpPr>
        <p:sp>
          <p:nvSpPr>
            <p:cNvPr id="3" name="Right Arrow 5">
              <a:extLst>
                <a:ext uri="{FF2B5EF4-FFF2-40B4-BE49-F238E27FC236}">
                  <a16:creationId xmlns="" xmlns:a16="http://schemas.microsoft.com/office/drawing/2014/main" id="{6B693E5B-82CF-422B-A15D-A6C0A1304CDF}"/>
                </a:ext>
              </a:extLst>
            </p:cNvPr>
            <p:cNvSpPr/>
            <p:nvPr/>
          </p:nvSpPr>
          <p:spPr>
            <a:xfrm>
              <a:off x="6904691" y="2004243"/>
              <a:ext cx="657075" cy="587871"/>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2025">
                <a:solidFill>
                  <a:prstClr val="white"/>
                </a:solidFill>
                <a:latin typeface="Times New Roman" panose="02020603050405020304" pitchFamily="18" charset="0"/>
                <a:ea typeface="Arial Unicode MS"/>
                <a:cs typeface="Times New Roman" panose="02020603050405020304" pitchFamily="18" charset="0"/>
              </a:endParaRPr>
            </a:p>
          </p:txBody>
        </p:sp>
        <p:sp>
          <p:nvSpPr>
            <p:cNvPr id="4" name="Right Arrow 9">
              <a:extLst>
                <a:ext uri="{FF2B5EF4-FFF2-40B4-BE49-F238E27FC236}">
                  <a16:creationId xmlns="" xmlns:a16="http://schemas.microsoft.com/office/drawing/2014/main" id="{9F0FBE7D-C85F-4324-AC2E-EC0D3486C0CC}"/>
                </a:ext>
              </a:extLst>
            </p:cNvPr>
            <p:cNvSpPr/>
            <p:nvPr/>
          </p:nvSpPr>
          <p:spPr>
            <a:xfrm>
              <a:off x="9279531" y="2004243"/>
              <a:ext cx="657075" cy="587871"/>
            </a:xfrm>
            <a:prstGeom prst="righ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2025">
                <a:solidFill>
                  <a:prstClr val="white"/>
                </a:solidFill>
                <a:latin typeface="Times New Roman" panose="02020603050405020304" pitchFamily="18" charset="0"/>
                <a:ea typeface="Arial Unicode MS"/>
                <a:cs typeface="Times New Roman" panose="02020603050405020304" pitchFamily="18" charset="0"/>
              </a:endParaRPr>
            </a:p>
          </p:txBody>
        </p:sp>
        <p:grpSp>
          <p:nvGrpSpPr>
            <p:cNvPr id="5" name="그룹 31">
              <a:extLst>
                <a:ext uri="{FF2B5EF4-FFF2-40B4-BE49-F238E27FC236}">
                  <a16:creationId xmlns="" xmlns:a16="http://schemas.microsoft.com/office/drawing/2014/main" id="{30C768CE-E570-46B0-BFF7-68E08DF57563}"/>
                </a:ext>
              </a:extLst>
            </p:cNvPr>
            <p:cNvGrpSpPr/>
            <p:nvPr/>
          </p:nvGrpSpPr>
          <p:grpSpPr>
            <a:xfrm>
              <a:off x="4955799" y="1867718"/>
              <a:ext cx="1693860" cy="4465146"/>
              <a:chOff x="3238192" y="1864168"/>
              <a:chExt cx="1801369" cy="4465146"/>
            </a:xfrm>
          </p:grpSpPr>
          <p:sp>
            <p:nvSpPr>
              <p:cNvPr id="6" name="Rounded Rectangle 3">
                <a:extLst>
                  <a:ext uri="{FF2B5EF4-FFF2-40B4-BE49-F238E27FC236}">
                    <a16:creationId xmlns="" xmlns:a16="http://schemas.microsoft.com/office/drawing/2014/main" id="{81745AC1-992E-47DD-AEE9-BC5438FD920A}"/>
                  </a:ext>
                </a:extLst>
              </p:cNvPr>
              <p:cNvSpPr/>
              <p:nvPr/>
            </p:nvSpPr>
            <p:spPr>
              <a:xfrm>
                <a:off x="3260729" y="1864168"/>
                <a:ext cx="1728000" cy="100811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900">
                  <a:solidFill>
                    <a:prstClr val="white"/>
                  </a:solidFill>
                  <a:latin typeface="Times New Roman" panose="02020603050405020304" pitchFamily="18" charset="0"/>
                  <a:ea typeface="Arial Unicode MS"/>
                  <a:cs typeface="Times New Roman" panose="02020603050405020304" pitchFamily="18" charset="0"/>
                </a:endParaRPr>
              </a:p>
            </p:txBody>
          </p:sp>
          <p:sp>
            <p:nvSpPr>
              <p:cNvPr id="7" name="Rounded Rectangle 4">
                <a:extLst>
                  <a:ext uri="{FF2B5EF4-FFF2-40B4-BE49-F238E27FC236}">
                    <a16:creationId xmlns="" xmlns:a16="http://schemas.microsoft.com/office/drawing/2014/main" id="{27B0DE24-7748-4467-B6BD-99C8EB64F824}"/>
                  </a:ext>
                </a:extLst>
              </p:cNvPr>
              <p:cNvSpPr/>
              <p:nvPr/>
            </p:nvSpPr>
            <p:spPr>
              <a:xfrm rot="5400000">
                <a:off x="2347193" y="3636946"/>
                <a:ext cx="3583367" cy="1801369"/>
              </a:xfrm>
              <a:prstGeom prst="homePlate">
                <a:avLst>
                  <a:gd name="adj" fmla="val 30964"/>
                </a:avLst>
              </a:prstGeom>
              <a:solidFill>
                <a:schemeClr val="bg1"/>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900">
                  <a:solidFill>
                    <a:prstClr val="white"/>
                  </a:solidFill>
                  <a:latin typeface="Times New Roman" panose="02020603050405020304" pitchFamily="18" charset="0"/>
                  <a:ea typeface="Arial Unicode MS"/>
                  <a:cs typeface="Times New Roman" panose="02020603050405020304" pitchFamily="18" charset="0"/>
                </a:endParaRPr>
              </a:p>
            </p:txBody>
          </p:sp>
        </p:grpSp>
        <p:grpSp>
          <p:nvGrpSpPr>
            <p:cNvPr id="14" name="그룹 1">
              <a:extLst>
                <a:ext uri="{FF2B5EF4-FFF2-40B4-BE49-F238E27FC236}">
                  <a16:creationId xmlns="" xmlns:a16="http://schemas.microsoft.com/office/drawing/2014/main" id="{378102E4-6581-4AE1-83EB-212E5E3C2378}"/>
                </a:ext>
              </a:extLst>
            </p:cNvPr>
            <p:cNvGrpSpPr/>
            <p:nvPr/>
          </p:nvGrpSpPr>
          <p:grpSpPr>
            <a:xfrm>
              <a:off x="7547757" y="1867718"/>
              <a:ext cx="2115341" cy="4493153"/>
              <a:chOff x="6197842" y="1864168"/>
              <a:chExt cx="2249601" cy="4493153"/>
            </a:xfrm>
          </p:grpSpPr>
          <p:sp>
            <p:nvSpPr>
              <p:cNvPr id="15" name="Rounded Rectangle 7">
                <a:extLst>
                  <a:ext uri="{FF2B5EF4-FFF2-40B4-BE49-F238E27FC236}">
                    <a16:creationId xmlns="" xmlns:a16="http://schemas.microsoft.com/office/drawing/2014/main" id="{04715C17-EE66-49E2-B5E2-3ADF2C2D4371}"/>
                  </a:ext>
                </a:extLst>
              </p:cNvPr>
              <p:cNvSpPr/>
              <p:nvPr/>
            </p:nvSpPr>
            <p:spPr>
              <a:xfrm>
                <a:off x="6197842" y="1864168"/>
                <a:ext cx="2249601" cy="1008112"/>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900" dirty="0">
                  <a:solidFill>
                    <a:prstClr val="white"/>
                  </a:solidFill>
                  <a:latin typeface="Times New Roman" panose="02020603050405020304" pitchFamily="18" charset="0"/>
                  <a:ea typeface="Arial Unicode MS"/>
                  <a:cs typeface="Times New Roman" panose="02020603050405020304" pitchFamily="18" charset="0"/>
                </a:endParaRPr>
              </a:p>
            </p:txBody>
          </p:sp>
          <p:sp>
            <p:nvSpPr>
              <p:cNvPr id="16" name="Rounded Rectangle 8">
                <a:extLst>
                  <a:ext uri="{FF2B5EF4-FFF2-40B4-BE49-F238E27FC236}">
                    <a16:creationId xmlns="" xmlns:a16="http://schemas.microsoft.com/office/drawing/2014/main" id="{92499CA4-2E09-403C-8BEC-CAA04DE3015F}"/>
                  </a:ext>
                </a:extLst>
              </p:cNvPr>
              <p:cNvSpPr/>
              <p:nvPr/>
            </p:nvSpPr>
            <p:spPr>
              <a:xfrm rot="5400000">
                <a:off x="5530958" y="3664954"/>
                <a:ext cx="3583367" cy="1801368"/>
              </a:xfrm>
              <a:prstGeom prst="homePlate">
                <a:avLst>
                  <a:gd name="adj" fmla="val 31493"/>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900">
                  <a:solidFill>
                    <a:prstClr val="white"/>
                  </a:solidFill>
                  <a:latin typeface="Times New Roman" panose="02020603050405020304" pitchFamily="18" charset="0"/>
                  <a:ea typeface="Arial Unicode MS"/>
                  <a:cs typeface="Times New Roman" panose="02020603050405020304" pitchFamily="18" charset="0"/>
                </a:endParaRPr>
              </a:p>
            </p:txBody>
          </p:sp>
        </p:grpSp>
        <p:grpSp>
          <p:nvGrpSpPr>
            <p:cNvPr id="23" name="그룹 46">
              <a:extLst>
                <a:ext uri="{FF2B5EF4-FFF2-40B4-BE49-F238E27FC236}">
                  <a16:creationId xmlns="" xmlns:a16="http://schemas.microsoft.com/office/drawing/2014/main" id="{BF502332-E979-4E8F-99C3-8C387AB4D951}"/>
                </a:ext>
              </a:extLst>
            </p:cNvPr>
            <p:cNvGrpSpPr/>
            <p:nvPr/>
          </p:nvGrpSpPr>
          <p:grpSpPr>
            <a:xfrm>
              <a:off x="9978822" y="1867718"/>
              <a:ext cx="1717907" cy="4493152"/>
              <a:chOff x="9134953" y="1864168"/>
              <a:chExt cx="1826942" cy="4493152"/>
            </a:xfrm>
          </p:grpSpPr>
          <p:sp>
            <p:nvSpPr>
              <p:cNvPr id="24" name="Rounded Rectangle 11">
                <a:extLst>
                  <a:ext uri="{FF2B5EF4-FFF2-40B4-BE49-F238E27FC236}">
                    <a16:creationId xmlns="" xmlns:a16="http://schemas.microsoft.com/office/drawing/2014/main" id="{994A6AC2-9CDC-407F-A3D3-190E097A83F6}"/>
                  </a:ext>
                </a:extLst>
              </p:cNvPr>
              <p:cNvSpPr/>
              <p:nvPr/>
            </p:nvSpPr>
            <p:spPr>
              <a:xfrm>
                <a:off x="9134953" y="1864168"/>
                <a:ext cx="1728000" cy="1008112"/>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900">
                  <a:solidFill>
                    <a:prstClr val="white"/>
                  </a:solidFill>
                  <a:latin typeface="Times New Roman" panose="02020603050405020304" pitchFamily="18" charset="0"/>
                  <a:ea typeface="Arial Unicode MS"/>
                  <a:cs typeface="Times New Roman" panose="02020603050405020304" pitchFamily="18" charset="0"/>
                </a:endParaRPr>
              </a:p>
            </p:txBody>
          </p:sp>
          <p:sp>
            <p:nvSpPr>
              <p:cNvPr id="25" name="Rounded Rectangle 12">
                <a:extLst>
                  <a:ext uri="{FF2B5EF4-FFF2-40B4-BE49-F238E27FC236}">
                    <a16:creationId xmlns="" xmlns:a16="http://schemas.microsoft.com/office/drawing/2014/main" id="{A4F254FF-31B9-476E-9745-A66C5C9EA073}"/>
                  </a:ext>
                </a:extLst>
              </p:cNvPr>
              <p:cNvSpPr/>
              <p:nvPr/>
            </p:nvSpPr>
            <p:spPr>
              <a:xfrm rot="5400000">
                <a:off x="8269527" y="3664952"/>
                <a:ext cx="3583367" cy="1801369"/>
              </a:xfrm>
              <a:prstGeom prst="homePlate">
                <a:avLst>
                  <a:gd name="adj" fmla="val 29907"/>
                </a:avLst>
              </a:prstGeom>
              <a:solidFill>
                <a:schemeClr val="bg1"/>
              </a:solid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900">
                  <a:solidFill>
                    <a:prstClr val="white"/>
                  </a:solidFill>
                  <a:latin typeface="Times New Roman" panose="02020603050405020304" pitchFamily="18" charset="0"/>
                  <a:ea typeface="Arial Unicode MS"/>
                  <a:cs typeface="Times New Roman" panose="02020603050405020304" pitchFamily="18" charset="0"/>
                </a:endParaRPr>
              </a:p>
            </p:txBody>
          </p:sp>
        </p:grpSp>
        <p:sp>
          <p:nvSpPr>
            <p:cNvPr id="32" name="Right Arrow 5">
              <a:extLst>
                <a:ext uri="{FF2B5EF4-FFF2-40B4-BE49-F238E27FC236}">
                  <a16:creationId xmlns="" xmlns:a16="http://schemas.microsoft.com/office/drawing/2014/main" id="{70AC06F3-5405-4082-A326-9BEE715B552C}"/>
                </a:ext>
              </a:extLst>
            </p:cNvPr>
            <p:cNvSpPr/>
            <p:nvPr/>
          </p:nvSpPr>
          <p:spPr>
            <a:xfrm>
              <a:off x="4186950" y="2004243"/>
              <a:ext cx="657075" cy="587871"/>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2025">
                <a:solidFill>
                  <a:prstClr val="white"/>
                </a:solidFill>
                <a:latin typeface="Times New Roman" panose="02020603050405020304" pitchFamily="18" charset="0"/>
                <a:ea typeface="Arial Unicode MS"/>
                <a:cs typeface="Times New Roman" panose="02020603050405020304" pitchFamily="18" charset="0"/>
              </a:endParaRPr>
            </a:p>
          </p:txBody>
        </p:sp>
        <p:sp>
          <p:nvSpPr>
            <p:cNvPr id="34" name="Rounded Rectangle 3">
              <a:extLst>
                <a:ext uri="{FF2B5EF4-FFF2-40B4-BE49-F238E27FC236}">
                  <a16:creationId xmlns="" xmlns:a16="http://schemas.microsoft.com/office/drawing/2014/main" id="{37658B76-1FF9-4226-AFC0-50C41E88BFEA}"/>
                </a:ext>
              </a:extLst>
            </p:cNvPr>
            <p:cNvSpPr/>
            <p:nvPr/>
          </p:nvSpPr>
          <p:spPr>
            <a:xfrm>
              <a:off x="2481278" y="1847453"/>
              <a:ext cx="1730781" cy="1008112"/>
            </a:xfrm>
            <a:prstGeom prst="round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900">
                <a:solidFill>
                  <a:prstClr val="white"/>
                </a:solidFill>
                <a:latin typeface="Times New Roman" panose="02020603050405020304" pitchFamily="18" charset="0"/>
                <a:ea typeface="Arial Unicode MS"/>
                <a:cs typeface="Times New Roman" panose="02020603050405020304" pitchFamily="18" charset="0"/>
              </a:endParaRPr>
            </a:p>
          </p:txBody>
        </p:sp>
        <p:sp>
          <p:nvSpPr>
            <p:cNvPr id="35" name="Rounded Rectangle 4">
              <a:extLst>
                <a:ext uri="{FF2B5EF4-FFF2-40B4-BE49-F238E27FC236}">
                  <a16:creationId xmlns="" xmlns:a16="http://schemas.microsoft.com/office/drawing/2014/main" id="{CA37034F-3CD4-4613-8CD4-1B70196B32C1}"/>
                </a:ext>
              </a:extLst>
            </p:cNvPr>
            <p:cNvSpPr/>
            <p:nvPr/>
          </p:nvSpPr>
          <p:spPr>
            <a:xfrm rot="5400000">
              <a:off x="1533441" y="3652629"/>
              <a:ext cx="3583367" cy="1689432"/>
            </a:xfrm>
            <a:prstGeom prst="homePlate">
              <a:avLst>
                <a:gd name="adj" fmla="val 30964"/>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900">
                <a:solidFill>
                  <a:prstClr val="white"/>
                </a:solidFill>
                <a:latin typeface="Times New Roman" panose="02020603050405020304" pitchFamily="18" charset="0"/>
                <a:ea typeface="Arial Unicode MS"/>
                <a:cs typeface="Times New Roman" panose="02020603050405020304" pitchFamily="18" charset="0"/>
              </a:endParaRPr>
            </a:p>
          </p:txBody>
        </p:sp>
        <p:sp>
          <p:nvSpPr>
            <p:cNvPr id="40" name="TextBox 39">
              <a:extLst>
                <a:ext uri="{FF2B5EF4-FFF2-40B4-BE49-F238E27FC236}">
                  <a16:creationId xmlns="" xmlns:a16="http://schemas.microsoft.com/office/drawing/2014/main" id="{8211D730-231B-4C30-80B4-01220D9EFD81}"/>
                </a:ext>
              </a:extLst>
            </p:cNvPr>
            <p:cNvSpPr txBox="1"/>
            <p:nvPr/>
          </p:nvSpPr>
          <p:spPr>
            <a:xfrm>
              <a:off x="2450262" y="1887722"/>
              <a:ext cx="1708447" cy="861775"/>
            </a:xfrm>
            <a:prstGeom prst="rect">
              <a:avLst/>
            </a:prstGeom>
            <a:noFill/>
          </p:spPr>
          <p:txBody>
            <a:bodyPr wrap="square" rtlCol="0">
              <a:spAutoFit/>
            </a:bodyPr>
            <a:lstStyle/>
            <a:p>
              <a:pPr algn="ctr" defTabSz="685800" eaLnBrk="1" fontAlgn="auto" hangingPunct="1">
                <a:spcBef>
                  <a:spcPts val="0"/>
                </a:spcBef>
                <a:spcAft>
                  <a:spcPts val="0"/>
                </a:spcAft>
                <a:defRPr/>
              </a:pPr>
              <a:r>
                <a:rPr lang="en-US" altLang="ko-KR" b="1" dirty="0" err="1">
                  <a:solidFill>
                    <a:prstClr val="white"/>
                  </a:solidFill>
                  <a:latin typeface="Times New Roman" panose="02020603050405020304" pitchFamily="18" charset="0"/>
                  <a:ea typeface="Arial Unicode MS"/>
                  <a:cs typeface="Times New Roman" panose="02020603050405020304" pitchFamily="18" charset="0"/>
                </a:rPr>
                <a:t>Từ</a:t>
              </a:r>
              <a:r>
                <a:rPr lang="en-US" altLang="ko-KR" b="1" dirty="0">
                  <a:solidFill>
                    <a:prstClr val="white"/>
                  </a:solidFill>
                  <a:latin typeface="Times New Roman" panose="02020603050405020304" pitchFamily="18" charset="0"/>
                  <a:ea typeface="Arial Unicode MS"/>
                  <a:cs typeface="Times New Roman" panose="02020603050405020304" pitchFamily="18" charset="0"/>
                </a:rPr>
                <a:t> 10/7 - </a:t>
              </a:r>
            </a:p>
            <a:p>
              <a:pPr algn="ctr" defTabSz="685800" eaLnBrk="1" fontAlgn="auto" hangingPunct="1">
                <a:spcBef>
                  <a:spcPts val="0"/>
                </a:spcBef>
                <a:spcAft>
                  <a:spcPts val="0"/>
                </a:spcAft>
                <a:defRPr/>
              </a:pPr>
              <a:r>
                <a:rPr lang="en-US" altLang="ko-KR" b="1" dirty="0">
                  <a:solidFill>
                    <a:prstClr val="white"/>
                  </a:solidFill>
                  <a:latin typeface="Times New Roman" panose="02020603050405020304" pitchFamily="18" charset="0"/>
                  <a:ea typeface="Arial Unicode MS"/>
                  <a:cs typeface="Times New Roman" panose="02020603050405020304" pitchFamily="18" charset="0"/>
                </a:rPr>
                <a:t>17h 30/7</a:t>
              </a:r>
            </a:p>
          </p:txBody>
        </p:sp>
        <p:sp>
          <p:nvSpPr>
            <p:cNvPr id="38" name="TextBox 37">
              <a:extLst>
                <a:ext uri="{FF2B5EF4-FFF2-40B4-BE49-F238E27FC236}">
                  <a16:creationId xmlns="" xmlns:a16="http://schemas.microsoft.com/office/drawing/2014/main" id="{6A1C53C2-3A37-4488-90C6-1FF526C80A0D}"/>
                </a:ext>
              </a:extLst>
            </p:cNvPr>
            <p:cNvSpPr txBox="1"/>
            <p:nvPr/>
          </p:nvSpPr>
          <p:spPr>
            <a:xfrm>
              <a:off x="2559752" y="3175643"/>
              <a:ext cx="1463671" cy="1815881"/>
            </a:xfrm>
            <a:prstGeom prst="rect">
              <a:avLst/>
            </a:prstGeom>
            <a:noFill/>
          </p:spPr>
          <p:txBody>
            <a:bodyPr wrap="square" rtlCol="0">
              <a:spAutoFit/>
            </a:bodyPr>
            <a:lstStyle/>
            <a:p>
              <a:pPr algn="ctr" defTabSz="685800" eaLnBrk="1" fontAlgn="auto" hangingPunct="1">
                <a:spcBef>
                  <a:spcPts val="0"/>
                </a:spcBef>
                <a:spcAft>
                  <a:spcPts val="0"/>
                </a:spcAft>
                <a:defRPr/>
              </a:pPr>
              <a:r>
                <a:rPr lang="en-US" altLang="ko-KR" sz="1650" b="1" dirty="0" err="1">
                  <a:solidFill>
                    <a:srgbClr val="FF0000"/>
                  </a:solidFill>
                  <a:latin typeface="Times New Roman" panose="02020603050405020304" pitchFamily="18" charset="0"/>
                  <a:ea typeface="Arial Unicode MS"/>
                  <a:cs typeface="Times New Roman" panose="02020603050405020304" pitchFamily="18" charset="0"/>
                </a:rPr>
                <a:t>Thí</a:t>
              </a:r>
              <a:r>
                <a:rPr lang="en-US" altLang="ko-KR" sz="1650" b="1" dirty="0">
                  <a:solidFill>
                    <a:srgbClr val="FF0000"/>
                  </a:solidFill>
                  <a:latin typeface="Times New Roman" panose="02020603050405020304" pitchFamily="18" charset="0"/>
                  <a:ea typeface="Arial Unicode MS"/>
                  <a:cs typeface="Times New Roman" panose="02020603050405020304" pitchFamily="18" charset="0"/>
                </a:rPr>
                <a:t> </a:t>
              </a:r>
              <a:r>
                <a:rPr lang="en-US" altLang="ko-KR" sz="1650" b="1" dirty="0" err="1" smtClean="0">
                  <a:solidFill>
                    <a:srgbClr val="FF0000"/>
                  </a:solidFill>
                  <a:latin typeface="Times New Roman" panose="02020603050405020304" pitchFamily="18" charset="0"/>
                  <a:ea typeface="Arial Unicode MS"/>
                  <a:cs typeface="Times New Roman" panose="02020603050405020304" pitchFamily="18" charset="0"/>
                </a:rPr>
                <a:t>sinh</a:t>
              </a:r>
              <a:r>
                <a:rPr lang="en-US" altLang="ko-KR" sz="1650" b="1" dirty="0" smtClean="0">
                  <a:solidFill>
                    <a:srgbClr val="FF0000"/>
                  </a:solidFill>
                  <a:latin typeface="Times New Roman" panose="02020603050405020304" pitchFamily="18" charset="0"/>
                  <a:ea typeface="Arial Unicode MS"/>
                  <a:cs typeface="Times New Roman" panose="02020603050405020304" pitchFamily="18" charset="0"/>
                </a:rPr>
                <a:t> </a:t>
              </a:r>
              <a:r>
                <a:rPr lang="en-US" altLang="ko-KR" sz="1650" b="1" dirty="0">
                  <a:solidFill>
                    <a:srgbClr val="FF0000"/>
                  </a:solidFill>
                  <a:latin typeface="Times New Roman" panose="02020603050405020304" pitchFamily="18" charset="0"/>
                  <a:ea typeface="Arial Unicode MS"/>
                  <a:cs typeface="Times New Roman" panose="02020603050405020304" pitchFamily="18" charset="0"/>
                </a:rPr>
                <a:t>đăng ký, điều chỉnh NV xét tuyển</a:t>
              </a:r>
            </a:p>
          </p:txBody>
        </p:sp>
        <p:sp>
          <p:nvSpPr>
            <p:cNvPr id="43" name="TextBox 42">
              <a:extLst>
                <a:ext uri="{FF2B5EF4-FFF2-40B4-BE49-F238E27FC236}">
                  <a16:creationId xmlns="" xmlns:a16="http://schemas.microsoft.com/office/drawing/2014/main" id="{407CC273-A710-78A2-27E4-979478FDBA9C}"/>
                </a:ext>
              </a:extLst>
            </p:cNvPr>
            <p:cNvSpPr txBox="1"/>
            <p:nvPr/>
          </p:nvSpPr>
          <p:spPr>
            <a:xfrm>
              <a:off x="4919806" y="1810481"/>
              <a:ext cx="1810137" cy="861775"/>
            </a:xfrm>
            <a:prstGeom prst="rect">
              <a:avLst/>
            </a:prstGeom>
            <a:noFill/>
          </p:spPr>
          <p:txBody>
            <a:bodyPr wrap="square" rtlCol="0">
              <a:spAutoFit/>
            </a:bodyPr>
            <a:lstStyle/>
            <a:p>
              <a:pPr algn="ctr" defTabSz="685800" eaLnBrk="1" fontAlgn="auto" hangingPunct="1">
                <a:spcBef>
                  <a:spcPts val="0"/>
                </a:spcBef>
                <a:spcAft>
                  <a:spcPts val="0"/>
                </a:spcAft>
                <a:defRPr/>
              </a:pPr>
              <a:r>
                <a:rPr lang="en-US" altLang="ko-KR" b="1" dirty="0">
                  <a:solidFill>
                    <a:prstClr val="white"/>
                  </a:solidFill>
                  <a:latin typeface="Times New Roman" panose="02020603050405020304" pitchFamily="18" charset="0"/>
                  <a:ea typeface="Arial Unicode MS"/>
                  <a:cs typeface="Times New Roman" panose="02020603050405020304" pitchFamily="18" charset="0"/>
                </a:rPr>
                <a:t>31/7 - </a:t>
              </a:r>
            </a:p>
            <a:p>
              <a:pPr algn="ctr" defTabSz="685800" eaLnBrk="1" fontAlgn="auto" hangingPunct="1">
                <a:spcBef>
                  <a:spcPts val="0"/>
                </a:spcBef>
                <a:spcAft>
                  <a:spcPts val="0"/>
                </a:spcAft>
                <a:defRPr/>
              </a:pPr>
              <a:r>
                <a:rPr lang="en-US" altLang="ko-KR" b="1" dirty="0">
                  <a:solidFill>
                    <a:prstClr val="white"/>
                  </a:solidFill>
                  <a:latin typeface="Times New Roman" panose="02020603050405020304" pitchFamily="18" charset="0"/>
                  <a:ea typeface="Arial Unicode MS"/>
                  <a:cs typeface="Times New Roman" panose="02020603050405020304" pitchFamily="18" charset="0"/>
                </a:rPr>
                <a:t>17h 05/8</a:t>
              </a:r>
            </a:p>
          </p:txBody>
        </p:sp>
        <p:sp>
          <p:nvSpPr>
            <p:cNvPr id="44" name="TextBox 43">
              <a:extLst>
                <a:ext uri="{FF2B5EF4-FFF2-40B4-BE49-F238E27FC236}">
                  <a16:creationId xmlns="" xmlns:a16="http://schemas.microsoft.com/office/drawing/2014/main" id="{8A004468-0FCC-AD60-ED89-0C957CAC5C84}"/>
                </a:ext>
              </a:extLst>
            </p:cNvPr>
            <p:cNvSpPr txBox="1"/>
            <p:nvPr/>
          </p:nvSpPr>
          <p:spPr>
            <a:xfrm>
              <a:off x="7584339" y="1925748"/>
              <a:ext cx="1904011" cy="492443"/>
            </a:xfrm>
            <a:prstGeom prst="rect">
              <a:avLst/>
            </a:prstGeom>
            <a:noFill/>
          </p:spPr>
          <p:txBody>
            <a:bodyPr wrap="square" rtlCol="0">
              <a:spAutoFit/>
            </a:bodyPr>
            <a:lstStyle/>
            <a:p>
              <a:pPr algn="ctr" defTabSz="685800" eaLnBrk="1" fontAlgn="auto" hangingPunct="1">
                <a:spcBef>
                  <a:spcPts val="0"/>
                </a:spcBef>
                <a:spcAft>
                  <a:spcPts val="0"/>
                </a:spcAft>
                <a:defRPr/>
              </a:pPr>
              <a:r>
                <a:rPr lang="en-US" altLang="ko-KR" b="1" dirty="0">
                  <a:solidFill>
                    <a:prstClr val="white"/>
                  </a:solidFill>
                  <a:latin typeface="Times New Roman" panose="02020603050405020304" pitchFamily="18" charset="0"/>
                  <a:ea typeface="Arial Unicode MS"/>
                  <a:cs typeface="Times New Roman" panose="02020603050405020304" pitchFamily="18" charset="0"/>
                </a:rPr>
                <a:t>17h 06/9</a:t>
              </a:r>
            </a:p>
          </p:txBody>
        </p:sp>
        <p:sp>
          <p:nvSpPr>
            <p:cNvPr id="45" name="TextBox 44">
              <a:extLst>
                <a:ext uri="{FF2B5EF4-FFF2-40B4-BE49-F238E27FC236}">
                  <a16:creationId xmlns="" xmlns:a16="http://schemas.microsoft.com/office/drawing/2014/main" id="{A906CFC6-E808-71A4-DF58-3FCB3A84505D}"/>
                </a:ext>
              </a:extLst>
            </p:cNvPr>
            <p:cNvSpPr txBox="1"/>
            <p:nvPr/>
          </p:nvSpPr>
          <p:spPr>
            <a:xfrm>
              <a:off x="9895244" y="1940886"/>
              <a:ext cx="1708447" cy="861775"/>
            </a:xfrm>
            <a:prstGeom prst="rect">
              <a:avLst/>
            </a:prstGeom>
            <a:noFill/>
          </p:spPr>
          <p:txBody>
            <a:bodyPr wrap="square" rtlCol="0">
              <a:spAutoFit/>
            </a:bodyPr>
            <a:lstStyle/>
            <a:p>
              <a:pPr algn="ctr" defTabSz="685800" eaLnBrk="1" fontAlgn="auto" hangingPunct="1">
                <a:spcBef>
                  <a:spcPts val="0"/>
                </a:spcBef>
                <a:spcAft>
                  <a:spcPts val="0"/>
                </a:spcAft>
                <a:defRPr/>
              </a:pPr>
              <a:r>
                <a:rPr lang="en-US" altLang="ko-KR" b="1" dirty="0" err="1">
                  <a:solidFill>
                    <a:prstClr val="white"/>
                  </a:solidFill>
                  <a:latin typeface="Times New Roman" panose="02020603050405020304" pitchFamily="18" charset="0"/>
                  <a:ea typeface="Arial Unicode MS"/>
                  <a:cs typeface="Times New Roman" panose="02020603050405020304" pitchFamily="18" charset="0"/>
                </a:rPr>
                <a:t>Tháng</a:t>
              </a:r>
              <a:r>
                <a:rPr lang="en-US" altLang="ko-KR" b="1" dirty="0">
                  <a:solidFill>
                    <a:prstClr val="white"/>
                  </a:solidFill>
                  <a:latin typeface="Times New Roman" panose="02020603050405020304" pitchFamily="18" charset="0"/>
                  <a:ea typeface="Arial Unicode MS"/>
                  <a:cs typeface="Times New Roman" panose="02020603050405020304" pitchFamily="18" charset="0"/>
                </a:rPr>
                <a:t> 10-12/2023</a:t>
              </a:r>
            </a:p>
          </p:txBody>
        </p:sp>
        <p:sp>
          <p:nvSpPr>
            <p:cNvPr id="46" name="TextBox 45">
              <a:extLst>
                <a:ext uri="{FF2B5EF4-FFF2-40B4-BE49-F238E27FC236}">
                  <a16:creationId xmlns="" xmlns:a16="http://schemas.microsoft.com/office/drawing/2014/main" id="{1E9A3E0C-FD51-3D5F-B421-13C04F5540A4}"/>
                </a:ext>
              </a:extLst>
            </p:cNvPr>
            <p:cNvSpPr txBox="1"/>
            <p:nvPr/>
          </p:nvSpPr>
          <p:spPr>
            <a:xfrm>
              <a:off x="5056346" y="3020017"/>
              <a:ext cx="1463671" cy="1477328"/>
            </a:xfrm>
            <a:prstGeom prst="rect">
              <a:avLst/>
            </a:prstGeom>
            <a:noFill/>
          </p:spPr>
          <p:txBody>
            <a:bodyPr wrap="square" rtlCol="0">
              <a:spAutoFit/>
            </a:bodyPr>
            <a:lstStyle/>
            <a:p>
              <a:pPr algn="ctr" defTabSz="685800" eaLnBrk="1" fontAlgn="auto" hangingPunct="1">
                <a:spcBef>
                  <a:spcPts val="0"/>
                </a:spcBef>
                <a:spcAft>
                  <a:spcPts val="0"/>
                </a:spcAft>
                <a:defRPr/>
              </a:pP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Thí</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sinh</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nộp</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lệ</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phí</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xét</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tuyển</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trực</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tuyến</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p>
          </p:txBody>
        </p:sp>
        <p:sp>
          <p:nvSpPr>
            <p:cNvPr id="49" name="TextBox 48">
              <a:extLst>
                <a:ext uri="{FF2B5EF4-FFF2-40B4-BE49-F238E27FC236}">
                  <a16:creationId xmlns="" xmlns:a16="http://schemas.microsoft.com/office/drawing/2014/main" id="{CF66227C-5942-0777-D3C1-69234B5F4698}"/>
                </a:ext>
              </a:extLst>
            </p:cNvPr>
            <p:cNvSpPr txBox="1"/>
            <p:nvPr/>
          </p:nvSpPr>
          <p:spPr>
            <a:xfrm>
              <a:off x="7880511" y="3020017"/>
              <a:ext cx="1463671" cy="2154436"/>
            </a:xfrm>
            <a:prstGeom prst="rect">
              <a:avLst/>
            </a:prstGeom>
            <a:noFill/>
          </p:spPr>
          <p:txBody>
            <a:bodyPr wrap="square" rtlCol="0">
              <a:spAutoFit/>
            </a:bodyPr>
            <a:lstStyle/>
            <a:p>
              <a:pPr algn="ctr" defTabSz="685800" eaLnBrk="1" fontAlgn="auto" hangingPunct="1">
                <a:spcBef>
                  <a:spcPts val="0"/>
                </a:spcBef>
                <a:spcAft>
                  <a:spcPts val="0"/>
                </a:spcAft>
                <a:defRPr/>
              </a:pP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Hoàn</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thành</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xác</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nhận</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nhập</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học</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trực</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tuvến</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đợt</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1 </a:t>
              </a:r>
            </a:p>
          </p:txBody>
        </p:sp>
        <p:sp>
          <p:nvSpPr>
            <p:cNvPr id="50" name="TextBox 49">
              <a:extLst>
                <a:ext uri="{FF2B5EF4-FFF2-40B4-BE49-F238E27FC236}">
                  <a16:creationId xmlns="" xmlns:a16="http://schemas.microsoft.com/office/drawing/2014/main" id="{174CB9CA-81F5-A652-2229-CA4EB24AEA0C}"/>
                </a:ext>
              </a:extLst>
            </p:cNvPr>
            <p:cNvSpPr txBox="1"/>
            <p:nvPr/>
          </p:nvSpPr>
          <p:spPr>
            <a:xfrm>
              <a:off x="10099380" y="3132218"/>
              <a:ext cx="1463671" cy="1477328"/>
            </a:xfrm>
            <a:prstGeom prst="rect">
              <a:avLst/>
            </a:prstGeom>
            <a:noFill/>
          </p:spPr>
          <p:txBody>
            <a:bodyPr wrap="square" rtlCol="0">
              <a:spAutoFit/>
            </a:bodyPr>
            <a:lstStyle/>
            <a:p>
              <a:pPr algn="ctr" defTabSz="685800" eaLnBrk="1" fontAlgn="auto" hangingPunct="1">
                <a:spcBef>
                  <a:spcPts val="0"/>
                </a:spcBef>
                <a:spcAft>
                  <a:spcPts val="0"/>
                </a:spcAft>
                <a:defRPr/>
              </a:pP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Đăng</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ký</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xét</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tuyển</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các</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đợt</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tiếp</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r>
                <a:rPr lang="en-US" altLang="ko-KR" sz="1650" dirty="0" err="1">
                  <a:solidFill>
                    <a:prstClr val="black">
                      <a:lumMod val="75000"/>
                      <a:lumOff val="25000"/>
                    </a:prstClr>
                  </a:solidFill>
                  <a:latin typeface="Times New Roman" panose="02020603050405020304" pitchFamily="18" charset="0"/>
                  <a:ea typeface="Arial Unicode MS"/>
                  <a:cs typeface="Times New Roman" panose="02020603050405020304" pitchFamily="18" charset="0"/>
                </a:rPr>
                <a:t>theo</a:t>
              </a:r>
              <a:r>
                <a:rPr lang="en-US" altLang="ko-KR" sz="165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rPr>
                <a:t> </a:t>
              </a:r>
            </a:p>
          </p:txBody>
        </p:sp>
        <p:sp>
          <p:nvSpPr>
            <p:cNvPr id="39" name="Right Arrow 5">
              <a:extLst>
                <a:ext uri="{FF2B5EF4-FFF2-40B4-BE49-F238E27FC236}">
                  <a16:creationId xmlns="" xmlns:a16="http://schemas.microsoft.com/office/drawing/2014/main" id="{70AC06F3-5405-4082-A326-9BEE715B552C}"/>
                </a:ext>
              </a:extLst>
            </p:cNvPr>
            <p:cNvSpPr/>
            <p:nvPr/>
          </p:nvSpPr>
          <p:spPr>
            <a:xfrm>
              <a:off x="1773950" y="1991543"/>
              <a:ext cx="657075" cy="587871"/>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2025">
                <a:solidFill>
                  <a:prstClr val="white"/>
                </a:solidFill>
                <a:latin typeface="Times New Roman" panose="02020603050405020304" pitchFamily="18" charset="0"/>
                <a:ea typeface="Arial Unicode MS"/>
                <a:cs typeface="Times New Roman" panose="02020603050405020304" pitchFamily="18" charset="0"/>
              </a:endParaRPr>
            </a:p>
          </p:txBody>
        </p:sp>
        <p:sp>
          <p:nvSpPr>
            <p:cNvPr id="47" name="Rounded Rectangle 4">
              <a:extLst>
                <a:ext uri="{FF2B5EF4-FFF2-40B4-BE49-F238E27FC236}">
                  <a16:creationId xmlns="" xmlns:a16="http://schemas.microsoft.com/office/drawing/2014/main" id="{CA37034F-3CD4-4613-8CD4-1B70196B32C1}"/>
                </a:ext>
              </a:extLst>
            </p:cNvPr>
            <p:cNvSpPr/>
            <p:nvPr/>
          </p:nvSpPr>
          <p:spPr>
            <a:xfrm rot="5400000">
              <a:off x="-933543" y="3644030"/>
              <a:ext cx="3583367" cy="1689432"/>
            </a:xfrm>
            <a:prstGeom prst="homePlate">
              <a:avLst>
                <a:gd name="adj" fmla="val 30964"/>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900">
                <a:solidFill>
                  <a:prstClr val="white"/>
                </a:solidFill>
                <a:latin typeface="Times New Roman" panose="02020603050405020304" pitchFamily="18" charset="0"/>
                <a:ea typeface="Arial Unicode MS"/>
                <a:cs typeface="Times New Roman" panose="02020603050405020304" pitchFamily="18" charset="0"/>
              </a:endParaRPr>
            </a:p>
          </p:txBody>
        </p:sp>
        <p:sp>
          <p:nvSpPr>
            <p:cNvPr id="51" name="TextBox 50">
              <a:extLst>
                <a:ext uri="{FF2B5EF4-FFF2-40B4-BE49-F238E27FC236}">
                  <a16:creationId xmlns="" xmlns:a16="http://schemas.microsoft.com/office/drawing/2014/main" id="{6A1C53C2-3A37-4488-90C6-1FF526C80A0D}"/>
                </a:ext>
              </a:extLst>
            </p:cNvPr>
            <p:cNvSpPr txBox="1"/>
            <p:nvPr/>
          </p:nvSpPr>
          <p:spPr>
            <a:xfrm>
              <a:off x="31258" y="3132218"/>
              <a:ext cx="1720449" cy="2277546"/>
            </a:xfrm>
            <a:prstGeom prst="rect">
              <a:avLst/>
            </a:prstGeom>
            <a:noFill/>
          </p:spPr>
          <p:txBody>
            <a:bodyPr wrap="square" rtlCol="0">
              <a:spAutoFit/>
            </a:bodyPr>
            <a:lstStyle/>
            <a:p>
              <a:pPr lvl="0" algn="ctr">
                <a:defRPr/>
              </a:pPr>
              <a:r>
                <a:rPr lang="en-US" sz="1500" dirty="0">
                  <a:latin typeface="Times New Roman" panose="02020603050405020304" pitchFamily="18" charset="0"/>
                  <a:cs typeface="Times New Roman" panose="02020603050405020304" pitchFamily="18" charset="0"/>
                </a:rPr>
                <a:t>Thí sinh t</a:t>
              </a:r>
              <a:r>
                <a:rPr lang="vi-VN" sz="1500" dirty="0">
                  <a:latin typeface="Times New Roman" panose="02020603050405020304" pitchFamily="18" charset="0"/>
                  <a:cs typeface="Times New Roman" panose="02020603050405020304" pitchFamily="18" charset="0"/>
                </a:rPr>
                <a:t>hực hành việc đăng ký, điều chỉnh nguyện vọng xét tuyển</a:t>
              </a:r>
              <a:r>
                <a:rPr lang="en-US" sz="1500" dirty="0">
                  <a:latin typeface="Times New Roman" panose="02020603050405020304" pitchFamily="18" charset="0"/>
                  <a:cs typeface="Times New Roman" panose="02020603050405020304" pitchFamily="18" charset="0"/>
                </a:rPr>
                <a:t> </a:t>
              </a:r>
              <a:r>
                <a:rPr lang="vi-VN" sz="1500" dirty="0">
                  <a:latin typeface="Times New Roman" panose="02020603050405020304" pitchFamily="18" charset="0"/>
                  <a:cs typeface="Times New Roman" panose="02020603050405020304" pitchFamily="18" charset="0"/>
                </a:rPr>
                <a:t>trên </a:t>
              </a:r>
              <a:r>
                <a:rPr lang="en-US" sz="1500" dirty="0">
                  <a:latin typeface="Times New Roman" panose="02020603050405020304" pitchFamily="18" charset="0"/>
                  <a:cs typeface="Times New Roman" panose="02020603050405020304" pitchFamily="18" charset="0"/>
                </a:rPr>
                <a:t>Hệ thống</a:t>
              </a:r>
              <a:endParaRPr lang="en-US" altLang="ko-KR" sz="1500" dirty="0">
                <a:solidFill>
                  <a:prstClr val="black">
                    <a:lumMod val="75000"/>
                    <a:lumOff val="25000"/>
                  </a:prstClr>
                </a:solidFill>
                <a:latin typeface="Times New Roman" panose="02020603050405020304" pitchFamily="18" charset="0"/>
                <a:ea typeface="Arial Unicode MS"/>
                <a:cs typeface="Times New Roman" panose="02020603050405020304" pitchFamily="18" charset="0"/>
              </a:endParaRPr>
            </a:p>
          </p:txBody>
        </p:sp>
      </p:grpSp>
      <p:grpSp>
        <p:nvGrpSpPr>
          <p:cNvPr id="33" name="Group 32">
            <a:extLst>
              <a:ext uri="{FF2B5EF4-FFF2-40B4-BE49-F238E27FC236}">
                <a16:creationId xmlns="" xmlns:a16="http://schemas.microsoft.com/office/drawing/2014/main" id="{869CCD02-5679-BB4D-192F-2151E68984D5}"/>
              </a:ext>
            </a:extLst>
          </p:cNvPr>
          <p:cNvGrpSpPr/>
          <p:nvPr/>
        </p:nvGrpSpPr>
        <p:grpSpPr>
          <a:xfrm>
            <a:off x="1322613" y="1036777"/>
            <a:ext cx="6307085" cy="545700"/>
            <a:chOff x="7076787" y="926394"/>
            <a:chExt cx="12995920" cy="325719"/>
          </a:xfrm>
        </p:grpSpPr>
        <p:sp>
          <p:nvSpPr>
            <p:cNvPr id="36" name="Rectangle: Rounded Corners 34">
              <a:extLst>
                <a:ext uri="{FF2B5EF4-FFF2-40B4-BE49-F238E27FC236}">
                  <a16:creationId xmlns="" xmlns:a16="http://schemas.microsoft.com/office/drawing/2014/main" id="{80735453-3D3D-0AF7-B395-40DE79416DE2}"/>
                </a:ext>
              </a:extLst>
            </p:cNvPr>
            <p:cNvSpPr/>
            <p:nvPr/>
          </p:nvSpPr>
          <p:spPr>
            <a:xfrm>
              <a:off x="7344751" y="926394"/>
              <a:ext cx="12707973" cy="325719"/>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7" name="TextBox 36">
              <a:extLst>
                <a:ext uri="{FF2B5EF4-FFF2-40B4-BE49-F238E27FC236}">
                  <a16:creationId xmlns="" xmlns:a16="http://schemas.microsoft.com/office/drawing/2014/main" id="{358EB012-53CF-0B6B-BCA7-3A1A88429150}"/>
                </a:ext>
              </a:extLst>
            </p:cNvPr>
            <p:cNvSpPr txBox="1"/>
            <p:nvPr/>
          </p:nvSpPr>
          <p:spPr>
            <a:xfrm>
              <a:off x="7076787" y="960115"/>
              <a:ext cx="12995920" cy="266375"/>
            </a:xfrm>
            <a:prstGeom prst="rect">
              <a:avLst/>
            </a:prstGeom>
            <a:noFill/>
            <a:effectLst/>
          </p:spPr>
          <p:txBody>
            <a:bodyPr wrap="square" rtlCol="0">
              <a:spAutoFit/>
            </a:bodyPr>
            <a:lstStyle/>
            <a:p>
              <a:pPr algn="ctr"/>
              <a:r>
                <a:rPr lang="en-US" sz="2300" b="1" dirty="0" smtClean="0">
                  <a:solidFill>
                    <a:schemeClr val="bg1"/>
                  </a:solidFill>
                  <a:latin typeface="Times New Roman" panose="02020603050405020304" pitchFamily="18" charset="0"/>
                  <a:cs typeface="Times New Roman" panose="02020603050405020304" pitchFamily="18" charset="0"/>
                </a:rPr>
                <a:t>KẾ </a:t>
              </a:r>
              <a:r>
                <a:rPr lang="en-US" sz="2300" b="1" dirty="0">
                  <a:solidFill>
                    <a:schemeClr val="bg1"/>
                  </a:solidFill>
                  <a:latin typeface="Times New Roman" panose="02020603050405020304" pitchFamily="18" charset="0"/>
                  <a:cs typeface="Times New Roman" panose="02020603050405020304" pitchFamily="18" charset="0"/>
                </a:rPr>
                <a:t>HOẠCH TUYỂN SINH  - SỞ GDĐT</a:t>
              </a:r>
              <a:endParaRPr lang="vi-VN" sz="2300" b="1" dirty="0">
                <a:solidFill>
                  <a:schemeClr val="bg1"/>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420623348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 xmlns:a16="http://schemas.microsoft.com/office/drawing/2014/main" id="{2F380C8B-A38A-4610-B70B-F0A55C946D92}"/>
              </a:ext>
            </a:extLst>
          </p:cNvPr>
          <p:cNvCxnSpPr/>
          <p:nvPr/>
        </p:nvCxnSpPr>
        <p:spPr>
          <a:xfrm>
            <a:off x="1905000" y="1701754"/>
            <a:ext cx="5181600"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 xmlns:a16="http://schemas.microsoft.com/office/drawing/2014/main" id="{5A424172-CD55-4DCB-9AAC-141D2C0704F7}"/>
              </a:ext>
            </a:extLst>
          </p:cNvPr>
          <p:cNvSpPr>
            <a:spLocks noGrp="1"/>
          </p:cNvSpPr>
          <p:nvPr>
            <p:ph type="sldNum" sz="quarter" idx="12"/>
          </p:nvPr>
        </p:nvSpPr>
        <p:spPr/>
        <p:txBody>
          <a:bodyPr/>
          <a:lstStyle/>
          <a:p>
            <a:fld id="{5A92A2A7-272E-4FFC-9CE4-22CBCF0DDA54}" type="slidenum">
              <a:rPr lang="en-US" smtClean="0"/>
              <a:t>31</a:t>
            </a:fld>
            <a:endParaRPr lang="en-US"/>
          </a:p>
        </p:txBody>
      </p:sp>
      <p:sp>
        <p:nvSpPr>
          <p:cNvPr id="10" name="TextBox 9">
            <a:extLst>
              <a:ext uri="{FF2B5EF4-FFF2-40B4-BE49-F238E27FC236}">
                <a16:creationId xmlns="" xmlns:a16="http://schemas.microsoft.com/office/drawing/2014/main" id="{54C8E923-367F-4B27-944B-823FA2BA7491}"/>
              </a:ext>
            </a:extLst>
          </p:cNvPr>
          <p:cNvSpPr txBox="1"/>
          <p:nvPr/>
        </p:nvSpPr>
        <p:spPr>
          <a:xfrm>
            <a:off x="1431470" y="1460772"/>
            <a:ext cx="6509660" cy="323165"/>
          </a:xfrm>
          <a:prstGeom prst="rect">
            <a:avLst/>
          </a:prstGeom>
          <a:noFill/>
          <a:effectLst/>
        </p:spPr>
        <p:txBody>
          <a:bodyPr wrap="square" rtlCol="0">
            <a:spAutoFit/>
          </a:bodyPr>
          <a:lstStyle/>
          <a:p>
            <a:pPr algn="ctr"/>
            <a:r>
              <a:rPr lang="en-US" sz="1500" dirty="0">
                <a:solidFill>
                  <a:schemeClr val="bg1"/>
                </a:solidFill>
                <a:latin typeface="#9Slide03 Montserrat Bold" panose="00000800000000000000" pitchFamily="2" charset="0"/>
              </a:rPr>
              <a:t>II. TRIỂN KHAI CÔNG TÁC TUYỂN SINH NĂM 2023</a:t>
            </a:r>
          </a:p>
        </p:txBody>
      </p:sp>
      <p:grpSp>
        <p:nvGrpSpPr>
          <p:cNvPr id="12" name="Group 11">
            <a:extLst>
              <a:ext uri="{FF2B5EF4-FFF2-40B4-BE49-F238E27FC236}">
                <a16:creationId xmlns="" xmlns:a16="http://schemas.microsoft.com/office/drawing/2014/main" id="{68D04AE3-E40F-D862-D5AF-66472CDD1EAE}"/>
              </a:ext>
            </a:extLst>
          </p:cNvPr>
          <p:cNvGrpSpPr/>
          <p:nvPr/>
        </p:nvGrpSpPr>
        <p:grpSpPr>
          <a:xfrm>
            <a:off x="276273" y="1206873"/>
            <a:ext cx="8719809" cy="688169"/>
            <a:chOff x="3402298" y="1060722"/>
            <a:chExt cx="8094989" cy="833070"/>
          </a:xfrm>
        </p:grpSpPr>
        <p:sp>
          <p:nvSpPr>
            <p:cNvPr id="13" name="Rectangle: Rounded Corners 15">
              <a:extLst>
                <a:ext uri="{FF2B5EF4-FFF2-40B4-BE49-F238E27FC236}">
                  <a16:creationId xmlns="" xmlns:a16="http://schemas.microsoft.com/office/drawing/2014/main" id="{DA5C8B55-6AF6-E18A-3743-0510B21BAAAF}"/>
                </a:ext>
              </a:extLst>
            </p:cNvPr>
            <p:cNvSpPr/>
            <p:nvPr/>
          </p:nvSpPr>
          <p:spPr>
            <a:xfrm>
              <a:off x="3402298" y="1060722"/>
              <a:ext cx="8094989" cy="626557"/>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4" name="TextBox 13">
              <a:extLst>
                <a:ext uri="{FF2B5EF4-FFF2-40B4-BE49-F238E27FC236}">
                  <a16:creationId xmlns="" xmlns:a16="http://schemas.microsoft.com/office/drawing/2014/main" id="{E709B901-F07E-1906-3C8E-4728D9F81A97}"/>
                </a:ext>
              </a:extLst>
            </p:cNvPr>
            <p:cNvSpPr txBox="1"/>
            <p:nvPr/>
          </p:nvSpPr>
          <p:spPr>
            <a:xfrm>
              <a:off x="3680005" y="1089636"/>
              <a:ext cx="7632637" cy="804156"/>
            </a:xfrm>
            <a:prstGeom prst="rect">
              <a:avLst/>
            </a:prstGeom>
            <a:noFill/>
            <a:effectLst/>
          </p:spPr>
          <p:txBody>
            <a:bodyPr wrap="square" rtlCol="0">
              <a:spAutoFit/>
            </a:bodyPr>
            <a:lstStyle/>
            <a:p>
              <a:pPr algn="ctr" fontAlgn="t">
                <a:lnSpc>
                  <a:spcPts val="2325"/>
                </a:lnSpc>
              </a:pPr>
              <a:r>
                <a:rPr lang="en-US" b="1" dirty="0" smtClean="0">
                  <a:solidFill>
                    <a:schemeClr val="bg1"/>
                  </a:solidFill>
                  <a:latin typeface="Times New Roman" panose="02020603050405020304" pitchFamily="18" charset="0"/>
                  <a:cs typeface="Times New Roman" panose="02020603050405020304" pitchFamily="18" charset="0"/>
                </a:rPr>
                <a:t>CSDL </a:t>
              </a:r>
              <a:r>
                <a:rPr lang="en-US" b="1" dirty="0">
                  <a:solidFill>
                    <a:schemeClr val="bg1"/>
                  </a:solidFill>
                  <a:latin typeface="Times New Roman" panose="02020603050405020304" pitchFamily="18" charset="0"/>
                  <a:cs typeface="Times New Roman" panose="02020603050405020304" pitchFamily="18" charset="0"/>
                </a:rPr>
                <a:t>VỀ ƯU TIÊN, THÍ SINH ĐĂNG KÝ HƯỞNG CHÍNH SÁCH ƯU TIÊN</a:t>
              </a:r>
            </a:p>
            <a:p>
              <a:pPr marL="257175" indent="-257175" algn="just">
                <a:buAutoNum type="arabicPeriod"/>
              </a:pPr>
              <a:endParaRPr lang="vi-VN" dirty="0">
                <a:solidFill>
                  <a:schemeClr val="bg1"/>
                </a:solidFill>
                <a:latin typeface="Times New Roman" panose="02020603050405020304" pitchFamily="18" charset="0"/>
                <a:cs typeface="Times New Roman" panose="02020603050405020304" pitchFamily="18" charset="0"/>
              </a:endParaRPr>
            </a:p>
          </p:txBody>
        </p:sp>
      </p:grpSp>
      <p:graphicFrame>
        <p:nvGraphicFramePr>
          <p:cNvPr id="16" name="Table 15">
            <a:extLst>
              <a:ext uri="{FF2B5EF4-FFF2-40B4-BE49-F238E27FC236}">
                <a16:creationId xmlns="" xmlns:a16="http://schemas.microsoft.com/office/drawing/2014/main" id="{AC316F3B-4B6E-CE97-7E16-63B86456D5F9}"/>
              </a:ext>
            </a:extLst>
          </p:cNvPr>
          <p:cNvGraphicFramePr>
            <a:graphicFrameLocks noGrp="1"/>
          </p:cNvGraphicFramePr>
          <p:nvPr>
            <p:extLst>
              <p:ext uri="{D42A27DB-BD31-4B8C-83A1-F6EECF244321}">
                <p14:modId xmlns:p14="http://schemas.microsoft.com/office/powerpoint/2010/main" val="1671491293"/>
              </p:ext>
            </p:extLst>
          </p:nvPr>
        </p:nvGraphicFramePr>
        <p:xfrm>
          <a:off x="2436412" y="2328682"/>
          <a:ext cx="2098729" cy="3835926"/>
        </p:xfrm>
        <a:graphic>
          <a:graphicData uri="http://schemas.openxmlformats.org/drawingml/2006/table">
            <a:tbl>
              <a:tblPr firstRow="1" bandRow="1"/>
              <a:tblGrid>
                <a:gridCol w="194390">
                  <a:extLst>
                    <a:ext uri="{9D8B030D-6E8A-4147-A177-3AD203B41FA5}">
                      <a16:colId xmlns="" xmlns:a16="http://schemas.microsoft.com/office/drawing/2014/main" val="20000"/>
                    </a:ext>
                  </a:extLst>
                </a:gridCol>
                <a:gridCol w="1716918">
                  <a:extLst>
                    <a:ext uri="{9D8B030D-6E8A-4147-A177-3AD203B41FA5}">
                      <a16:colId xmlns="" xmlns:a16="http://schemas.microsoft.com/office/drawing/2014/main" val="20001"/>
                    </a:ext>
                  </a:extLst>
                </a:gridCol>
                <a:gridCol w="187421">
                  <a:extLst>
                    <a:ext uri="{9D8B030D-6E8A-4147-A177-3AD203B41FA5}">
                      <a16:colId xmlns="" xmlns:a16="http://schemas.microsoft.com/office/drawing/2014/main" val="20002"/>
                    </a:ext>
                  </a:extLst>
                </a:gridCol>
              </a:tblGrid>
              <a:tr h="290705">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6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6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6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extLst>
                  <a:ext uri="{0D108BD9-81ED-4DB2-BD59-A6C34878D82A}">
                    <a16:rowId xmlns="" xmlns:a16="http://schemas.microsoft.com/office/drawing/2014/main" val="10000"/>
                  </a:ext>
                </a:extLst>
              </a:tr>
              <a:tr h="525780">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30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2700" b="1" dirty="0">
                          <a:solidFill>
                            <a:schemeClr val="bg1"/>
                          </a:solidFill>
                          <a:latin typeface="+mn-lt"/>
                          <a:cs typeface="Arial" pitchFamily="34" charset="0"/>
                        </a:rPr>
                        <a:t>02</a:t>
                      </a:r>
                      <a:endParaRPr lang="ko-KR" altLang="en-US" sz="27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30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extLst>
                  <a:ext uri="{0D108BD9-81ED-4DB2-BD59-A6C34878D82A}">
                    <a16:rowId xmlns="" xmlns:a16="http://schemas.microsoft.com/office/drawing/2014/main" val="10001"/>
                  </a:ext>
                </a:extLst>
              </a:tr>
              <a:tr h="390541">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1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5715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1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28575" cap="flat" cmpd="sng" algn="ctr">
                      <a:solidFill>
                        <a:sysClr val="window" lastClr="FFFFFF"/>
                      </a:solidFill>
                      <a:prstDash val="solid"/>
                      <a:round/>
                      <a:headEnd type="none" w="med" len="med"/>
                      <a:tailEnd type="none" w="med" len="med"/>
                    </a:lnT>
                    <a:lnB w="28575"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1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5715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extLst>
                  <a:ext uri="{0D108BD9-81ED-4DB2-BD59-A6C34878D82A}">
                    <a16:rowId xmlns="" xmlns:a16="http://schemas.microsoft.com/office/drawing/2014/main" val="10002"/>
                  </a:ext>
                </a:extLst>
              </a:tr>
              <a:tr h="282058">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11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tc rowSpan="4">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r>
                        <a:rPr lang="vi-VN" altLang="ko-KR" sz="1700" dirty="0">
                          <a:solidFill>
                            <a:schemeClr val="bg1"/>
                          </a:solidFill>
                          <a:latin typeface="Times New Roman" panose="02020603050405020304" pitchFamily="18" charset="0"/>
                          <a:cs typeface="Times New Roman" panose="02020603050405020304" pitchFamily="18" charset="0"/>
                        </a:rPr>
                        <a:t>Thí sinh </a:t>
                      </a:r>
                      <a:r>
                        <a:rPr lang="en-US" altLang="ko-KR" sz="1700" dirty="0">
                          <a:solidFill>
                            <a:schemeClr val="bg1"/>
                          </a:solidFill>
                          <a:latin typeface="Times New Roman" panose="02020603050405020304" pitchFamily="18" charset="0"/>
                          <a:cs typeface="Times New Roman" panose="02020603050405020304" pitchFamily="18" charset="0"/>
                        </a:rPr>
                        <a:t>khai báo</a:t>
                      </a:r>
                      <a:r>
                        <a:rPr lang="en-US" altLang="ko-KR" sz="1700" baseline="0" dirty="0">
                          <a:solidFill>
                            <a:schemeClr val="bg1"/>
                          </a:solidFill>
                          <a:latin typeface="Times New Roman" panose="02020603050405020304" pitchFamily="18" charset="0"/>
                          <a:cs typeface="Times New Roman" panose="02020603050405020304" pitchFamily="18" charset="0"/>
                        </a:rPr>
                        <a:t> thời gian, đối tượng và </a:t>
                      </a:r>
                      <a:r>
                        <a:rPr lang="vi-VN" altLang="ko-KR" sz="1700" dirty="0">
                          <a:solidFill>
                            <a:schemeClr val="bg1"/>
                          </a:solidFill>
                          <a:latin typeface="Times New Roman" panose="02020603050405020304" pitchFamily="18" charset="0"/>
                          <a:cs typeface="Times New Roman" panose="02020603050405020304" pitchFamily="18" charset="0"/>
                        </a:rPr>
                        <a:t>nộp minh chứng về khu vực, đối tượng trực tuyến cùng thời gian đăng ký dự Kỳ thi tốt nghiệp THPT</a:t>
                      </a:r>
                      <a:endParaRPr lang="en-US" altLang="ko-KR" sz="1700" dirty="0">
                        <a:solidFill>
                          <a:schemeClr val="bg1"/>
                        </a:solidFill>
                        <a:latin typeface="Times New Roman" panose="02020603050405020304" pitchFamily="18" charset="0"/>
                        <a:cs typeface="Times New Roman" panose="02020603050405020304" pitchFamily="18" charset="0"/>
                      </a:endParaRPr>
                    </a:p>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500"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28575" cap="flat" cmpd="sng" algn="ctr">
                      <a:solidFill>
                        <a:sysClr val="window" lastClr="FFFFFF"/>
                      </a:solid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11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extLst>
                  <a:ext uri="{0D108BD9-81ED-4DB2-BD59-A6C34878D82A}">
                    <a16:rowId xmlns="" xmlns:a16="http://schemas.microsoft.com/office/drawing/2014/main" val="10003"/>
                  </a:ext>
                </a:extLst>
              </a:tr>
              <a:tr h="542417">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algn="l"/>
                      <a:endParaRPr lang="ko-KR" altLang="en-US" sz="900"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tc vMerge="1">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algn="l"/>
                      <a:r>
                        <a:rPr lang="en-US" altLang="ko-KR" sz="1200" dirty="0">
                          <a:solidFill>
                            <a:schemeClr val="bg1"/>
                          </a:solidFill>
                          <a:latin typeface="+mn-lt"/>
                          <a:cs typeface="Arial" pitchFamily="34" charset="0"/>
                        </a:rPr>
                        <a:t>You can simply impress your audience and add a unique zing</a:t>
                      </a:r>
                      <a:endParaRPr lang="ko-KR" altLang="en-US" sz="1200" dirty="0">
                        <a:solidFill>
                          <a:schemeClr val="bg1"/>
                        </a:solidFill>
                        <a:latin typeface="+mn-lt"/>
                        <a:cs typeface="Arial" pitchFamily="34" charset="0"/>
                      </a:endParaRPr>
                    </a:p>
                  </a:txBody>
                  <a:tcPr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algn="l"/>
                      <a:endParaRPr lang="ko-KR" altLang="en-US" sz="900"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extLst>
                  <a:ext uri="{0D108BD9-81ED-4DB2-BD59-A6C34878D82A}">
                    <a16:rowId xmlns="" xmlns:a16="http://schemas.microsoft.com/office/drawing/2014/main" val="10004"/>
                  </a:ext>
                </a:extLst>
              </a:tr>
              <a:tr h="629204">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9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tc vMerge="1">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dirty="0">
                          <a:solidFill>
                            <a:schemeClr val="bg1"/>
                          </a:solidFill>
                          <a:latin typeface="+mn-lt"/>
                          <a:cs typeface="Arial" pitchFamily="34" charset="0"/>
                        </a:rPr>
                        <a:t>I hope and I believe that this Template will your Time, Money and Reputation. </a:t>
                      </a:r>
                      <a:endParaRPr lang="ko-KR" altLang="en-US" sz="1200" b="1" dirty="0">
                        <a:solidFill>
                          <a:schemeClr val="bg1"/>
                        </a:solidFill>
                        <a:latin typeface="+mn-lt"/>
                        <a:cs typeface="Arial" pitchFamily="34" charset="0"/>
                      </a:endParaRPr>
                    </a:p>
                  </a:txBody>
                  <a:tcPr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9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extLst>
                  <a:ext uri="{0D108BD9-81ED-4DB2-BD59-A6C34878D82A}">
                    <a16:rowId xmlns="" xmlns:a16="http://schemas.microsoft.com/office/drawing/2014/main" val="10005"/>
                  </a:ext>
                </a:extLst>
              </a:tr>
              <a:tr h="695161">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9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tc vMerge="1">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dirty="0">
                          <a:solidFill>
                            <a:schemeClr val="bg1"/>
                          </a:solidFill>
                          <a:latin typeface="+mn-lt"/>
                          <a:cs typeface="Arial" pitchFamily="34" charset="0"/>
                        </a:rPr>
                        <a:t>Easy to change colors, photos and Text.</a:t>
                      </a:r>
                    </a:p>
                  </a:txBody>
                  <a:tcPr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9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BACC6"/>
                    </a:solidFill>
                  </a:tcPr>
                </a:tc>
                <a:extLst>
                  <a:ext uri="{0D108BD9-81ED-4DB2-BD59-A6C34878D82A}">
                    <a16:rowId xmlns="" xmlns:a16="http://schemas.microsoft.com/office/drawing/2014/main" val="10006"/>
                  </a:ext>
                </a:extLst>
              </a:tr>
            </a:tbl>
          </a:graphicData>
        </a:graphic>
      </p:graphicFrame>
      <p:sp>
        <p:nvSpPr>
          <p:cNvPr id="17" name="Block Arc 14">
            <a:extLst>
              <a:ext uri="{FF2B5EF4-FFF2-40B4-BE49-F238E27FC236}">
                <a16:creationId xmlns="" xmlns:a16="http://schemas.microsoft.com/office/drawing/2014/main" id="{531F9161-E725-CB6C-0A45-28D190354304}"/>
              </a:ext>
            </a:extLst>
          </p:cNvPr>
          <p:cNvSpPr>
            <a:spLocks noChangeAspect="1"/>
          </p:cNvSpPr>
          <p:nvPr/>
        </p:nvSpPr>
        <p:spPr>
          <a:xfrm rot="2700000">
            <a:off x="3455574" y="2090687"/>
            <a:ext cx="215979" cy="627249"/>
          </a:xfrm>
          <a:custGeom>
            <a:avLst/>
            <a:gdLst/>
            <a:ahLst/>
            <a:cxnLst/>
            <a:rect l="l" t="t" r="r" b="b"/>
            <a:pathLst>
              <a:path w="287972" h="836332">
                <a:moveTo>
                  <a:pt x="30729" y="55075"/>
                </a:moveTo>
                <a:cubicBezTo>
                  <a:pt x="42478" y="40106"/>
                  <a:pt x="57261" y="27376"/>
                  <a:pt x="74493" y="17880"/>
                </a:cubicBezTo>
                <a:cubicBezTo>
                  <a:pt x="97470" y="5219"/>
                  <a:pt x="122980" y="-693"/>
                  <a:pt x="148292" y="64"/>
                </a:cubicBezTo>
                <a:cubicBezTo>
                  <a:pt x="173603" y="822"/>
                  <a:pt x="198714" y="8247"/>
                  <a:pt x="220893" y="22259"/>
                </a:cubicBezTo>
                <a:cubicBezTo>
                  <a:pt x="261840" y="48130"/>
                  <a:pt x="286805" y="92672"/>
                  <a:pt x="287621" y="140576"/>
                </a:cubicBezTo>
                <a:lnTo>
                  <a:pt x="287972" y="140576"/>
                </a:lnTo>
                <a:lnTo>
                  <a:pt x="287972" y="752171"/>
                </a:lnTo>
                <a:lnTo>
                  <a:pt x="287091" y="752171"/>
                </a:lnTo>
                <a:cubicBezTo>
                  <a:pt x="287327" y="779980"/>
                  <a:pt x="272899" y="806109"/>
                  <a:pt x="248733" y="821844"/>
                </a:cubicBezTo>
                <a:cubicBezTo>
                  <a:pt x="221789" y="839389"/>
                  <a:pt x="187151" y="841125"/>
                  <a:pt x="158504" y="826368"/>
                </a:cubicBezTo>
                <a:cubicBezTo>
                  <a:pt x="134819" y="814168"/>
                  <a:pt x="118430" y="792350"/>
                  <a:pt x="116163" y="766892"/>
                </a:cubicBezTo>
                <a:lnTo>
                  <a:pt x="111480" y="734732"/>
                </a:lnTo>
                <a:lnTo>
                  <a:pt x="111480" y="300602"/>
                </a:lnTo>
                <a:cubicBezTo>
                  <a:pt x="111480" y="292074"/>
                  <a:pt x="114937" y="284352"/>
                  <a:pt x="120526" y="278763"/>
                </a:cubicBezTo>
                <a:cubicBezTo>
                  <a:pt x="126115" y="273174"/>
                  <a:pt x="133837" y="269717"/>
                  <a:pt x="142365" y="269717"/>
                </a:cubicBezTo>
                <a:cubicBezTo>
                  <a:pt x="159423" y="269717"/>
                  <a:pt x="173251" y="283545"/>
                  <a:pt x="173251" y="300602"/>
                </a:cubicBezTo>
                <a:lnTo>
                  <a:pt x="173251" y="751930"/>
                </a:lnTo>
                <a:cubicBezTo>
                  <a:pt x="173648" y="760601"/>
                  <a:pt x="179233" y="768379"/>
                  <a:pt x="187804" y="772291"/>
                </a:cubicBezTo>
                <a:cubicBezTo>
                  <a:pt x="196159" y="776105"/>
                  <a:pt x="206075" y="775650"/>
                  <a:pt x="213975" y="771093"/>
                </a:cubicBezTo>
                <a:cubicBezTo>
                  <a:pt x="221241" y="766901"/>
                  <a:pt x="225775" y="759840"/>
                  <a:pt x="226208" y="752171"/>
                </a:cubicBezTo>
                <a:lnTo>
                  <a:pt x="226201" y="752171"/>
                </a:lnTo>
                <a:lnTo>
                  <a:pt x="226201" y="148909"/>
                </a:lnTo>
                <a:lnTo>
                  <a:pt x="225816" y="148886"/>
                </a:lnTo>
                <a:cubicBezTo>
                  <a:pt x="227602" y="119067"/>
                  <a:pt x="213026" y="90638"/>
                  <a:pt x="187772" y="74682"/>
                </a:cubicBezTo>
                <a:cubicBezTo>
                  <a:pt x="162518" y="58727"/>
                  <a:pt x="130584" y="57771"/>
                  <a:pt x="104421" y="72189"/>
                </a:cubicBezTo>
                <a:cubicBezTo>
                  <a:pt x="78258" y="86606"/>
                  <a:pt x="62009" y="114114"/>
                  <a:pt x="62009" y="143986"/>
                </a:cubicBezTo>
                <a:lnTo>
                  <a:pt x="61771" y="143986"/>
                </a:lnTo>
                <a:lnTo>
                  <a:pt x="61771" y="393381"/>
                </a:lnTo>
                <a:lnTo>
                  <a:pt x="58623" y="371761"/>
                </a:lnTo>
                <a:lnTo>
                  <a:pt x="0" y="450367"/>
                </a:lnTo>
                <a:lnTo>
                  <a:pt x="0" y="132171"/>
                </a:lnTo>
                <a:lnTo>
                  <a:pt x="999" y="132171"/>
                </a:lnTo>
                <a:cubicBezTo>
                  <a:pt x="2830" y="103721"/>
                  <a:pt x="13525" y="76996"/>
                  <a:pt x="30729" y="55075"/>
                </a:cubicBezTo>
                <a:close/>
              </a:path>
            </a:pathLst>
          </a:custGeom>
          <a:solidFill>
            <a:sysClr val="windowText" lastClr="000000">
              <a:lumMod val="75000"/>
              <a:lumOff val="25000"/>
            </a:sysClr>
          </a:solidFill>
          <a:ln w="12700" cap="flat" cmpd="sng" algn="ctr">
            <a:noFill/>
            <a:prstDash val="solid"/>
            <a:miter lim="800000"/>
          </a:ln>
          <a:effectLst/>
        </p:spPr>
        <p:txBody>
          <a:bodyPr rtlCol="0" anchor="ctr"/>
          <a:lstStyle/>
          <a:p>
            <a:pPr algn="ctr" defTabSz="685800" eaLnBrk="1" fontAlgn="auto" hangingPunct="1">
              <a:spcBef>
                <a:spcPts val="0"/>
              </a:spcBef>
              <a:spcAft>
                <a:spcPts val="0"/>
              </a:spcAft>
              <a:defRPr/>
            </a:pPr>
            <a:endParaRPr lang="ko-KR" altLang="en-US" sz="2025" kern="0">
              <a:solidFill>
                <a:prstClr val="black"/>
              </a:solidFill>
              <a:latin typeface="Arial"/>
              <a:ea typeface="Arial Unicode MS"/>
            </a:endParaRPr>
          </a:p>
        </p:txBody>
      </p:sp>
      <p:graphicFrame>
        <p:nvGraphicFramePr>
          <p:cNvPr id="18" name="Table 17">
            <a:extLst>
              <a:ext uri="{FF2B5EF4-FFF2-40B4-BE49-F238E27FC236}">
                <a16:creationId xmlns="" xmlns:a16="http://schemas.microsoft.com/office/drawing/2014/main" id="{A58C2671-53AA-B0FA-370D-34ACBDD9C982}"/>
              </a:ext>
            </a:extLst>
          </p:cNvPr>
          <p:cNvGraphicFramePr>
            <a:graphicFrameLocks noGrp="1"/>
          </p:cNvGraphicFramePr>
          <p:nvPr>
            <p:extLst>
              <p:ext uri="{D42A27DB-BD31-4B8C-83A1-F6EECF244321}">
                <p14:modId xmlns:p14="http://schemas.microsoft.com/office/powerpoint/2010/main" val="2821326946"/>
              </p:ext>
            </p:extLst>
          </p:nvPr>
        </p:nvGraphicFramePr>
        <p:xfrm>
          <a:off x="4699719" y="2328682"/>
          <a:ext cx="1756120" cy="4125486"/>
        </p:xfrm>
        <a:graphic>
          <a:graphicData uri="http://schemas.openxmlformats.org/drawingml/2006/table">
            <a:tbl>
              <a:tblPr firstRow="1" bandRow="1"/>
              <a:tblGrid>
                <a:gridCol w="162560">
                  <a:extLst>
                    <a:ext uri="{9D8B030D-6E8A-4147-A177-3AD203B41FA5}">
                      <a16:colId xmlns="" xmlns:a16="http://schemas.microsoft.com/office/drawing/2014/main" val="20000"/>
                    </a:ext>
                  </a:extLst>
                </a:gridCol>
                <a:gridCol w="1431000">
                  <a:extLst>
                    <a:ext uri="{9D8B030D-6E8A-4147-A177-3AD203B41FA5}">
                      <a16:colId xmlns="" xmlns:a16="http://schemas.microsoft.com/office/drawing/2014/main" val="20001"/>
                    </a:ext>
                  </a:extLst>
                </a:gridCol>
                <a:gridCol w="162560">
                  <a:extLst>
                    <a:ext uri="{9D8B030D-6E8A-4147-A177-3AD203B41FA5}">
                      <a16:colId xmlns="" xmlns:a16="http://schemas.microsoft.com/office/drawing/2014/main" val="20002"/>
                    </a:ext>
                  </a:extLst>
                </a:gridCol>
              </a:tblGrid>
              <a:tr h="290705">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6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6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6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extLst>
                  <a:ext uri="{0D108BD9-81ED-4DB2-BD59-A6C34878D82A}">
                    <a16:rowId xmlns="" xmlns:a16="http://schemas.microsoft.com/office/drawing/2014/main" val="10000"/>
                  </a:ext>
                </a:extLst>
              </a:tr>
              <a:tr h="525780">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30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2700" b="1" dirty="0">
                          <a:solidFill>
                            <a:schemeClr val="bg1"/>
                          </a:solidFill>
                          <a:latin typeface="+mn-lt"/>
                          <a:cs typeface="Arial" pitchFamily="34" charset="0"/>
                        </a:rPr>
                        <a:t>03</a:t>
                      </a:r>
                      <a:endParaRPr lang="ko-KR" altLang="en-US" sz="27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C1A4"/>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30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extLst>
                  <a:ext uri="{0D108BD9-81ED-4DB2-BD59-A6C34878D82A}">
                    <a16:rowId xmlns="" xmlns:a16="http://schemas.microsoft.com/office/drawing/2014/main" val="10001"/>
                  </a:ext>
                </a:extLst>
              </a:tr>
              <a:tr h="390541">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1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5715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1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28575" cap="flat" cmpd="sng" algn="ctr">
                      <a:solidFill>
                        <a:sysClr val="window" lastClr="FFFFFF"/>
                      </a:solidFill>
                      <a:prstDash val="solid"/>
                      <a:round/>
                      <a:headEnd type="none" w="med" len="med"/>
                      <a:tailEnd type="none" w="med" len="med"/>
                    </a:lnT>
                    <a:lnB w="28575"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5C1A4"/>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1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5715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extLst>
                  <a:ext uri="{0D108BD9-81ED-4DB2-BD59-A6C34878D82A}">
                    <a16:rowId xmlns="" xmlns:a16="http://schemas.microsoft.com/office/drawing/2014/main" val="10002"/>
                  </a:ext>
                </a:extLst>
              </a:tr>
              <a:tr h="282058">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11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tc rowSpan="4">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r>
                        <a:rPr lang="vi-VN" altLang="ko-KR" sz="1700" b="0" dirty="0">
                          <a:solidFill>
                            <a:srgbClr val="FFFF00"/>
                          </a:solidFill>
                          <a:latin typeface="Times New Roman" panose="02020603050405020304" pitchFamily="18" charset="0"/>
                          <a:cs typeface="Times New Roman" panose="02020603050405020304" pitchFamily="18" charset="0"/>
                        </a:rPr>
                        <a:t>Thí sinh tự do </a:t>
                      </a:r>
                      <a:r>
                        <a:rPr lang="vi-VN" altLang="ko-KR" sz="1700" b="0" dirty="0">
                          <a:solidFill>
                            <a:schemeClr val="bg1"/>
                          </a:solidFill>
                          <a:latin typeface="Times New Roman" panose="02020603050405020304" pitchFamily="18" charset="0"/>
                          <a:cs typeface="Times New Roman" panose="02020603050405020304" pitchFamily="18" charset="0"/>
                        </a:rPr>
                        <a:t>nộp minh chứng về khu vực, đối tượng trực tuyến cùng thời gian đăng ký xét tuyển </a:t>
                      </a:r>
                      <a:endParaRPr lang="en-US" altLang="ko-KR" sz="1700" b="0" dirty="0">
                        <a:solidFill>
                          <a:schemeClr val="bg1"/>
                        </a:solidFill>
                        <a:latin typeface="Times New Roman" panose="02020603050405020304" pitchFamily="18" charset="0"/>
                        <a:cs typeface="Times New Roman" panose="02020603050405020304" pitchFamily="18" charset="0"/>
                      </a:endParaRPr>
                    </a:p>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700" b="0"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a:t>
                      </a:r>
                      <a:r>
                        <a:rPr lang="vi-VN" altLang="ko-KR" sz="1700" b="0" dirty="0">
                          <a:solidFill>
                            <a:schemeClr val="bg1"/>
                          </a:solidFill>
                          <a:latin typeface="Times New Roman" panose="02020603050405020304" pitchFamily="18" charset="0"/>
                          <a:cs typeface="Times New Roman" panose="02020603050405020304" pitchFamily="18" charset="0"/>
                        </a:rPr>
                        <a:t> điểm tiếp nhận rà soát và xác nhận</a:t>
                      </a:r>
                      <a:endParaRPr lang="en-US" altLang="ko-KR" sz="1700" b="0" dirty="0">
                        <a:solidFill>
                          <a:schemeClr val="bg1"/>
                        </a:solidFill>
                        <a:latin typeface="Times New Roman" panose="02020603050405020304" pitchFamily="18" charset="0"/>
                        <a:cs typeface="Times New Roman" panose="02020603050405020304" pitchFamily="18"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28575" cap="flat" cmpd="sng" algn="ctr">
                      <a:solidFill>
                        <a:sysClr val="window" lastClr="FFFFFF"/>
                      </a:solid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11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extLst>
                  <a:ext uri="{0D108BD9-81ED-4DB2-BD59-A6C34878D82A}">
                    <a16:rowId xmlns="" xmlns:a16="http://schemas.microsoft.com/office/drawing/2014/main" val="10003"/>
                  </a:ext>
                </a:extLst>
              </a:tr>
              <a:tr h="542417">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algn="l"/>
                      <a:endParaRPr lang="ko-KR" altLang="en-US" sz="900"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tc vMerge="1">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algn="l"/>
                      <a:r>
                        <a:rPr lang="en-US" altLang="ko-KR" sz="1200" dirty="0">
                          <a:solidFill>
                            <a:schemeClr val="bg1"/>
                          </a:solidFill>
                          <a:latin typeface="+mn-lt"/>
                          <a:cs typeface="Arial" pitchFamily="34" charset="0"/>
                        </a:rPr>
                        <a:t>You can simply impress your audience and add a unique zing</a:t>
                      </a:r>
                      <a:endParaRPr lang="ko-KR" altLang="en-US" sz="1200" dirty="0">
                        <a:solidFill>
                          <a:schemeClr val="bg1"/>
                        </a:solidFill>
                        <a:latin typeface="+mn-lt"/>
                        <a:cs typeface="Arial" pitchFamily="34" charset="0"/>
                      </a:endParaRPr>
                    </a:p>
                  </a:txBody>
                  <a:tcPr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algn="l"/>
                      <a:endParaRPr lang="ko-KR" altLang="en-US" sz="900"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extLst>
                  <a:ext uri="{0D108BD9-81ED-4DB2-BD59-A6C34878D82A}">
                    <a16:rowId xmlns="" xmlns:a16="http://schemas.microsoft.com/office/drawing/2014/main" val="10004"/>
                  </a:ext>
                </a:extLst>
              </a:tr>
              <a:tr h="629204">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9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tc vMerge="1">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dirty="0">
                          <a:solidFill>
                            <a:schemeClr val="bg1"/>
                          </a:solidFill>
                          <a:latin typeface="+mn-lt"/>
                          <a:cs typeface="Arial" pitchFamily="34" charset="0"/>
                        </a:rPr>
                        <a:t>I hope and I believe that this Template will your Time, Money and Reputation. </a:t>
                      </a:r>
                      <a:endParaRPr lang="ko-KR" altLang="en-US" sz="1200" b="1" dirty="0">
                        <a:solidFill>
                          <a:schemeClr val="bg1"/>
                        </a:solidFill>
                        <a:latin typeface="+mn-lt"/>
                        <a:cs typeface="Arial" pitchFamily="34" charset="0"/>
                      </a:endParaRPr>
                    </a:p>
                  </a:txBody>
                  <a:tcPr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9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extLst>
                  <a:ext uri="{0D108BD9-81ED-4DB2-BD59-A6C34878D82A}">
                    <a16:rowId xmlns="" xmlns:a16="http://schemas.microsoft.com/office/drawing/2014/main" val="10005"/>
                  </a:ext>
                </a:extLst>
              </a:tr>
              <a:tr h="878041">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9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tc vMerge="1">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dirty="0">
                          <a:solidFill>
                            <a:schemeClr val="bg1"/>
                          </a:solidFill>
                          <a:latin typeface="+mn-lt"/>
                          <a:cs typeface="Arial" pitchFamily="34" charset="0"/>
                        </a:rPr>
                        <a:t>Easy to change colors, photos and Text.</a:t>
                      </a:r>
                    </a:p>
                  </a:txBody>
                  <a:tcPr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9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45C1A4"/>
                    </a:solidFill>
                  </a:tcPr>
                </a:tc>
                <a:extLst>
                  <a:ext uri="{0D108BD9-81ED-4DB2-BD59-A6C34878D82A}">
                    <a16:rowId xmlns="" xmlns:a16="http://schemas.microsoft.com/office/drawing/2014/main" val="10006"/>
                  </a:ext>
                </a:extLst>
              </a:tr>
            </a:tbl>
          </a:graphicData>
        </a:graphic>
      </p:graphicFrame>
      <p:graphicFrame>
        <p:nvGraphicFramePr>
          <p:cNvPr id="19" name="Table 18">
            <a:extLst>
              <a:ext uri="{FF2B5EF4-FFF2-40B4-BE49-F238E27FC236}">
                <a16:creationId xmlns="" xmlns:a16="http://schemas.microsoft.com/office/drawing/2014/main" id="{F667E61B-0280-2D68-46E5-EB49E8A4DA9A}"/>
              </a:ext>
            </a:extLst>
          </p:cNvPr>
          <p:cNvGraphicFramePr>
            <a:graphicFrameLocks noGrp="1"/>
          </p:cNvGraphicFramePr>
          <p:nvPr>
            <p:extLst>
              <p:ext uri="{D42A27DB-BD31-4B8C-83A1-F6EECF244321}">
                <p14:modId xmlns:p14="http://schemas.microsoft.com/office/powerpoint/2010/main" val="3214247466"/>
              </p:ext>
            </p:extLst>
          </p:nvPr>
        </p:nvGraphicFramePr>
        <p:xfrm>
          <a:off x="6710489" y="2328682"/>
          <a:ext cx="2086697" cy="3950226"/>
        </p:xfrm>
        <a:graphic>
          <a:graphicData uri="http://schemas.openxmlformats.org/drawingml/2006/table">
            <a:tbl>
              <a:tblPr firstRow="1" bandRow="1"/>
              <a:tblGrid>
                <a:gridCol w="193161">
                  <a:extLst>
                    <a:ext uri="{9D8B030D-6E8A-4147-A177-3AD203B41FA5}">
                      <a16:colId xmlns="" xmlns:a16="http://schemas.microsoft.com/office/drawing/2014/main" val="20000"/>
                    </a:ext>
                  </a:extLst>
                </a:gridCol>
                <a:gridCol w="1700375">
                  <a:extLst>
                    <a:ext uri="{9D8B030D-6E8A-4147-A177-3AD203B41FA5}">
                      <a16:colId xmlns="" xmlns:a16="http://schemas.microsoft.com/office/drawing/2014/main" val="20001"/>
                    </a:ext>
                  </a:extLst>
                </a:gridCol>
                <a:gridCol w="193161">
                  <a:extLst>
                    <a:ext uri="{9D8B030D-6E8A-4147-A177-3AD203B41FA5}">
                      <a16:colId xmlns="" xmlns:a16="http://schemas.microsoft.com/office/drawing/2014/main" val="20002"/>
                    </a:ext>
                  </a:extLst>
                </a:gridCol>
              </a:tblGrid>
              <a:tr h="290705">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6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6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6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extLst>
                  <a:ext uri="{0D108BD9-81ED-4DB2-BD59-A6C34878D82A}">
                    <a16:rowId xmlns="" xmlns:a16="http://schemas.microsoft.com/office/drawing/2014/main" val="10000"/>
                  </a:ext>
                </a:extLst>
              </a:tr>
              <a:tr h="525780">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30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2700" b="1" dirty="0">
                          <a:solidFill>
                            <a:schemeClr val="bg1"/>
                          </a:solidFill>
                          <a:latin typeface="+mn-lt"/>
                          <a:cs typeface="Arial" pitchFamily="34" charset="0"/>
                        </a:rPr>
                        <a:t>04</a:t>
                      </a:r>
                      <a:endParaRPr lang="ko-KR" altLang="en-US" sz="27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9D533"/>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30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extLst>
                  <a:ext uri="{0D108BD9-81ED-4DB2-BD59-A6C34878D82A}">
                    <a16:rowId xmlns="" xmlns:a16="http://schemas.microsoft.com/office/drawing/2014/main" val="10001"/>
                  </a:ext>
                </a:extLst>
              </a:tr>
              <a:tr h="390541">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1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5715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1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28575" cap="flat" cmpd="sng" algn="ctr">
                      <a:solidFill>
                        <a:sysClr val="window" lastClr="FFFFFF"/>
                      </a:solidFill>
                      <a:prstDash val="solid"/>
                      <a:round/>
                      <a:headEnd type="none" w="med" len="med"/>
                      <a:tailEnd type="none" w="med" len="med"/>
                    </a:lnT>
                    <a:lnB w="28575"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B9D533"/>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1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5715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extLst>
                  <a:ext uri="{0D108BD9-81ED-4DB2-BD59-A6C34878D82A}">
                    <a16:rowId xmlns="" xmlns:a16="http://schemas.microsoft.com/office/drawing/2014/main" val="10002"/>
                  </a:ext>
                </a:extLst>
              </a:tr>
              <a:tr h="282058">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11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tc rowSpan="4">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r>
                        <a:rPr lang="vi-VN" altLang="ko-KR" sz="1700" dirty="0">
                          <a:solidFill>
                            <a:schemeClr val="bg1"/>
                          </a:solidFill>
                          <a:latin typeface="Times New Roman" panose="02020603050405020304" pitchFamily="18" charset="0"/>
                          <a:cs typeface="Times New Roman" panose="02020603050405020304" pitchFamily="18" charset="0"/>
                        </a:rPr>
                        <a:t>Thí sinh có thay đổi về khu vực, đối tượng trong thời gian đăng ký xét tuyển gửi minh chứng cho điểm tiếp nhận để kiểm tra, rà soát và cập nhật vào Hệ thống</a:t>
                      </a: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28575" cap="flat" cmpd="sng" algn="ctr">
                      <a:solidFill>
                        <a:sysClr val="window" lastClr="FFFFFF"/>
                      </a:solid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11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extLst>
                  <a:ext uri="{0D108BD9-81ED-4DB2-BD59-A6C34878D82A}">
                    <a16:rowId xmlns="" xmlns:a16="http://schemas.microsoft.com/office/drawing/2014/main" val="10003"/>
                  </a:ext>
                </a:extLst>
              </a:tr>
              <a:tr h="542417">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algn="l"/>
                      <a:endParaRPr lang="ko-KR" altLang="en-US" sz="900"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tc vMerge="1">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algn="l"/>
                      <a:r>
                        <a:rPr lang="en-US" altLang="ko-KR" sz="1200" dirty="0">
                          <a:solidFill>
                            <a:schemeClr val="bg1"/>
                          </a:solidFill>
                          <a:latin typeface="+mn-lt"/>
                          <a:cs typeface="Arial" pitchFamily="34" charset="0"/>
                        </a:rPr>
                        <a:t>You can simply impress your audience and add a unique zing</a:t>
                      </a:r>
                      <a:endParaRPr lang="ko-KR" altLang="en-US" sz="1200" dirty="0">
                        <a:solidFill>
                          <a:schemeClr val="bg1"/>
                        </a:solidFill>
                        <a:latin typeface="+mn-lt"/>
                        <a:cs typeface="Arial" pitchFamily="34" charset="0"/>
                      </a:endParaRPr>
                    </a:p>
                  </a:txBody>
                  <a:tcPr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algn="l"/>
                      <a:endParaRPr lang="ko-KR" altLang="en-US" sz="900"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extLst>
                  <a:ext uri="{0D108BD9-81ED-4DB2-BD59-A6C34878D82A}">
                    <a16:rowId xmlns="" xmlns:a16="http://schemas.microsoft.com/office/drawing/2014/main" val="10004"/>
                  </a:ext>
                </a:extLst>
              </a:tr>
              <a:tr h="629204">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9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tc vMerge="1">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dirty="0">
                          <a:solidFill>
                            <a:schemeClr val="bg1"/>
                          </a:solidFill>
                          <a:latin typeface="+mn-lt"/>
                          <a:cs typeface="Arial" pitchFamily="34" charset="0"/>
                        </a:rPr>
                        <a:t>I hope and I believe that this Template will your Time, Money and Reputation. </a:t>
                      </a:r>
                      <a:endParaRPr lang="ko-KR" altLang="en-US" sz="1200" b="1" dirty="0">
                        <a:solidFill>
                          <a:schemeClr val="bg1"/>
                        </a:solidFill>
                        <a:latin typeface="+mn-lt"/>
                        <a:cs typeface="Arial" pitchFamily="34" charset="0"/>
                      </a:endParaRPr>
                    </a:p>
                  </a:txBody>
                  <a:tcPr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9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extLst>
                  <a:ext uri="{0D108BD9-81ED-4DB2-BD59-A6C34878D82A}">
                    <a16:rowId xmlns="" xmlns:a16="http://schemas.microsoft.com/office/drawing/2014/main" val="10005"/>
                  </a:ext>
                </a:extLst>
              </a:tr>
              <a:tr h="1289521">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9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tc vMerge="1">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dirty="0">
                          <a:solidFill>
                            <a:schemeClr val="bg1"/>
                          </a:solidFill>
                          <a:latin typeface="+mn-lt"/>
                          <a:cs typeface="Arial" pitchFamily="34" charset="0"/>
                        </a:rPr>
                        <a:t>Easy to change colors, photos and Text.</a:t>
                      </a:r>
                    </a:p>
                  </a:txBody>
                  <a:tcPr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9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B9D533"/>
                    </a:solidFill>
                  </a:tcPr>
                </a:tc>
                <a:extLst>
                  <a:ext uri="{0D108BD9-81ED-4DB2-BD59-A6C34878D82A}">
                    <a16:rowId xmlns="" xmlns:a16="http://schemas.microsoft.com/office/drawing/2014/main" val="10006"/>
                  </a:ext>
                </a:extLst>
              </a:tr>
            </a:tbl>
          </a:graphicData>
        </a:graphic>
      </p:graphicFrame>
      <p:sp>
        <p:nvSpPr>
          <p:cNvPr id="20" name="Block Arc 14">
            <a:extLst>
              <a:ext uri="{FF2B5EF4-FFF2-40B4-BE49-F238E27FC236}">
                <a16:creationId xmlns="" xmlns:a16="http://schemas.microsoft.com/office/drawing/2014/main" id="{DF5381C1-0489-897E-F92F-B6E7F23CA98B}"/>
              </a:ext>
            </a:extLst>
          </p:cNvPr>
          <p:cNvSpPr>
            <a:spLocks noChangeAspect="1"/>
          </p:cNvSpPr>
          <p:nvPr/>
        </p:nvSpPr>
        <p:spPr>
          <a:xfrm rot="2700000">
            <a:off x="5466344" y="2090686"/>
            <a:ext cx="215979" cy="627249"/>
          </a:xfrm>
          <a:custGeom>
            <a:avLst/>
            <a:gdLst/>
            <a:ahLst/>
            <a:cxnLst/>
            <a:rect l="l" t="t" r="r" b="b"/>
            <a:pathLst>
              <a:path w="287972" h="836332">
                <a:moveTo>
                  <a:pt x="30729" y="55075"/>
                </a:moveTo>
                <a:cubicBezTo>
                  <a:pt x="42478" y="40106"/>
                  <a:pt x="57261" y="27376"/>
                  <a:pt x="74493" y="17880"/>
                </a:cubicBezTo>
                <a:cubicBezTo>
                  <a:pt x="97470" y="5219"/>
                  <a:pt x="122980" y="-693"/>
                  <a:pt x="148292" y="64"/>
                </a:cubicBezTo>
                <a:cubicBezTo>
                  <a:pt x="173603" y="822"/>
                  <a:pt x="198714" y="8247"/>
                  <a:pt x="220893" y="22259"/>
                </a:cubicBezTo>
                <a:cubicBezTo>
                  <a:pt x="261840" y="48130"/>
                  <a:pt x="286805" y="92672"/>
                  <a:pt x="287621" y="140576"/>
                </a:cubicBezTo>
                <a:lnTo>
                  <a:pt x="287972" y="140576"/>
                </a:lnTo>
                <a:lnTo>
                  <a:pt x="287972" y="752171"/>
                </a:lnTo>
                <a:lnTo>
                  <a:pt x="287091" y="752171"/>
                </a:lnTo>
                <a:cubicBezTo>
                  <a:pt x="287327" y="779980"/>
                  <a:pt x="272899" y="806109"/>
                  <a:pt x="248733" y="821844"/>
                </a:cubicBezTo>
                <a:cubicBezTo>
                  <a:pt x="221789" y="839389"/>
                  <a:pt x="187151" y="841125"/>
                  <a:pt x="158504" y="826368"/>
                </a:cubicBezTo>
                <a:cubicBezTo>
                  <a:pt x="134819" y="814168"/>
                  <a:pt x="118430" y="792350"/>
                  <a:pt x="116163" y="766892"/>
                </a:cubicBezTo>
                <a:lnTo>
                  <a:pt x="111480" y="734732"/>
                </a:lnTo>
                <a:lnTo>
                  <a:pt x="111480" y="300602"/>
                </a:lnTo>
                <a:cubicBezTo>
                  <a:pt x="111480" y="292074"/>
                  <a:pt x="114937" y="284352"/>
                  <a:pt x="120526" y="278763"/>
                </a:cubicBezTo>
                <a:cubicBezTo>
                  <a:pt x="126115" y="273174"/>
                  <a:pt x="133837" y="269717"/>
                  <a:pt x="142365" y="269717"/>
                </a:cubicBezTo>
                <a:cubicBezTo>
                  <a:pt x="159423" y="269717"/>
                  <a:pt x="173251" y="283545"/>
                  <a:pt x="173251" y="300602"/>
                </a:cubicBezTo>
                <a:lnTo>
                  <a:pt x="173251" y="751930"/>
                </a:lnTo>
                <a:cubicBezTo>
                  <a:pt x="173648" y="760601"/>
                  <a:pt x="179233" y="768379"/>
                  <a:pt x="187804" y="772291"/>
                </a:cubicBezTo>
                <a:cubicBezTo>
                  <a:pt x="196159" y="776105"/>
                  <a:pt x="206075" y="775650"/>
                  <a:pt x="213975" y="771093"/>
                </a:cubicBezTo>
                <a:cubicBezTo>
                  <a:pt x="221241" y="766901"/>
                  <a:pt x="225775" y="759840"/>
                  <a:pt x="226208" y="752171"/>
                </a:cubicBezTo>
                <a:lnTo>
                  <a:pt x="226201" y="752171"/>
                </a:lnTo>
                <a:lnTo>
                  <a:pt x="226201" y="148909"/>
                </a:lnTo>
                <a:lnTo>
                  <a:pt x="225816" y="148886"/>
                </a:lnTo>
                <a:cubicBezTo>
                  <a:pt x="227602" y="119067"/>
                  <a:pt x="213026" y="90638"/>
                  <a:pt x="187772" y="74682"/>
                </a:cubicBezTo>
                <a:cubicBezTo>
                  <a:pt x="162518" y="58727"/>
                  <a:pt x="130584" y="57771"/>
                  <a:pt x="104421" y="72189"/>
                </a:cubicBezTo>
                <a:cubicBezTo>
                  <a:pt x="78258" y="86606"/>
                  <a:pt x="62009" y="114114"/>
                  <a:pt x="62009" y="143986"/>
                </a:cubicBezTo>
                <a:lnTo>
                  <a:pt x="61771" y="143986"/>
                </a:lnTo>
                <a:lnTo>
                  <a:pt x="61771" y="393381"/>
                </a:lnTo>
                <a:lnTo>
                  <a:pt x="58623" y="371761"/>
                </a:lnTo>
                <a:lnTo>
                  <a:pt x="0" y="450367"/>
                </a:lnTo>
                <a:lnTo>
                  <a:pt x="0" y="132171"/>
                </a:lnTo>
                <a:lnTo>
                  <a:pt x="999" y="132171"/>
                </a:lnTo>
                <a:cubicBezTo>
                  <a:pt x="2830" y="103721"/>
                  <a:pt x="13525" y="76996"/>
                  <a:pt x="30729" y="55075"/>
                </a:cubicBezTo>
                <a:close/>
              </a:path>
            </a:pathLst>
          </a:custGeom>
          <a:solidFill>
            <a:sysClr val="windowText" lastClr="000000">
              <a:lumMod val="75000"/>
              <a:lumOff val="25000"/>
            </a:sysClr>
          </a:solidFill>
          <a:ln w="12700" cap="flat" cmpd="sng" algn="ctr">
            <a:noFill/>
            <a:prstDash val="solid"/>
            <a:miter lim="800000"/>
          </a:ln>
          <a:effectLst/>
        </p:spPr>
        <p:txBody>
          <a:bodyPr rtlCol="0" anchor="ctr"/>
          <a:lstStyle/>
          <a:p>
            <a:pPr algn="ctr" defTabSz="685800" eaLnBrk="1" fontAlgn="auto" hangingPunct="1">
              <a:spcBef>
                <a:spcPts val="0"/>
              </a:spcBef>
              <a:spcAft>
                <a:spcPts val="0"/>
              </a:spcAft>
              <a:defRPr/>
            </a:pPr>
            <a:endParaRPr lang="ko-KR" altLang="en-US" sz="2025" kern="0">
              <a:solidFill>
                <a:prstClr val="black"/>
              </a:solidFill>
              <a:latin typeface="Arial"/>
              <a:ea typeface="Arial Unicode MS"/>
            </a:endParaRPr>
          </a:p>
        </p:txBody>
      </p:sp>
      <p:sp>
        <p:nvSpPr>
          <p:cNvPr id="21" name="Block Arc 14">
            <a:extLst>
              <a:ext uri="{FF2B5EF4-FFF2-40B4-BE49-F238E27FC236}">
                <a16:creationId xmlns="" xmlns:a16="http://schemas.microsoft.com/office/drawing/2014/main" id="{1A25FFA2-FA37-CE60-8247-662CB1F6A798}"/>
              </a:ext>
            </a:extLst>
          </p:cNvPr>
          <p:cNvSpPr>
            <a:spLocks noChangeAspect="1"/>
          </p:cNvSpPr>
          <p:nvPr/>
        </p:nvSpPr>
        <p:spPr>
          <a:xfrm rot="2700000">
            <a:off x="7477114" y="2090685"/>
            <a:ext cx="215979" cy="627249"/>
          </a:xfrm>
          <a:custGeom>
            <a:avLst/>
            <a:gdLst/>
            <a:ahLst/>
            <a:cxnLst/>
            <a:rect l="l" t="t" r="r" b="b"/>
            <a:pathLst>
              <a:path w="287972" h="836332">
                <a:moveTo>
                  <a:pt x="30729" y="55075"/>
                </a:moveTo>
                <a:cubicBezTo>
                  <a:pt x="42478" y="40106"/>
                  <a:pt x="57261" y="27376"/>
                  <a:pt x="74493" y="17880"/>
                </a:cubicBezTo>
                <a:cubicBezTo>
                  <a:pt x="97470" y="5219"/>
                  <a:pt x="122980" y="-693"/>
                  <a:pt x="148292" y="64"/>
                </a:cubicBezTo>
                <a:cubicBezTo>
                  <a:pt x="173603" y="822"/>
                  <a:pt x="198714" y="8247"/>
                  <a:pt x="220893" y="22259"/>
                </a:cubicBezTo>
                <a:cubicBezTo>
                  <a:pt x="261840" y="48130"/>
                  <a:pt x="286805" y="92672"/>
                  <a:pt x="287621" y="140576"/>
                </a:cubicBezTo>
                <a:lnTo>
                  <a:pt x="287972" y="140576"/>
                </a:lnTo>
                <a:lnTo>
                  <a:pt x="287972" y="752171"/>
                </a:lnTo>
                <a:lnTo>
                  <a:pt x="287091" y="752171"/>
                </a:lnTo>
                <a:cubicBezTo>
                  <a:pt x="287327" y="779980"/>
                  <a:pt x="272899" y="806109"/>
                  <a:pt x="248733" y="821844"/>
                </a:cubicBezTo>
                <a:cubicBezTo>
                  <a:pt x="221789" y="839389"/>
                  <a:pt x="187151" y="841125"/>
                  <a:pt x="158504" y="826368"/>
                </a:cubicBezTo>
                <a:cubicBezTo>
                  <a:pt x="134819" y="814168"/>
                  <a:pt x="118430" y="792350"/>
                  <a:pt x="116163" y="766892"/>
                </a:cubicBezTo>
                <a:lnTo>
                  <a:pt x="111480" y="734732"/>
                </a:lnTo>
                <a:lnTo>
                  <a:pt x="111480" y="300602"/>
                </a:lnTo>
                <a:cubicBezTo>
                  <a:pt x="111480" y="292074"/>
                  <a:pt x="114937" y="284352"/>
                  <a:pt x="120526" y="278763"/>
                </a:cubicBezTo>
                <a:cubicBezTo>
                  <a:pt x="126115" y="273174"/>
                  <a:pt x="133837" y="269717"/>
                  <a:pt x="142365" y="269717"/>
                </a:cubicBezTo>
                <a:cubicBezTo>
                  <a:pt x="159423" y="269717"/>
                  <a:pt x="173251" y="283545"/>
                  <a:pt x="173251" y="300602"/>
                </a:cubicBezTo>
                <a:lnTo>
                  <a:pt x="173251" y="751930"/>
                </a:lnTo>
                <a:cubicBezTo>
                  <a:pt x="173648" y="760601"/>
                  <a:pt x="179233" y="768379"/>
                  <a:pt x="187804" y="772291"/>
                </a:cubicBezTo>
                <a:cubicBezTo>
                  <a:pt x="196159" y="776105"/>
                  <a:pt x="206075" y="775650"/>
                  <a:pt x="213975" y="771093"/>
                </a:cubicBezTo>
                <a:cubicBezTo>
                  <a:pt x="221241" y="766901"/>
                  <a:pt x="225775" y="759840"/>
                  <a:pt x="226208" y="752171"/>
                </a:cubicBezTo>
                <a:lnTo>
                  <a:pt x="226201" y="752171"/>
                </a:lnTo>
                <a:lnTo>
                  <a:pt x="226201" y="148909"/>
                </a:lnTo>
                <a:lnTo>
                  <a:pt x="225816" y="148886"/>
                </a:lnTo>
                <a:cubicBezTo>
                  <a:pt x="227602" y="119067"/>
                  <a:pt x="213026" y="90638"/>
                  <a:pt x="187772" y="74682"/>
                </a:cubicBezTo>
                <a:cubicBezTo>
                  <a:pt x="162518" y="58727"/>
                  <a:pt x="130584" y="57771"/>
                  <a:pt x="104421" y="72189"/>
                </a:cubicBezTo>
                <a:cubicBezTo>
                  <a:pt x="78258" y="86606"/>
                  <a:pt x="62009" y="114114"/>
                  <a:pt x="62009" y="143986"/>
                </a:cubicBezTo>
                <a:lnTo>
                  <a:pt x="61771" y="143986"/>
                </a:lnTo>
                <a:lnTo>
                  <a:pt x="61771" y="393381"/>
                </a:lnTo>
                <a:lnTo>
                  <a:pt x="58623" y="371761"/>
                </a:lnTo>
                <a:lnTo>
                  <a:pt x="0" y="450367"/>
                </a:lnTo>
                <a:lnTo>
                  <a:pt x="0" y="132171"/>
                </a:lnTo>
                <a:lnTo>
                  <a:pt x="999" y="132171"/>
                </a:lnTo>
                <a:cubicBezTo>
                  <a:pt x="2830" y="103721"/>
                  <a:pt x="13525" y="76996"/>
                  <a:pt x="30729" y="55075"/>
                </a:cubicBezTo>
                <a:close/>
              </a:path>
            </a:pathLst>
          </a:custGeom>
          <a:solidFill>
            <a:sysClr val="windowText" lastClr="000000">
              <a:lumMod val="75000"/>
              <a:lumOff val="25000"/>
            </a:sysClr>
          </a:solidFill>
          <a:ln w="12700" cap="flat" cmpd="sng" algn="ctr">
            <a:noFill/>
            <a:prstDash val="solid"/>
            <a:miter lim="800000"/>
          </a:ln>
          <a:effectLst/>
        </p:spPr>
        <p:txBody>
          <a:bodyPr rtlCol="0" anchor="ctr"/>
          <a:lstStyle/>
          <a:p>
            <a:pPr algn="ctr" defTabSz="685800" eaLnBrk="1" fontAlgn="auto" hangingPunct="1">
              <a:spcBef>
                <a:spcPts val="0"/>
              </a:spcBef>
              <a:spcAft>
                <a:spcPts val="0"/>
              </a:spcAft>
              <a:defRPr/>
            </a:pPr>
            <a:endParaRPr lang="ko-KR" altLang="en-US" sz="2025" kern="0">
              <a:solidFill>
                <a:prstClr val="black"/>
              </a:solidFill>
              <a:latin typeface="Arial"/>
              <a:ea typeface="Arial Unicode MS"/>
            </a:endParaRPr>
          </a:p>
        </p:txBody>
      </p:sp>
      <p:graphicFrame>
        <p:nvGraphicFramePr>
          <p:cNvPr id="22" name="Table 21">
            <a:extLst>
              <a:ext uri="{FF2B5EF4-FFF2-40B4-BE49-F238E27FC236}">
                <a16:creationId xmlns="" xmlns:a16="http://schemas.microsoft.com/office/drawing/2014/main" id="{0C226924-FDF4-B4C3-7275-56052961C2AD}"/>
              </a:ext>
            </a:extLst>
          </p:cNvPr>
          <p:cNvGraphicFramePr>
            <a:graphicFrameLocks noGrp="1"/>
          </p:cNvGraphicFramePr>
          <p:nvPr>
            <p:extLst>
              <p:ext uri="{D42A27DB-BD31-4B8C-83A1-F6EECF244321}">
                <p14:modId xmlns:p14="http://schemas.microsoft.com/office/powerpoint/2010/main" val="732245815"/>
              </p:ext>
            </p:extLst>
          </p:nvPr>
        </p:nvGraphicFramePr>
        <p:xfrm>
          <a:off x="678180" y="2328682"/>
          <a:ext cx="1756120" cy="3454926"/>
        </p:xfrm>
        <a:graphic>
          <a:graphicData uri="http://schemas.openxmlformats.org/drawingml/2006/table">
            <a:tbl>
              <a:tblPr firstRow="1" bandRow="1"/>
              <a:tblGrid>
                <a:gridCol w="162560">
                  <a:extLst>
                    <a:ext uri="{9D8B030D-6E8A-4147-A177-3AD203B41FA5}">
                      <a16:colId xmlns="" xmlns:a16="http://schemas.microsoft.com/office/drawing/2014/main" val="20000"/>
                    </a:ext>
                  </a:extLst>
                </a:gridCol>
                <a:gridCol w="1431000">
                  <a:extLst>
                    <a:ext uri="{9D8B030D-6E8A-4147-A177-3AD203B41FA5}">
                      <a16:colId xmlns="" xmlns:a16="http://schemas.microsoft.com/office/drawing/2014/main" val="20001"/>
                    </a:ext>
                  </a:extLst>
                </a:gridCol>
                <a:gridCol w="162560">
                  <a:extLst>
                    <a:ext uri="{9D8B030D-6E8A-4147-A177-3AD203B41FA5}">
                      <a16:colId xmlns="" xmlns:a16="http://schemas.microsoft.com/office/drawing/2014/main" val="20002"/>
                    </a:ext>
                  </a:extLst>
                </a:gridCol>
              </a:tblGrid>
              <a:tr h="290705">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6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6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6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extLst>
                  <a:ext uri="{0D108BD9-81ED-4DB2-BD59-A6C34878D82A}">
                    <a16:rowId xmlns="" xmlns:a16="http://schemas.microsoft.com/office/drawing/2014/main" val="10000"/>
                  </a:ext>
                </a:extLst>
              </a:tr>
              <a:tr h="525780">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30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2700" b="1" dirty="0">
                          <a:solidFill>
                            <a:schemeClr val="bg1"/>
                          </a:solidFill>
                          <a:latin typeface="+mn-lt"/>
                          <a:cs typeface="Arial" pitchFamily="34" charset="0"/>
                        </a:rPr>
                        <a:t>01</a:t>
                      </a:r>
                      <a:endParaRPr lang="ko-KR" altLang="en-US" sz="27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E7FB7"/>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30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extLst>
                  <a:ext uri="{0D108BD9-81ED-4DB2-BD59-A6C34878D82A}">
                    <a16:rowId xmlns="" xmlns:a16="http://schemas.microsoft.com/office/drawing/2014/main" val="10001"/>
                  </a:ext>
                </a:extLst>
              </a:tr>
              <a:tr h="390541">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1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5715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1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28575" cap="flat" cmpd="sng" algn="ctr">
                      <a:solidFill>
                        <a:sysClr val="window" lastClr="FFFFFF"/>
                      </a:solidFill>
                      <a:prstDash val="solid"/>
                      <a:round/>
                      <a:headEnd type="none" w="med" len="med"/>
                      <a:tailEnd type="none" w="med" len="med"/>
                    </a:lnT>
                    <a:lnB w="28575"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E7FB7"/>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ctr" defTabSz="914400" rtl="0" eaLnBrk="1" fontAlgn="auto" latinLnBrk="1" hangingPunct="1">
                        <a:lnSpc>
                          <a:spcPct val="100000"/>
                        </a:lnSpc>
                        <a:spcBef>
                          <a:spcPts val="0"/>
                        </a:spcBef>
                        <a:spcAft>
                          <a:spcPts val="0"/>
                        </a:spcAft>
                        <a:buClrTx/>
                        <a:buSzTx/>
                        <a:buFontTx/>
                        <a:buNone/>
                        <a:tabLst/>
                        <a:defRPr/>
                      </a:pPr>
                      <a:endParaRPr lang="ko-KR" altLang="en-US" sz="1100" b="1" dirty="0">
                        <a:solidFill>
                          <a:srgbClr val="76B1D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5715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extLst>
                  <a:ext uri="{0D108BD9-81ED-4DB2-BD59-A6C34878D82A}">
                    <a16:rowId xmlns="" xmlns:a16="http://schemas.microsoft.com/office/drawing/2014/main" val="10002"/>
                  </a:ext>
                </a:extLst>
              </a:tr>
              <a:tr h="282058">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11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tc rowSpan="4">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en-US" sz="1500" dirty="0">
                        <a:solidFill>
                          <a:schemeClr val="bg1"/>
                        </a:solidFill>
                        <a:latin typeface="Arial" panose="020B0604020202020204" pitchFamily="34" charset="0"/>
                        <a:ea typeface="#9Slide03 Roboto" panose="02000000000000000000" pitchFamily="2" charset="0"/>
                        <a:cs typeface="Arial" panose="020B0604020202020204" pitchFamily="34" charset="0"/>
                      </a:endParaRPr>
                    </a:p>
                    <a:p>
                      <a:pPr marL="0" marR="0" indent="0" algn="l" defTabSz="914400" rtl="0" eaLnBrk="1" fontAlgn="auto" latinLnBrk="1" hangingPunct="1">
                        <a:lnSpc>
                          <a:spcPct val="100000"/>
                        </a:lnSpc>
                        <a:spcBef>
                          <a:spcPts val="0"/>
                        </a:spcBef>
                        <a:spcAft>
                          <a:spcPts val="0"/>
                        </a:spcAft>
                        <a:buClrTx/>
                        <a:buSzTx/>
                        <a:buFontTx/>
                        <a:buNone/>
                        <a:tabLst/>
                        <a:defRPr/>
                      </a:pPr>
                      <a:endParaRPr lang="en-US" sz="1500" dirty="0">
                        <a:solidFill>
                          <a:schemeClr val="bg1"/>
                        </a:solidFill>
                        <a:latin typeface="Arial" panose="020B0604020202020204" pitchFamily="34" charset="0"/>
                        <a:ea typeface="#9Slide03 Roboto" panose="02000000000000000000" pitchFamily="2" charset="0"/>
                        <a:cs typeface="Arial" panose="020B0604020202020204" pitchFamily="34" charset="0"/>
                      </a:endParaRPr>
                    </a:p>
                    <a:p>
                      <a:pPr marL="0" marR="0" indent="0" algn="ctr" defTabSz="914400" rtl="0" eaLnBrk="1" fontAlgn="auto" latinLnBrk="1" hangingPunct="1">
                        <a:lnSpc>
                          <a:spcPct val="100000"/>
                        </a:lnSpc>
                        <a:spcBef>
                          <a:spcPts val="0"/>
                        </a:spcBef>
                        <a:spcAft>
                          <a:spcPts val="0"/>
                        </a:spcAft>
                        <a:buClrTx/>
                        <a:buSzTx/>
                        <a:buFontTx/>
                        <a:buNone/>
                        <a:tabLst/>
                        <a:defRPr/>
                      </a:pPr>
                      <a:r>
                        <a:rPr lang="en-US" sz="1700" dirty="0" err="1">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Sở</a:t>
                      </a:r>
                      <a:r>
                        <a:rPr lang="en-US" sz="1700" dirty="0">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 GDĐT </a:t>
                      </a:r>
                      <a:r>
                        <a:rPr lang="en-US" sz="1700" dirty="0" err="1">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chỉ</a:t>
                      </a:r>
                      <a:r>
                        <a:rPr lang="en-US" sz="1700" dirty="0">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1700" dirty="0" err="1">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đạo</a:t>
                      </a:r>
                      <a:r>
                        <a:rPr lang="en-US" sz="1700" dirty="0">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1700" dirty="0" err="1">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rà</a:t>
                      </a:r>
                      <a:r>
                        <a:rPr lang="en-US" sz="1700" dirty="0">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1700" dirty="0" err="1">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soát</a:t>
                      </a:r>
                      <a:r>
                        <a:rPr lang="en-US" sz="1700" baseline="0" dirty="0">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 </a:t>
                      </a:r>
                    </a:p>
                    <a:p>
                      <a:pPr marL="0" marR="0" indent="0" algn="ctr" defTabSz="914400" rtl="0" eaLnBrk="1" fontAlgn="auto" latinLnBrk="1" hangingPunct="1">
                        <a:lnSpc>
                          <a:spcPct val="100000"/>
                        </a:lnSpc>
                        <a:spcBef>
                          <a:spcPts val="0"/>
                        </a:spcBef>
                        <a:spcAft>
                          <a:spcPts val="0"/>
                        </a:spcAft>
                        <a:buClrTx/>
                        <a:buSzTx/>
                        <a:buFontTx/>
                        <a:buNone/>
                        <a:tabLst/>
                        <a:defRPr/>
                      </a:pPr>
                      <a:r>
                        <a:rPr lang="en-US" sz="1700" dirty="0">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CSDL</a:t>
                      </a:r>
                      <a:r>
                        <a:rPr lang="en-US" sz="1700" baseline="0" dirty="0">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1700" baseline="0" dirty="0" err="1">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v</a:t>
                      </a:r>
                      <a:r>
                        <a:rPr lang="en-US" sz="1700" dirty="0" err="1">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ề</a:t>
                      </a:r>
                      <a:r>
                        <a:rPr lang="en-US" sz="1700" dirty="0">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1700" dirty="0" err="1">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khu</a:t>
                      </a:r>
                      <a:r>
                        <a:rPr lang="en-US" sz="1700" dirty="0">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 </a:t>
                      </a:r>
                    </a:p>
                    <a:p>
                      <a:pPr marL="0" marR="0" indent="0" algn="ctr" defTabSz="914400" rtl="0" eaLnBrk="1" fontAlgn="auto" latinLnBrk="1" hangingPunct="1">
                        <a:lnSpc>
                          <a:spcPct val="100000"/>
                        </a:lnSpc>
                        <a:spcBef>
                          <a:spcPts val="0"/>
                        </a:spcBef>
                        <a:spcAft>
                          <a:spcPts val="0"/>
                        </a:spcAft>
                        <a:buClrTx/>
                        <a:buSzTx/>
                        <a:buFontTx/>
                        <a:buNone/>
                        <a:tabLst/>
                        <a:defRPr/>
                      </a:pPr>
                      <a:r>
                        <a:rPr lang="en-US" sz="1700" dirty="0" err="1">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vực</a:t>
                      </a:r>
                      <a:r>
                        <a:rPr lang="en-US" sz="1700" dirty="0">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1700" dirty="0" err="1">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ưu</a:t>
                      </a:r>
                      <a:r>
                        <a:rPr lang="en-US" sz="1700" dirty="0">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1700" dirty="0" err="1">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tiên</a:t>
                      </a:r>
                      <a:endParaRPr lang="en-US" sz="1700" dirty="0">
                        <a:solidFill>
                          <a:schemeClr val="bg1"/>
                        </a:solidFill>
                        <a:latin typeface="Times New Roman" panose="02020603050405020304" pitchFamily="18" charset="0"/>
                        <a:ea typeface="#9Slide03 Roboto" panose="02000000000000000000" pitchFamily="2" charset="0"/>
                        <a:cs typeface="Times New Roman" panose="02020603050405020304" pitchFamily="18" charset="0"/>
                      </a:endParaRPr>
                    </a:p>
                    <a:p>
                      <a:pPr marL="0" marR="0" indent="0" algn="l" defTabSz="914400" rtl="0" eaLnBrk="1" fontAlgn="auto" latinLnBrk="1" hangingPunct="1">
                        <a:lnSpc>
                          <a:spcPct val="100000"/>
                        </a:lnSpc>
                        <a:spcBef>
                          <a:spcPts val="0"/>
                        </a:spcBef>
                        <a:spcAft>
                          <a:spcPts val="0"/>
                        </a:spcAft>
                        <a:buClrTx/>
                        <a:buSzTx/>
                        <a:buFontTx/>
                        <a:buNone/>
                        <a:tabLst/>
                        <a:defRPr/>
                      </a:pPr>
                      <a:endParaRPr lang="en-US" sz="1500" dirty="0">
                        <a:solidFill>
                          <a:schemeClr val="bg1"/>
                        </a:solidFill>
                        <a:latin typeface="Arial" panose="020B0604020202020204" pitchFamily="34" charset="0"/>
                        <a:ea typeface="#9Slide03 Roboto" panose="02000000000000000000" pitchFamily="2" charset="0"/>
                        <a:cs typeface="Arial" panose="020B0604020202020204" pitchFamily="34" charset="0"/>
                      </a:endParaRPr>
                    </a:p>
                    <a:p>
                      <a:pPr marL="0" marR="0" indent="0" algn="l" defTabSz="914400" rtl="0" eaLnBrk="1" fontAlgn="auto" latinLnBrk="1" hangingPunct="1">
                        <a:lnSpc>
                          <a:spcPct val="100000"/>
                        </a:lnSpc>
                        <a:spcBef>
                          <a:spcPts val="0"/>
                        </a:spcBef>
                        <a:spcAft>
                          <a:spcPts val="0"/>
                        </a:spcAft>
                        <a:buClrTx/>
                        <a:buSzTx/>
                        <a:buFontTx/>
                        <a:buNone/>
                        <a:tabLst/>
                        <a:defRPr/>
                      </a:pPr>
                      <a:endParaRPr lang="en-US" sz="1500" dirty="0">
                        <a:solidFill>
                          <a:schemeClr val="bg1"/>
                        </a:solidFill>
                        <a:latin typeface="Arial" panose="020B0604020202020204" pitchFamily="34" charset="0"/>
                        <a:ea typeface="#9Slide03 Roboto" panose="02000000000000000000" pitchFamily="2" charset="0"/>
                        <a:cs typeface="Arial" panose="020B0604020202020204" pitchFamily="34" charset="0"/>
                      </a:endParaRPr>
                    </a:p>
                    <a:p>
                      <a:pPr marL="0" marR="0" indent="0" algn="l" defTabSz="914400" rtl="0" eaLnBrk="1" fontAlgn="auto" latinLnBrk="1" hangingPunct="1">
                        <a:lnSpc>
                          <a:spcPct val="100000"/>
                        </a:lnSpc>
                        <a:spcBef>
                          <a:spcPts val="0"/>
                        </a:spcBef>
                        <a:spcAft>
                          <a:spcPts val="0"/>
                        </a:spcAft>
                        <a:buClrTx/>
                        <a:buSzTx/>
                        <a:buFontTx/>
                        <a:buNone/>
                        <a:tabLst/>
                        <a:defRPr/>
                      </a:pPr>
                      <a:r>
                        <a:rPr lang="en-US" sz="1500" dirty="0">
                          <a:solidFill>
                            <a:schemeClr val="bg1"/>
                          </a:solidFill>
                          <a:latin typeface="Arial" panose="020B0604020202020204" pitchFamily="34" charset="0"/>
                          <a:ea typeface="#9Slide03 Roboto" panose="02000000000000000000" pitchFamily="2" charset="0"/>
                          <a:cs typeface="Arial" panose="020B0604020202020204" pitchFamily="34" charset="0"/>
                        </a:rPr>
                        <a:t> </a:t>
                      </a:r>
                      <a:endParaRPr lang="ko-KR" altLang="en-US" sz="15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28575" cap="flat" cmpd="sng" algn="ctr">
                      <a:solidFill>
                        <a:sysClr val="window" lastClr="FFFFFF"/>
                      </a:solid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11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extLst>
                  <a:ext uri="{0D108BD9-81ED-4DB2-BD59-A6C34878D82A}">
                    <a16:rowId xmlns="" xmlns:a16="http://schemas.microsoft.com/office/drawing/2014/main" val="10003"/>
                  </a:ext>
                </a:extLst>
              </a:tr>
              <a:tr h="542417">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algn="l"/>
                      <a:endParaRPr lang="ko-KR" altLang="en-US" sz="900"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tc vMerge="1">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algn="l"/>
                      <a:endParaRPr lang="ko-KR" altLang="en-US" sz="1200" dirty="0">
                        <a:solidFill>
                          <a:schemeClr val="bg1"/>
                        </a:solidFill>
                        <a:latin typeface="+mn-lt"/>
                        <a:cs typeface="Arial" pitchFamily="34" charset="0"/>
                      </a:endParaRPr>
                    </a:p>
                  </a:txBody>
                  <a:tcPr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algn="l"/>
                      <a:endParaRPr lang="ko-KR" altLang="en-US" sz="900"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extLst>
                  <a:ext uri="{0D108BD9-81ED-4DB2-BD59-A6C34878D82A}">
                    <a16:rowId xmlns="" xmlns:a16="http://schemas.microsoft.com/office/drawing/2014/main" val="10004"/>
                  </a:ext>
                </a:extLst>
              </a:tr>
              <a:tr h="629204">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9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tc vMerge="1">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1200" b="1" dirty="0">
                        <a:solidFill>
                          <a:schemeClr val="bg1"/>
                        </a:solidFill>
                        <a:latin typeface="+mn-lt"/>
                        <a:cs typeface="Arial" pitchFamily="34" charset="0"/>
                      </a:endParaRPr>
                    </a:p>
                  </a:txBody>
                  <a:tcPr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9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extLst>
                  <a:ext uri="{0D108BD9-81ED-4DB2-BD59-A6C34878D82A}">
                    <a16:rowId xmlns="" xmlns:a16="http://schemas.microsoft.com/office/drawing/2014/main" val="10005"/>
                  </a:ext>
                </a:extLst>
              </a:tr>
              <a:tr h="672301">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9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tc vMerge="1">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200" dirty="0">
                        <a:solidFill>
                          <a:schemeClr val="bg1"/>
                        </a:solidFill>
                        <a:latin typeface="+mn-lt"/>
                        <a:cs typeface="Arial" pitchFamily="34" charset="0"/>
                      </a:endParaRPr>
                    </a:p>
                  </a:txBody>
                  <a:tcPr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tc>
                  <a:txBody>
                    <a:bodyPr/>
                    <a:lstStyle>
                      <a:lvl1pPr marL="0" algn="l" defTabSz="914400" rtl="0" eaLnBrk="1" latinLnBrk="0" hangingPunct="1">
                        <a:defRPr sz="1800" kern="1200">
                          <a:solidFill>
                            <a:schemeClr val="tx1"/>
                          </a:solidFill>
                          <a:latin typeface="Arial"/>
                          <a:ea typeface="Arial Unicode MS"/>
                        </a:defRPr>
                      </a:lvl1pPr>
                      <a:lvl2pPr marL="457200" algn="l" defTabSz="914400" rtl="0" eaLnBrk="1" latinLnBrk="0" hangingPunct="1">
                        <a:defRPr sz="1800" kern="1200">
                          <a:solidFill>
                            <a:schemeClr val="tx1"/>
                          </a:solidFill>
                          <a:latin typeface="Arial"/>
                          <a:ea typeface="Arial Unicode MS"/>
                        </a:defRPr>
                      </a:lvl2pPr>
                      <a:lvl3pPr marL="914400" algn="l" defTabSz="914400" rtl="0" eaLnBrk="1" latinLnBrk="0" hangingPunct="1">
                        <a:defRPr sz="1800" kern="1200">
                          <a:solidFill>
                            <a:schemeClr val="tx1"/>
                          </a:solidFill>
                          <a:latin typeface="Arial"/>
                          <a:ea typeface="Arial Unicode MS"/>
                        </a:defRPr>
                      </a:lvl3pPr>
                      <a:lvl4pPr marL="1371600" algn="l" defTabSz="914400" rtl="0" eaLnBrk="1" latinLnBrk="0" hangingPunct="1">
                        <a:defRPr sz="1800" kern="1200">
                          <a:solidFill>
                            <a:schemeClr val="tx1"/>
                          </a:solidFill>
                          <a:latin typeface="Arial"/>
                          <a:ea typeface="Arial Unicode MS"/>
                        </a:defRPr>
                      </a:lvl4pPr>
                      <a:lvl5pPr marL="1828800" algn="l" defTabSz="914400" rtl="0" eaLnBrk="1" latinLnBrk="0" hangingPunct="1">
                        <a:defRPr sz="1800" kern="1200">
                          <a:solidFill>
                            <a:schemeClr val="tx1"/>
                          </a:solidFill>
                          <a:latin typeface="Arial"/>
                          <a:ea typeface="Arial Unicode MS"/>
                        </a:defRPr>
                      </a:lvl5pPr>
                      <a:lvl6pPr marL="2286000" algn="l" defTabSz="914400" rtl="0" eaLnBrk="1" latinLnBrk="0" hangingPunct="1">
                        <a:defRPr sz="1800" kern="1200">
                          <a:solidFill>
                            <a:schemeClr val="tx1"/>
                          </a:solidFill>
                          <a:latin typeface="Arial"/>
                          <a:ea typeface="Arial Unicode MS"/>
                        </a:defRPr>
                      </a:lvl6pPr>
                      <a:lvl7pPr marL="2743200" algn="l" defTabSz="914400" rtl="0" eaLnBrk="1" latinLnBrk="0" hangingPunct="1">
                        <a:defRPr sz="1800" kern="1200">
                          <a:solidFill>
                            <a:schemeClr val="tx1"/>
                          </a:solidFill>
                          <a:latin typeface="Arial"/>
                          <a:ea typeface="Arial Unicode MS"/>
                        </a:defRPr>
                      </a:lvl7pPr>
                      <a:lvl8pPr marL="3200400" algn="l" defTabSz="914400" rtl="0" eaLnBrk="1" latinLnBrk="0" hangingPunct="1">
                        <a:defRPr sz="1800" kern="1200">
                          <a:solidFill>
                            <a:schemeClr val="tx1"/>
                          </a:solidFill>
                          <a:latin typeface="Arial"/>
                          <a:ea typeface="Arial Unicode MS"/>
                        </a:defRPr>
                      </a:lvl8pPr>
                      <a:lvl9pPr marL="3657600" algn="l" defTabSz="914400" rtl="0" eaLnBrk="1" latinLnBrk="0" hangingPunct="1">
                        <a:defRPr sz="1800" kern="1200">
                          <a:solidFill>
                            <a:schemeClr val="tx1"/>
                          </a:solidFill>
                          <a:latin typeface="Arial"/>
                          <a:ea typeface="Arial Unicode MS"/>
                        </a:defRPr>
                      </a:lvl9pPr>
                    </a:lstStyle>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sz="900" b="1" dirty="0">
                        <a:solidFill>
                          <a:schemeClr val="bg1"/>
                        </a:solidFill>
                        <a:latin typeface="+mn-lt"/>
                        <a:cs typeface="Arial" pitchFamily="34" charset="0"/>
                      </a:endParaRPr>
                    </a:p>
                  </a:txBody>
                  <a:tcPr marL="68580" marR="68580" marT="34290" marB="34290"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rgbClr val="0E7FB7"/>
                    </a:solidFill>
                  </a:tcPr>
                </a:tc>
                <a:extLst>
                  <a:ext uri="{0D108BD9-81ED-4DB2-BD59-A6C34878D82A}">
                    <a16:rowId xmlns="" xmlns:a16="http://schemas.microsoft.com/office/drawing/2014/main" val="10006"/>
                  </a:ext>
                </a:extLst>
              </a:tr>
            </a:tbl>
          </a:graphicData>
        </a:graphic>
      </p:graphicFrame>
      <p:sp>
        <p:nvSpPr>
          <p:cNvPr id="23" name="Block Arc 14">
            <a:extLst>
              <a:ext uri="{FF2B5EF4-FFF2-40B4-BE49-F238E27FC236}">
                <a16:creationId xmlns="" xmlns:a16="http://schemas.microsoft.com/office/drawing/2014/main" id="{FB9965E2-DFCE-7CF3-B41B-C7EE6D98972D}"/>
              </a:ext>
            </a:extLst>
          </p:cNvPr>
          <p:cNvSpPr>
            <a:spLocks noChangeAspect="1"/>
          </p:cNvSpPr>
          <p:nvPr/>
        </p:nvSpPr>
        <p:spPr>
          <a:xfrm rot="2700000">
            <a:off x="1444805" y="2094005"/>
            <a:ext cx="215979" cy="627249"/>
          </a:xfrm>
          <a:custGeom>
            <a:avLst/>
            <a:gdLst/>
            <a:ahLst/>
            <a:cxnLst/>
            <a:rect l="l" t="t" r="r" b="b"/>
            <a:pathLst>
              <a:path w="287972" h="836332">
                <a:moveTo>
                  <a:pt x="30729" y="55075"/>
                </a:moveTo>
                <a:cubicBezTo>
                  <a:pt x="42478" y="40106"/>
                  <a:pt x="57261" y="27376"/>
                  <a:pt x="74493" y="17880"/>
                </a:cubicBezTo>
                <a:cubicBezTo>
                  <a:pt x="97470" y="5219"/>
                  <a:pt x="122980" y="-693"/>
                  <a:pt x="148292" y="64"/>
                </a:cubicBezTo>
                <a:cubicBezTo>
                  <a:pt x="173603" y="822"/>
                  <a:pt x="198714" y="8247"/>
                  <a:pt x="220893" y="22259"/>
                </a:cubicBezTo>
                <a:cubicBezTo>
                  <a:pt x="261840" y="48130"/>
                  <a:pt x="286805" y="92672"/>
                  <a:pt x="287621" y="140576"/>
                </a:cubicBezTo>
                <a:lnTo>
                  <a:pt x="287972" y="140576"/>
                </a:lnTo>
                <a:lnTo>
                  <a:pt x="287972" y="752171"/>
                </a:lnTo>
                <a:lnTo>
                  <a:pt x="287091" y="752171"/>
                </a:lnTo>
                <a:cubicBezTo>
                  <a:pt x="287327" y="779980"/>
                  <a:pt x="272899" y="806109"/>
                  <a:pt x="248733" y="821844"/>
                </a:cubicBezTo>
                <a:cubicBezTo>
                  <a:pt x="221789" y="839389"/>
                  <a:pt x="187151" y="841125"/>
                  <a:pt x="158504" y="826368"/>
                </a:cubicBezTo>
                <a:cubicBezTo>
                  <a:pt x="134819" y="814168"/>
                  <a:pt x="118430" y="792350"/>
                  <a:pt x="116163" y="766892"/>
                </a:cubicBezTo>
                <a:lnTo>
                  <a:pt x="111480" y="734732"/>
                </a:lnTo>
                <a:lnTo>
                  <a:pt x="111480" y="300602"/>
                </a:lnTo>
                <a:cubicBezTo>
                  <a:pt x="111480" y="292074"/>
                  <a:pt x="114937" y="284352"/>
                  <a:pt x="120526" y="278763"/>
                </a:cubicBezTo>
                <a:cubicBezTo>
                  <a:pt x="126115" y="273174"/>
                  <a:pt x="133837" y="269717"/>
                  <a:pt x="142365" y="269717"/>
                </a:cubicBezTo>
                <a:cubicBezTo>
                  <a:pt x="159423" y="269717"/>
                  <a:pt x="173251" y="283545"/>
                  <a:pt x="173251" y="300602"/>
                </a:cubicBezTo>
                <a:lnTo>
                  <a:pt x="173251" y="751930"/>
                </a:lnTo>
                <a:cubicBezTo>
                  <a:pt x="173648" y="760601"/>
                  <a:pt x="179233" y="768379"/>
                  <a:pt x="187804" y="772291"/>
                </a:cubicBezTo>
                <a:cubicBezTo>
                  <a:pt x="196159" y="776105"/>
                  <a:pt x="206075" y="775650"/>
                  <a:pt x="213975" y="771093"/>
                </a:cubicBezTo>
                <a:cubicBezTo>
                  <a:pt x="221241" y="766901"/>
                  <a:pt x="225775" y="759840"/>
                  <a:pt x="226208" y="752171"/>
                </a:cubicBezTo>
                <a:lnTo>
                  <a:pt x="226201" y="752171"/>
                </a:lnTo>
                <a:lnTo>
                  <a:pt x="226201" y="148909"/>
                </a:lnTo>
                <a:lnTo>
                  <a:pt x="225816" y="148886"/>
                </a:lnTo>
                <a:cubicBezTo>
                  <a:pt x="227602" y="119067"/>
                  <a:pt x="213026" y="90638"/>
                  <a:pt x="187772" y="74682"/>
                </a:cubicBezTo>
                <a:cubicBezTo>
                  <a:pt x="162518" y="58727"/>
                  <a:pt x="130584" y="57771"/>
                  <a:pt x="104421" y="72189"/>
                </a:cubicBezTo>
                <a:cubicBezTo>
                  <a:pt x="78258" y="86606"/>
                  <a:pt x="62009" y="114114"/>
                  <a:pt x="62009" y="143986"/>
                </a:cubicBezTo>
                <a:lnTo>
                  <a:pt x="61771" y="143986"/>
                </a:lnTo>
                <a:lnTo>
                  <a:pt x="61771" y="393381"/>
                </a:lnTo>
                <a:lnTo>
                  <a:pt x="58623" y="371761"/>
                </a:lnTo>
                <a:lnTo>
                  <a:pt x="0" y="450367"/>
                </a:lnTo>
                <a:lnTo>
                  <a:pt x="0" y="132171"/>
                </a:lnTo>
                <a:lnTo>
                  <a:pt x="999" y="132171"/>
                </a:lnTo>
                <a:cubicBezTo>
                  <a:pt x="2830" y="103721"/>
                  <a:pt x="13525" y="76996"/>
                  <a:pt x="30729" y="55075"/>
                </a:cubicBezTo>
                <a:close/>
              </a:path>
            </a:pathLst>
          </a:custGeom>
          <a:solidFill>
            <a:sysClr val="windowText" lastClr="000000">
              <a:lumMod val="75000"/>
              <a:lumOff val="25000"/>
            </a:sysClr>
          </a:solidFill>
          <a:ln w="12700" cap="flat" cmpd="sng" algn="ctr">
            <a:noFill/>
            <a:prstDash val="solid"/>
            <a:miter lim="800000"/>
          </a:ln>
          <a:effectLst/>
        </p:spPr>
        <p:txBody>
          <a:bodyPr rtlCol="0" anchor="ctr"/>
          <a:lstStyle/>
          <a:p>
            <a:pPr algn="ctr" defTabSz="685800" eaLnBrk="1" fontAlgn="auto" hangingPunct="1">
              <a:spcBef>
                <a:spcPts val="0"/>
              </a:spcBef>
              <a:spcAft>
                <a:spcPts val="0"/>
              </a:spcAft>
              <a:defRPr/>
            </a:pPr>
            <a:endParaRPr lang="ko-KR" altLang="en-US" sz="2025" kern="0">
              <a:solidFill>
                <a:prstClr val="black"/>
              </a:solidFill>
              <a:latin typeface="Arial"/>
              <a:ea typeface="Arial Unicode MS"/>
            </a:endParaRPr>
          </a:p>
        </p:txBody>
      </p:sp>
      <p:sp>
        <p:nvSpPr>
          <p:cNvPr id="24" name="Rectangle 9">
            <a:extLst>
              <a:ext uri="{FF2B5EF4-FFF2-40B4-BE49-F238E27FC236}">
                <a16:creationId xmlns="" xmlns:a16="http://schemas.microsoft.com/office/drawing/2014/main" id="{CD490F41-2CDB-5CF5-C1D2-E91E9CFBBAFC}"/>
              </a:ext>
            </a:extLst>
          </p:cNvPr>
          <p:cNvSpPr/>
          <p:nvPr/>
        </p:nvSpPr>
        <p:spPr>
          <a:xfrm>
            <a:off x="7433267" y="3200529"/>
            <a:ext cx="285384" cy="267145"/>
          </a:xfrm>
          <a:custGeom>
            <a:avLst/>
            <a:gdLst>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2991331 w 3239999"/>
              <a:gd name="connsiteY3" fmla="*/ 2709748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39999" h="3032924">
                <a:moveTo>
                  <a:pt x="1576606" y="2778202"/>
                </a:moveTo>
                <a:cubicBezTo>
                  <a:pt x="1576606" y="2778795"/>
                  <a:pt x="1663394" y="2792670"/>
                  <a:pt x="1663394" y="2778202"/>
                </a:cubicBezTo>
                <a:lnTo>
                  <a:pt x="1663394" y="2776423"/>
                </a:lnTo>
                <a:cubicBezTo>
                  <a:pt x="2185083" y="2605634"/>
                  <a:pt x="2444552" y="2500589"/>
                  <a:pt x="2991331" y="2709748"/>
                </a:cubicBezTo>
                <a:lnTo>
                  <a:pt x="3000856" y="526981"/>
                </a:lnTo>
                <a:lnTo>
                  <a:pt x="2855082" y="526981"/>
                </a:lnTo>
                <a:cubicBezTo>
                  <a:pt x="2857178" y="1175360"/>
                  <a:pt x="2859273" y="1823738"/>
                  <a:pt x="2861369" y="2472117"/>
                </a:cubicBezTo>
                <a:cubicBezTo>
                  <a:pt x="2483869" y="2318121"/>
                  <a:pt x="2052449" y="2439541"/>
                  <a:pt x="1663394" y="2765302"/>
                </a:cubicBezTo>
                <a:lnTo>
                  <a:pt x="1663394" y="526981"/>
                </a:lnTo>
                <a:lnTo>
                  <a:pt x="1663394" y="430441"/>
                </a:lnTo>
                <a:lnTo>
                  <a:pt x="1663394" y="402054"/>
                </a:lnTo>
                <a:cubicBezTo>
                  <a:pt x="1896442" y="149589"/>
                  <a:pt x="2115835" y="2106"/>
                  <a:pt x="2406065" y="22"/>
                </a:cubicBezTo>
                <a:cubicBezTo>
                  <a:pt x="2537987" y="-925"/>
                  <a:pt x="2684544" y="28169"/>
                  <a:pt x="2853673" y="91100"/>
                </a:cubicBezTo>
                <a:cubicBezTo>
                  <a:pt x="2854039" y="204214"/>
                  <a:pt x="2854404" y="317327"/>
                  <a:pt x="2854770" y="430441"/>
                </a:cubicBezTo>
                <a:lnTo>
                  <a:pt x="3120669" y="428517"/>
                </a:lnTo>
                <a:lnTo>
                  <a:pt x="3120669" y="738345"/>
                </a:lnTo>
                <a:lnTo>
                  <a:pt x="3239999" y="738345"/>
                </a:lnTo>
                <a:lnTo>
                  <a:pt x="3239999" y="3032924"/>
                </a:lnTo>
                <a:lnTo>
                  <a:pt x="0" y="3032924"/>
                </a:lnTo>
                <a:lnTo>
                  <a:pt x="0" y="738345"/>
                </a:lnTo>
                <a:lnTo>
                  <a:pt x="102477" y="738345"/>
                </a:lnTo>
                <a:lnTo>
                  <a:pt x="102477" y="428517"/>
                </a:lnTo>
                <a:lnTo>
                  <a:pt x="385229" y="430441"/>
                </a:lnTo>
                <a:cubicBezTo>
                  <a:pt x="385595" y="317327"/>
                  <a:pt x="385960" y="204214"/>
                  <a:pt x="386326" y="91100"/>
                </a:cubicBezTo>
                <a:cubicBezTo>
                  <a:pt x="555455" y="28169"/>
                  <a:pt x="702013" y="-925"/>
                  <a:pt x="833935" y="22"/>
                </a:cubicBezTo>
                <a:cubicBezTo>
                  <a:pt x="1124164" y="2106"/>
                  <a:pt x="1343558" y="149589"/>
                  <a:pt x="1576606" y="402054"/>
                </a:cubicBezTo>
                <a:lnTo>
                  <a:pt x="1576606" y="430441"/>
                </a:lnTo>
                <a:lnTo>
                  <a:pt x="1576606" y="526981"/>
                </a:lnTo>
                <a:lnTo>
                  <a:pt x="1576606" y="2765302"/>
                </a:lnTo>
                <a:cubicBezTo>
                  <a:pt x="1187550" y="2439541"/>
                  <a:pt x="756130" y="2318121"/>
                  <a:pt x="378630" y="2472117"/>
                </a:cubicBezTo>
                <a:lnTo>
                  <a:pt x="384918" y="526981"/>
                </a:lnTo>
                <a:lnTo>
                  <a:pt x="239143" y="526981"/>
                </a:lnTo>
                <a:lnTo>
                  <a:pt x="229618" y="2690698"/>
                </a:lnTo>
                <a:cubicBezTo>
                  <a:pt x="773243" y="2466244"/>
                  <a:pt x="1081748" y="2626096"/>
                  <a:pt x="1576606" y="2776423"/>
                </a:cubicBez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25">
              <a:latin typeface="Times New Roman" panose="02020603050405020304" pitchFamily="18" charset="0"/>
              <a:cs typeface="Times New Roman" panose="02020603050405020304" pitchFamily="18" charset="0"/>
            </a:endParaRPr>
          </a:p>
        </p:txBody>
      </p:sp>
      <p:sp>
        <p:nvSpPr>
          <p:cNvPr id="25" name="Parallelogram 15">
            <a:extLst>
              <a:ext uri="{FF2B5EF4-FFF2-40B4-BE49-F238E27FC236}">
                <a16:creationId xmlns="" xmlns:a16="http://schemas.microsoft.com/office/drawing/2014/main" id="{90803881-75FA-5926-1794-71C971F6E097}"/>
              </a:ext>
            </a:extLst>
          </p:cNvPr>
          <p:cNvSpPr/>
          <p:nvPr/>
        </p:nvSpPr>
        <p:spPr>
          <a:xfrm flipH="1">
            <a:off x="3398522" y="3169059"/>
            <a:ext cx="313942" cy="313942"/>
          </a:xfrm>
          <a:custGeom>
            <a:avLst/>
            <a:gdLst/>
            <a:ahLst/>
            <a:cxnLst/>
            <a:rect l="l" t="t" r="r" b="b"/>
            <a:pathLst>
              <a:path w="3242753" h="3227814">
                <a:moveTo>
                  <a:pt x="1621376" y="1043635"/>
                </a:moveTo>
                <a:cubicBezTo>
                  <a:pt x="1557188" y="1043635"/>
                  <a:pt x="1505154" y="1095669"/>
                  <a:pt x="1505154" y="1159857"/>
                </a:cubicBezTo>
                <a:lnTo>
                  <a:pt x="1505154" y="1625483"/>
                </a:lnTo>
                <a:lnTo>
                  <a:pt x="1033577" y="1625483"/>
                </a:lnTo>
                <a:cubicBezTo>
                  <a:pt x="969389" y="1625483"/>
                  <a:pt x="917355" y="1677517"/>
                  <a:pt x="917355" y="1741705"/>
                </a:cubicBezTo>
                <a:cubicBezTo>
                  <a:pt x="917355" y="1805893"/>
                  <a:pt x="969389" y="1857927"/>
                  <a:pt x="1033577" y="1857927"/>
                </a:cubicBezTo>
                <a:lnTo>
                  <a:pt x="1614688" y="1857927"/>
                </a:lnTo>
                <a:lnTo>
                  <a:pt x="1619859" y="1856884"/>
                </a:lnTo>
                <a:cubicBezTo>
                  <a:pt x="1620361" y="1857187"/>
                  <a:pt x="1620868" y="1857190"/>
                  <a:pt x="1621376" y="1857190"/>
                </a:cubicBezTo>
                <a:cubicBezTo>
                  <a:pt x="1685564" y="1857190"/>
                  <a:pt x="1737598" y="1805156"/>
                  <a:pt x="1737598" y="1740968"/>
                </a:cubicBezTo>
                <a:lnTo>
                  <a:pt x="1737598" y="1159857"/>
                </a:lnTo>
                <a:cubicBezTo>
                  <a:pt x="1737598" y="1095669"/>
                  <a:pt x="1685564" y="1043635"/>
                  <a:pt x="1621376" y="1043635"/>
                </a:cubicBezTo>
                <a:close/>
                <a:moveTo>
                  <a:pt x="1621376" y="628818"/>
                </a:moveTo>
                <a:cubicBezTo>
                  <a:pt x="2206882" y="628818"/>
                  <a:pt x="2681529" y="1103464"/>
                  <a:pt x="2681529" y="1688970"/>
                </a:cubicBezTo>
                <a:cubicBezTo>
                  <a:pt x="2681529" y="2274476"/>
                  <a:pt x="2206882" y="2749122"/>
                  <a:pt x="1621376" y="2749122"/>
                </a:cubicBezTo>
                <a:cubicBezTo>
                  <a:pt x="1035870" y="2749122"/>
                  <a:pt x="561223" y="2274476"/>
                  <a:pt x="561223" y="1688970"/>
                </a:cubicBezTo>
                <a:cubicBezTo>
                  <a:pt x="561223" y="1103464"/>
                  <a:pt x="1035870" y="628818"/>
                  <a:pt x="1621376" y="628818"/>
                </a:cubicBezTo>
                <a:close/>
                <a:moveTo>
                  <a:pt x="1621376" y="424596"/>
                </a:moveTo>
                <a:cubicBezTo>
                  <a:pt x="923081" y="424596"/>
                  <a:pt x="357001" y="990676"/>
                  <a:pt x="357001" y="1688970"/>
                </a:cubicBezTo>
                <a:cubicBezTo>
                  <a:pt x="357001" y="2128645"/>
                  <a:pt x="581423" y="2515905"/>
                  <a:pt x="922189" y="2742109"/>
                </a:cubicBezTo>
                <a:lnTo>
                  <a:pt x="652992" y="3227814"/>
                </a:lnTo>
                <a:lnTo>
                  <a:pt x="911997" y="3227814"/>
                </a:lnTo>
                <a:lnTo>
                  <a:pt x="1121304" y="2850168"/>
                </a:lnTo>
                <a:cubicBezTo>
                  <a:pt x="1274563" y="2916691"/>
                  <a:pt x="1443689" y="2953344"/>
                  <a:pt x="1621376" y="2953344"/>
                </a:cubicBezTo>
                <a:cubicBezTo>
                  <a:pt x="1799063" y="2953344"/>
                  <a:pt x="1968189" y="2916691"/>
                  <a:pt x="2121449" y="2850168"/>
                </a:cubicBezTo>
                <a:lnTo>
                  <a:pt x="2330755" y="3227814"/>
                </a:lnTo>
                <a:lnTo>
                  <a:pt x="2589760" y="3227814"/>
                </a:lnTo>
                <a:lnTo>
                  <a:pt x="2320563" y="2742109"/>
                </a:lnTo>
                <a:cubicBezTo>
                  <a:pt x="2661329" y="2515905"/>
                  <a:pt x="2885751" y="2128645"/>
                  <a:pt x="2885751" y="1688970"/>
                </a:cubicBezTo>
                <a:cubicBezTo>
                  <a:pt x="2885751" y="990676"/>
                  <a:pt x="2319671" y="424596"/>
                  <a:pt x="1621376" y="424596"/>
                </a:cubicBezTo>
                <a:close/>
                <a:moveTo>
                  <a:pt x="2599800" y="123238"/>
                </a:moveTo>
                <a:cubicBezTo>
                  <a:pt x="2434609" y="120698"/>
                  <a:pt x="2268460" y="180476"/>
                  <a:pt x="2139563" y="303161"/>
                </a:cubicBezTo>
                <a:lnTo>
                  <a:pt x="3057258" y="1232053"/>
                </a:lnTo>
                <a:cubicBezTo>
                  <a:pt x="3305736" y="977255"/>
                  <a:pt x="3304415" y="570405"/>
                  <a:pt x="3054287" y="317226"/>
                </a:cubicBezTo>
                <a:cubicBezTo>
                  <a:pt x="2929224" y="190636"/>
                  <a:pt x="2764991" y="125778"/>
                  <a:pt x="2599800" y="123238"/>
                </a:cubicBezTo>
                <a:close/>
                <a:moveTo>
                  <a:pt x="642953" y="123238"/>
                </a:moveTo>
                <a:cubicBezTo>
                  <a:pt x="477762" y="125778"/>
                  <a:pt x="313529" y="190636"/>
                  <a:pt x="188466" y="317226"/>
                </a:cubicBezTo>
                <a:cubicBezTo>
                  <a:pt x="-61662" y="570405"/>
                  <a:pt x="-62983" y="977255"/>
                  <a:pt x="185495" y="1232053"/>
                </a:cubicBezTo>
                <a:lnTo>
                  <a:pt x="1103190" y="303161"/>
                </a:lnTo>
                <a:cubicBezTo>
                  <a:pt x="974294" y="180476"/>
                  <a:pt x="808144" y="120698"/>
                  <a:pt x="642953" y="123238"/>
                </a:cubicBezTo>
                <a:close/>
                <a:moveTo>
                  <a:pt x="1722692" y="0"/>
                </a:moveTo>
                <a:lnTo>
                  <a:pt x="1520061" y="0"/>
                </a:lnTo>
                <a:cubicBezTo>
                  <a:pt x="1440152" y="0"/>
                  <a:pt x="1375373" y="64779"/>
                  <a:pt x="1375373" y="144688"/>
                </a:cubicBezTo>
                <a:lnTo>
                  <a:pt x="1375373" y="289376"/>
                </a:lnTo>
                <a:lnTo>
                  <a:pt x="1867380" y="289376"/>
                </a:lnTo>
                <a:lnTo>
                  <a:pt x="1867380" y="144688"/>
                </a:lnTo>
                <a:cubicBezTo>
                  <a:pt x="1867380" y="64779"/>
                  <a:pt x="1802601" y="0"/>
                  <a:pt x="172269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ko-KR" altLang="en-US" sz="2025">
              <a:latin typeface="Times New Roman" panose="02020603050405020304" pitchFamily="18" charset="0"/>
              <a:cs typeface="Times New Roman" panose="02020603050405020304" pitchFamily="18" charset="0"/>
            </a:endParaRPr>
          </a:p>
        </p:txBody>
      </p:sp>
      <p:sp>
        <p:nvSpPr>
          <p:cNvPr id="26" name="Oval 44">
            <a:extLst>
              <a:ext uri="{FF2B5EF4-FFF2-40B4-BE49-F238E27FC236}">
                <a16:creationId xmlns="" xmlns:a16="http://schemas.microsoft.com/office/drawing/2014/main" id="{BC2F3CE3-9D70-B351-BDAE-EAF753BEE942}"/>
              </a:ext>
            </a:extLst>
          </p:cNvPr>
          <p:cNvSpPr>
            <a:spLocks noChangeAspect="1"/>
          </p:cNvSpPr>
          <p:nvPr/>
        </p:nvSpPr>
        <p:spPr>
          <a:xfrm>
            <a:off x="5452761" y="3191423"/>
            <a:ext cx="234808" cy="279582"/>
          </a:xfrm>
          <a:custGeom>
            <a:avLst/>
            <a:gdLst/>
            <a:ahLst/>
            <a:cxnLst/>
            <a:rect l="l" t="t" r="r" b="b"/>
            <a:pathLst>
              <a:path w="2721114" h="3240000">
                <a:moveTo>
                  <a:pt x="2519839" y="2469622"/>
                </a:moveTo>
                <a:lnTo>
                  <a:pt x="2201779" y="2787682"/>
                </a:lnTo>
                <a:lnTo>
                  <a:pt x="2003023" y="2588926"/>
                </a:lnTo>
                <a:lnTo>
                  <a:pt x="1901669" y="2690281"/>
                </a:lnTo>
                <a:lnTo>
                  <a:pt x="2203868" y="2992480"/>
                </a:lnTo>
                <a:lnTo>
                  <a:pt x="2305222" y="2891125"/>
                </a:lnTo>
                <a:lnTo>
                  <a:pt x="2303133" y="2889037"/>
                </a:lnTo>
                <a:lnTo>
                  <a:pt x="2621194" y="2570977"/>
                </a:lnTo>
                <a:close/>
                <a:moveTo>
                  <a:pt x="2263914" y="2238970"/>
                </a:moveTo>
                <a:cubicBezTo>
                  <a:pt x="2516419" y="2238970"/>
                  <a:pt x="2721114" y="2443665"/>
                  <a:pt x="2721114" y="2696170"/>
                </a:cubicBezTo>
                <a:cubicBezTo>
                  <a:pt x="2721114" y="2948675"/>
                  <a:pt x="2516419" y="3153370"/>
                  <a:pt x="2263914" y="3153370"/>
                </a:cubicBezTo>
                <a:cubicBezTo>
                  <a:pt x="2011409" y="3153370"/>
                  <a:pt x="1806714" y="2948675"/>
                  <a:pt x="1806714" y="2696170"/>
                </a:cubicBezTo>
                <a:cubicBezTo>
                  <a:pt x="1806714" y="2443665"/>
                  <a:pt x="2011409" y="2238970"/>
                  <a:pt x="2263914" y="2238970"/>
                </a:cubicBezTo>
                <a:close/>
                <a:moveTo>
                  <a:pt x="1576134" y="17032"/>
                </a:moveTo>
                <a:lnTo>
                  <a:pt x="2276728" y="17032"/>
                </a:lnTo>
                <a:lnTo>
                  <a:pt x="2276728" y="17033"/>
                </a:lnTo>
                <a:lnTo>
                  <a:pt x="1576135" y="17033"/>
                </a:lnTo>
                <a:close/>
                <a:moveTo>
                  <a:pt x="0" y="17032"/>
                </a:moveTo>
                <a:lnTo>
                  <a:pt x="1321887" y="17032"/>
                </a:lnTo>
                <a:lnTo>
                  <a:pt x="1321887" y="996125"/>
                </a:lnTo>
                <a:lnTo>
                  <a:pt x="2276728" y="996125"/>
                </a:lnTo>
                <a:lnTo>
                  <a:pt x="2276728" y="2160187"/>
                </a:lnTo>
                <a:cubicBezTo>
                  <a:pt x="1979345" y="2161001"/>
                  <a:pt x="1738579" y="2402384"/>
                  <a:pt x="1738579" y="2700000"/>
                </a:cubicBezTo>
                <a:cubicBezTo>
                  <a:pt x="1738579" y="2997617"/>
                  <a:pt x="1979345" y="3238999"/>
                  <a:pt x="2276728" y="3239814"/>
                </a:cubicBezTo>
                <a:lnTo>
                  <a:pt x="2276728" y="3240000"/>
                </a:lnTo>
                <a:lnTo>
                  <a:pt x="0" y="3240000"/>
                </a:lnTo>
                <a:close/>
                <a:moveTo>
                  <a:pt x="1436085" y="0"/>
                </a:moveTo>
                <a:lnTo>
                  <a:pt x="2287664" y="888809"/>
                </a:lnTo>
                <a:lnTo>
                  <a:pt x="1436085" y="88880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ko-KR" altLang="en-US" sz="2025">
              <a:latin typeface="Times New Roman" panose="02020603050405020304" pitchFamily="18" charset="0"/>
              <a:cs typeface="Times New Roman" panose="02020603050405020304" pitchFamily="18" charset="0"/>
            </a:endParaRPr>
          </a:p>
        </p:txBody>
      </p:sp>
      <p:sp>
        <p:nvSpPr>
          <p:cNvPr id="27" name="Isosceles Triangle 5">
            <a:extLst>
              <a:ext uri="{FF2B5EF4-FFF2-40B4-BE49-F238E27FC236}">
                <a16:creationId xmlns="" xmlns:a16="http://schemas.microsoft.com/office/drawing/2014/main" id="{C3D7C2F1-FC11-CD8B-EACA-B73A0797723F}"/>
              </a:ext>
            </a:extLst>
          </p:cNvPr>
          <p:cNvSpPr>
            <a:spLocks noChangeAspect="1"/>
          </p:cNvSpPr>
          <p:nvPr/>
        </p:nvSpPr>
        <p:spPr>
          <a:xfrm>
            <a:off x="1417048" y="3191424"/>
            <a:ext cx="256304" cy="256028"/>
          </a:xfrm>
          <a:custGeom>
            <a:avLst/>
            <a:gdLst/>
            <a:ahLst/>
            <a:cxnLst/>
            <a:rect l="l" t="t" r="r" b="b"/>
            <a:pathLst>
              <a:path w="3229104" h="3225610">
                <a:moveTo>
                  <a:pt x="2311104" y="907633"/>
                </a:moveTo>
                <a:lnTo>
                  <a:pt x="3229104" y="907633"/>
                </a:lnTo>
                <a:lnTo>
                  <a:pt x="1769979" y="3097491"/>
                </a:lnTo>
                <a:close/>
                <a:moveTo>
                  <a:pt x="823" y="907633"/>
                </a:moveTo>
                <a:lnTo>
                  <a:pt x="918823" y="907633"/>
                </a:lnTo>
                <a:lnTo>
                  <a:pt x="1498048" y="3135591"/>
                </a:lnTo>
                <a:close/>
                <a:moveTo>
                  <a:pt x="1036980" y="907632"/>
                </a:moveTo>
                <a:lnTo>
                  <a:pt x="2192122" y="907632"/>
                </a:lnTo>
                <a:lnTo>
                  <a:pt x="1614551" y="3225610"/>
                </a:lnTo>
                <a:close/>
                <a:moveTo>
                  <a:pt x="2769693" y="0"/>
                </a:moveTo>
                <a:lnTo>
                  <a:pt x="3229104" y="792088"/>
                </a:lnTo>
                <a:lnTo>
                  <a:pt x="2310282" y="792088"/>
                </a:lnTo>
                <a:close/>
                <a:moveTo>
                  <a:pt x="1732713" y="0"/>
                </a:moveTo>
                <a:lnTo>
                  <a:pt x="2651535" y="0"/>
                </a:lnTo>
                <a:lnTo>
                  <a:pt x="2192124" y="792088"/>
                </a:lnTo>
                <a:close/>
                <a:moveTo>
                  <a:pt x="1614553" y="0"/>
                </a:moveTo>
                <a:lnTo>
                  <a:pt x="2073964" y="792088"/>
                </a:lnTo>
                <a:lnTo>
                  <a:pt x="1155142" y="792088"/>
                </a:lnTo>
                <a:close/>
                <a:moveTo>
                  <a:pt x="577571" y="0"/>
                </a:moveTo>
                <a:lnTo>
                  <a:pt x="1496393" y="0"/>
                </a:lnTo>
                <a:lnTo>
                  <a:pt x="1036982" y="792088"/>
                </a:lnTo>
                <a:close/>
                <a:moveTo>
                  <a:pt x="459411" y="0"/>
                </a:moveTo>
                <a:lnTo>
                  <a:pt x="918822" y="792088"/>
                </a:lnTo>
                <a:lnTo>
                  <a:pt x="0" y="7920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25">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26855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 xmlns:a16="http://schemas.microsoft.com/office/drawing/2014/main" id="{2F380C8B-A38A-4610-B70B-F0A55C946D92}"/>
              </a:ext>
            </a:extLst>
          </p:cNvPr>
          <p:cNvCxnSpPr/>
          <p:nvPr/>
        </p:nvCxnSpPr>
        <p:spPr>
          <a:xfrm>
            <a:off x="1905000" y="1701754"/>
            <a:ext cx="5181600"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 xmlns:a16="http://schemas.microsoft.com/office/drawing/2014/main" id="{5A424172-CD55-4DCB-9AAC-141D2C0704F7}"/>
              </a:ext>
            </a:extLst>
          </p:cNvPr>
          <p:cNvSpPr>
            <a:spLocks noGrp="1"/>
          </p:cNvSpPr>
          <p:nvPr>
            <p:ph type="sldNum" sz="quarter" idx="12"/>
          </p:nvPr>
        </p:nvSpPr>
        <p:spPr>
          <a:xfrm>
            <a:off x="6457950" y="5185601"/>
            <a:ext cx="2057400" cy="273844"/>
          </a:xfrm>
        </p:spPr>
        <p:txBody>
          <a:bodyPr/>
          <a:lstStyle/>
          <a:p>
            <a:fld id="{5A92A2A7-272E-4FFC-9CE4-22CBCF0DDA54}" type="slidenum">
              <a:rPr lang="en-US" smtClean="0"/>
              <a:t>32</a:t>
            </a:fld>
            <a:endParaRPr lang="en-US"/>
          </a:p>
        </p:txBody>
      </p:sp>
      <p:sp>
        <p:nvSpPr>
          <p:cNvPr id="10" name="TextBox 9">
            <a:extLst>
              <a:ext uri="{FF2B5EF4-FFF2-40B4-BE49-F238E27FC236}">
                <a16:creationId xmlns="" xmlns:a16="http://schemas.microsoft.com/office/drawing/2014/main" id="{54C8E923-367F-4B27-944B-823FA2BA7491}"/>
              </a:ext>
            </a:extLst>
          </p:cNvPr>
          <p:cNvSpPr txBox="1"/>
          <p:nvPr/>
        </p:nvSpPr>
        <p:spPr>
          <a:xfrm>
            <a:off x="1431470" y="1460772"/>
            <a:ext cx="6509660" cy="323165"/>
          </a:xfrm>
          <a:prstGeom prst="rect">
            <a:avLst/>
          </a:prstGeom>
          <a:noFill/>
          <a:effectLst/>
        </p:spPr>
        <p:txBody>
          <a:bodyPr wrap="square" rtlCol="0">
            <a:spAutoFit/>
          </a:bodyPr>
          <a:lstStyle/>
          <a:p>
            <a:pPr algn="ctr"/>
            <a:r>
              <a:rPr lang="en-US" sz="1500" dirty="0">
                <a:solidFill>
                  <a:schemeClr val="bg1"/>
                </a:solidFill>
                <a:latin typeface="#9Slide03 Montserrat Bold" panose="00000800000000000000" pitchFamily="2" charset="0"/>
              </a:rPr>
              <a:t>II. TRIỂN KHAI CÔNG TÁC TUYỂN SINH NĂM 2023</a:t>
            </a:r>
          </a:p>
        </p:txBody>
      </p:sp>
      <p:grpSp>
        <p:nvGrpSpPr>
          <p:cNvPr id="12" name="Group 11">
            <a:extLst>
              <a:ext uri="{FF2B5EF4-FFF2-40B4-BE49-F238E27FC236}">
                <a16:creationId xmlns="" xmlns:a16="http://schemas.microsoft.com/office/drawing/2014/main" id="{68D04AE3-E40F-D862-D5AF-66472CDD1EAE}"/>
              </a:ext>
            </a:extLst>
          </p:cNvPr>
          <p:cNvGrpSpPr/>
          <p:nvPr/>
        </p:nvGrpSpPr>
        <p:grpSpPr>
          <a:xfrm>
            <a:off x="1110663" y="1028118"/>
            <a:ext cx="7322391" cy="441626"/>
            <a:chOff x="3402298" y="1060722"/>
            <a:chExt cx="8094989" cy="626557"/>
          </a:xfrm>
        </p:grpSpPr>
        <p:sp>
          <p:nvSpPr>
            <p:cNvPr id="13" name="Rectangle: Rounded Corners 15">
              <a:extLst>
                <a:ext uri="{FF2B5EF4-FFF2-40B4-BE49-F238E27FC236}">
                  <a16:creationId xmlns="" xmlns:a16="http://schemas.microsoft.com/office/drawing/2014/main" id="{DA5C8B55-6AF6-E18A-3743-0510B21BAAAF}"/>
                </a:ext>
              </a:extLst>
            </p:cNvPr>
            <p:cNvSpPr/>
            <p:nvPr/>
          </p:nvSpPr>
          <p:spPr>
            <a:xfrm>
              <a:off x="3402298" y="1060722"/>
              <a:ext cx="8094989" cy="626557"/>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4" name="TextBox 13">
              <a:extLst>
                <a:ext uri="{FF2B5EF4-FFF2-40B4-BE49-F238E27FC236}">
                  <a16:creationId xmlns="" xmlns:a16="http://schemas.microsoft.com/office/drawing/2014/main" id="{E709B901-F07E-1906-3C8E-4728D9F81A97}"/>
                </a:ext>
              </a:extLst>
            </p:cNvPr>
            <p:cNvSpPr txBox="1"/>
            <p:nvPr/>
          </p:nvSpPr>
          <p:spPr>
            <a:xfrm>
              <a:off x="3633474" y="1157461"/>
              <a:ext cx="7632637" cy="523990"/>
            </a:xfrm>
            <a:prstGeom prst="rect">
              <a:avLst/>
            </a:prstGeom>
            <a:noFill/>
            <a:effectLst/>
          </p:spPr>
          <p:txBody>
            <a:bodyPr wrap="square" rtlCol="0">
              <a:spAutoFit/>
            </a:bodyPr>
            <a:lstStyle/>
            <a:p>
              <a:pPr algn="ctr"/>
              <a:r>
                <a:rPr lang="en-US" b="1" dirty="0">
                  <a:solidFill>
                    <a:schemeClr val="bg1"/>
                  </a:solidFill>
                  <a:latin typeface="#9Slide03 Montserrat Bold" panose="020B0604020202020204" charset="0"/>
                  <a:cs typeface="Arial" panose="020B0604020202020204" pitchFamily="34" charset="0"/>
                </a:rPr>
                <a:t>4. CẬP NHẬP CSDL NGÀNH</a:t>
              </a:r>
              <a:r>
                <a:rPr lang="vi-VN" b="1" dirty="0">
                  <a:solidFill>
                    <a:schemeClr val="bg1"/>
                  </a:solidFill>
                  <a:latin typeface="#9Slide03 Montserrat Bold" panose="020B0604020202020204" charset="0"/>
                  <a:cs typeface="Arial" panose="020B0604020202020204" pitchFamily="34" charset="0"/>
                </a:rPr>
                <a:t> </a:t>
              </a:r>
              <a:r>
                <a:rPr lang="en-US" b="1" dirty="0">
                  <a:solidFill>
                    <a:schemeClr val="bg1"/>
                  </a:solidFill>
                  <a:latin typeface="#9Slide03 Montserrat Bold" panose="020B0604020202020204" charset="0"/>
                  <a:cs typeface="Arial" panose="020B0604020202020204" pitchFamily="34" charset="0"/>
                </a:rPr>
                <a:t> (KẾT QUẢ HỌC TẬP BẬC THPT)</a:t>
              </a:r>
              <a:endParaRPr lang="vi-VN" b="1" dirty="0">
                <a:solidFill>
                  <a:schemeClr val="bg1"/>
                </a:solidFill>
                <a:latin typeface="#9Slide03 Montserrat Bold" panose="020B0604020202020204" charset="0"/>
                <a:cs typeface="Arial" panose="020B0604020202020204" pitchFamily="34" charset="0"/>
              </a:endParaRPr>
            </a:p>
          </p:txBody>
        </p:sp>
      </p:grpSp>
      <p:sp>
        <p:nvSpPr>
          <p:cNvPr id="3" name="Rectangle 2">
            <a:extLst>
              <a:ext uri="{FF2B5EF4-FFF2-40B4-BE49-F238E27FC236}">
                <a16:creationId xmlns="" xmlns:a16="http://schemas.microsoft.com/office/drawing/2014/main" id="{0EF83254-C8CB-DC41-38F5-3BF4D539C4CA}"/>
              </a:ext>
            </a:extLst>
          </p:cNvPr>
          <p:cNvSpPr/>
          <p:nvPr/>
        </p:nvSpPr>
        <p:spPr>
          <a:xfrm>
            <a:off x="0" y="3460069"/>
            <a:ext cx="9144000" cy="2540681"/>
          </a:xfrm>
          <a:prstGeom prst="rect">
            <a:avLst/>
          </a:prstGeom>
          <a:solidFill>
            <a:srgbClr val="B9D533">
              <a:lumMod val="60000"/>
              <a:lumOff val="40000"/>
              <a:alpha val="70000"/>
            </a:srgbClr>
          </a:solidFill>
          <a:ln w="12700" cap="flat" cmpd="sng" algn="ctr">
            <a:noFill/>
            <a:prstDash val="solid"/>
            <a:miter lim="800000"/>
          </a:ln>
          <a:effectLst/>
        </p:spPr>
        <p:txBody>
          <a:bodyPr rtlCol="0" anchor="ctr"/>
          <a:lstStyle/>
          <a:p>
            <a:pPr algn="ctr" defTabSz="685800" eaLnBrk="1" fontAlgn="auto" hangingPunct="1">
              <a:spcBef>
                <a:spcPts val="0"/>
              </a:spcBef>
              <a:spcAft>
                <a:spcPts val="0"/>
              </a:spcAft>
              <a:defRPr/>
            </a:pPr>
            <a:endParaRPr lang="ko-KR" altLang="en-US" sz="1350" kern="0">
              <a:solidFill>
                <a:srgbClr val="1F497D"/>
              </a:solidFill>
              <a:latin typeface="Arial"/>
              <a:ea typeface="Arial Unicode MS"/>
            </a:endParaRPr>
          </a:p>
        </p:txBody>
      </p:sp>
      <p:grpSp>
        <p:nvGrpSpPr>
          <p:cNvPr id="4" name="Group 8">
            <a:extLst>
              <a:ext uri="{FF2B5EF4-FFF2-40B4-BE49-F238E27FC236}">
                <a16:creationId xmlns="" xmlns:a16="http://schemas.microsoft.com/office/drawing/2014/main" id="{95B6F54C-79FA-75CF-35B7-FF119C79ACAD}"/>
              </a:ext>
            </a:extLst>
          </p:cNvPr>
          <p:cNvGrpSpPr/>
          <p:nvPr/>
        </p:nvGrpSpPr>
        <p:grpSpPr>
          <a:xfrm>
            <a:off x="2168525" y="3796875"/>
            <a:ext cx="1396158" cy="1954310"/>
            <a:chOff x="-475010" y="1052623"/>
            <a:chExt cx="3859356" cy="2605745"/>
          </a:xfrm>
        </p:grpSpPr>
        <p:sp>
          <p:nvSpPr>
            <p:cNvPr id="5" name="TextBox 4">
              <a:extLst>
                <a:ext uri="{FF2B5EF4-FFF2-40B4-BE49-F238E27FC236}">
                  <a16:creationId xmlns="" xmlns:a16="http://schemas.microsoft.com/office/drawing/2014/main" id="{AA134518-E107-00D9-B098-8B051096FAED}"/>
                </a:ext>
              </a:extLst>
            </p:cNvPr>
            <p:cNvSpPr txBox="1"/>
            <p:nvPr/>
          </p:nvSpPr>
          <p:spPr>
            <a:xfrm>
              <a:off x="-475010" y="1052623"/>
              <a:ext cx="3859356" cy="430886"/>
            </a:xfrm>
            <a:prstGeom prst="rect">
              <a:avLst/>
            </a:prstGeom>
            <a:noFill/>
          </p:spPr>
          <p:txBody>
            <a:bodyPr wrap="square" rtlCol="0" anchor="ctr">
              <a:spAutoFit/>
            </a:bodyPr>
            <a:lstStyle/>
            <a:p>
              <a:pPr algn="ctr"/>
              <a:r>
                <a:rPr lang="en-US" altLang="ko-KR" sz="1500" b="1">
                  <a:solidFill>
                    <a:srgbClr val="1F497D"/>
                  </a:solidFill>
                  <a:latin typeface="Arial"/>
                  <a:ea typeface="Arial Unicode MS"/>
                  <a:cs typeface="Arial" pitchFamily="34" charset="0"/>
                </a:rPr>
                <a:t>Sở GDĐT</a:t>
              </a:r>
              <a:endParaRPr lang="ko-KR" altLang="en-US" sz="1500" b="1" dirty="0">
                <a:solidFill>
                  <a:srgbClr val="1F497D"/>
                </a:solidFill>
                <a:latin typeface="Arial"/>
                <a:ea typeface="Arial Unicode MS"/>
                <a:cs typeface="Arial" pitchFamily="34" charset="0"/>
              </a:endParaRPr>
            </a:p>
          </p:txBody>
        </p:sp>
        <p:sp>
          <p:nvSpPr>
            <p:cNvPr id="7" name="TextBox 6">
              <a:extLst>
                <a:ext uri="{FF2B5EF4-FFF2-40B4-BE49-F238E27FC236}">
                  <a16:creationId xmlns="" xmlns:a16="http://schemas.microsoft.com/office/drawing/2014/main" id="{C245CE5A-E3C0-5EAE-84C1-C7B7FA46251A}"/>
                </a:ext>
              </a:extLst>
            </p:cNvPr>
            <p:cNvSpPr txBox="1"/>
            <p:nvPr/>
          </p:nvSpPr>
          <p:spPr>
            <a:xfrm>
              <a:off x="-460973" y="1380822"/>
              <a:ext cx="3845319" cy="2277546"/>
            </a:xfrm>
            <a:prstGeom prst="rect">
              <a:avLst/>
            </a:prstGeom>
            <a:noFill/>
          </p:spPr>
          <p:txBody>
            <a:bodyPr wrap="square" rtlCol="0">
              <a:spAutoFit/>
            </a:bodyPr>
            <a:lstStyle/>
            <a:p>
              <a:pPr algn="ctr"/>
              <a:r>
                <a:rPr lang="vi-VN" altLang="ko-KR" sz="1500" dirty="0">
                  <a:solidFill>
                    <a:srgbClr val="1F497D"/>
                  </a:solidFill>
                  <a:latin typeface="Arial"/>
                  <a:ea typeface="Arial Unicode MS"/>
                  <a:cs typeface="Arial" pitchFamily="34" charset="0"/>
                </a:rPr>
                <a:t>chỉ đạo các trường phổ thông kiểm tra, rà soát và xác nhận dữ liệu đã được đồng bộ</a:t>
              </a:r>
              <a:endParaRPr lang="ko-KR" altLang="en-US" dirty="0">
                <a:solidFill>
                  <a:srgbClr val="1F497D"/>
                </a:solidFill>
                <a:latin typeface="Arial"/>
                <a:ea typeface="Arial Unicode MS"/>
                <a:cs typeface="Arial" pitchFamily="34" charset="0"/>
              </a:endParaRPr>
            </a:p>
          </p:txBody>
        </p:sp>
      </p:grpSp>
      <p:grpSp>
        <p:nvGrpSpPr>
          <p:cNvPr id="8" name="Group 21">
            <a:extLst>
              <a:ext uri="{FF2B5EF4-FFF2-40B4-BE49-F238E27FC236}">
                <a16:creationId xmlns="" xmlns:a16="http://schemas.microsoft.com/office/drawing/2014/main" id="{419685A4-64B9-9FE4-5E45-68327FEF89BB}"/>
              </a:ext>
            </a:extLst>
          </p:cNvPr>
          <p:cNvGrpSpPr/>
          <p:nvPr/>
        </p:nvGrpSpPr>
        <p:grpSpPr>
          <a:xfrm>
            <a:off x="237567" y="3796875"/>
            <a:ext cx="1966137" cy="1954310"/>
            <a:chOff x="-475010" y="1052623"/>
            <a:chExt cx="3859356" cy="2605745"/>
          </a:xfrm>
        </p:grpSpPr>
        <p:sp>
          <p:nvSpPr>
            <p:cNvPr id="9" name="TextBox 8">
              <a:extLst>
                <a:ext uri="{FF2B5EF4-FFF2-40B4-BE49-F238E27FC236}">
                  <a16:creationId xmlns="" xmlns:a16="http://schemas.microsoft.com/office/drawing/2014/main" id="{D6F9DC44-D378-1A34-3590-A8F2D383D169}"/>
                </a:ext>
              </a:extLst>
            </p:cNvPr>
            <p:cNvSpPr txBox="1"/>
            <p:nvPr/>
          </p:nvSpPr>
          <p:spPr>
            <a:xfrm>
              <a:off x="-475010" y="1052623"/>
              <a:ext cx="3859356" cy="430886"/>
            </a:xfrm>
            <a:prstGeom prst="rect">
              <a:avLst/>
            </a:prstGeom>
            <a:noFill/>
          </p:spPr>
          <p:txBody>
            <a:bodyPr wrap="square" rtlCol="0" anchor="ctr">
              <a:spAutoFit/>
            </a:bodyPr>
            <a:lstStyle/>
            <a:p>
              <a:pPr algn="ctr"/>
              <a:r>
                <a:rPr lang="en-US" altLang="ko-KR" sz="1500" b="1">
                  <a:solidFill>
                    <a:srgbClr val="1F497D"/>
                  </a:solidFill>
                  <a:latin typeface="Arial"/>
                  <a:ea typeface="Arial Unicode MS"/>
                  <a:cs typeface="Arial" pitchFamily="34" charset="0"/>
                </a:rPr>
                <a:t>Sở GDĐT</a:t>
              </a:r>
              <a:endParaRPr lang="ko-KR" altLang="en-US" sz="1500" b="1" dirty="0">
                <a:solidFill>
                  <a:srgbClr val="1F497D"/>
                </a:solidFill>
                <a:latin typeface="Arial"/>
                <a:ea typeface="Arial Unicode MS"/>
                <a:cs typeface="Arial" pitchFamily="34" charset="0"/>
              </a:endParaRPr>
            </a:p>
          </p:txBody>
        </p:sp>
        <p:sp>
          <p:nvSpPr>
            <p:cNvPr id="11" name="TextBox 10">
              <a:extLst>
                <a:ext uri="{FF2B5EF4-FFF2-40B4-BE49-F238E27FC236}">
                  <a16:creationId xmlns="" xmlns:a16="http://schemas.microsoft.com/office/drawing/2014/main" id="{E1AAB556-98A9-94A5-A674-2698797FC391}"/>
                </a:ext>
              </a:extLst>
            </p:cNvPr>
            <p:cNvSpPr txBox="1"/>
            <p:nvPr/>
          </p:nvSpPr>
          <p:spPr>
            <a:xfrm>
              <a:off x="-460975" y="1380822"/>
              <a:ext cx="3845321" cy="2277546"/>
            </a:xfrm>
            <a:prstGeom prst="rect">
              <a:avLst/>
            </a:prstGeom>
            <a:noFill/>
          </p:spPr>
          <p:txBody>
            <a:bodyPr wrap="square" rtlCol="0">
              <a:spAutoFit/>
            </a:bodyPr>
            <a:lstStyle/>
            <a:p>
              <a:pPr algn="ctr"/>
              <a:r>
                <a:rPr lang="vi-VN" altLang="ko-KR" sz="1500" dirty="0">
                  <a:solidFill>
                    <a:srgbClr val="1F497D"/>
                  </a:solidFill>
                  <a:latin typeface="Arial"/>
                  <a:ea typeface="Arial Unicode MS"/>
                  <a:cs typeface="Arial" pitchFamily="34" charset="0"/>
                </a:rPr>
                <a:t>chỉ đạo nhập kết quả học tập bậc THPT trên </a:t>
              </a:r>
              <a:r>
                <a:rPr lang="en-US" altLang="ko-KR" sz="1500" dirty="0">
                  <a:solidFill>
                    <a:srgbClr val="1F497D"/>
                  </a:solidFill>
                  <a:latin typeface="Arial"/>
                  <a:ea typeface="Arial Unicode MS"/>
                  <a:cs typeface="Arial" pitchFamily="34" charset="0"/>
                </a:rPr>
                <a:t>CSDL</a:t>
              </a:r>
              <a:r>
                <a:rPr lang="vi-VN" altLang="ko-KR" sz="1500" dirty="0">
                  <a:solidFill>
                    <a:srgbClr val="1F497D"/>
                  </a:solidFill>
                  <a:latin typeface="Arial"/>
                  <a:ea typeface="Arial Unicode MS"/>
                  <a:cs typeface="Arial" pitchFamily="34" charset="0"/>
                </a:rPr>
                <a:t> ngành đảm bảo đầy đủ, chính xác, và chịu trách nhiệm về dữ liệu</a:t>
              </a:r>
              <a:endParaRPr lang="ko-KR" altLang="en-US" dirty="0">
                <a:solidFill>
                  <a:srgbClr val="1F497D"/>
                </a:solidFill>
                <a:latin typeface="Arial"/>
                <a:ea typeface="Arial Unicode MS"/>
                <a:cs typeface="Arial" pitchFamily="34" charset="0"/>
              </a:endParaRPr>
            </a:p>
          </p:txBody>
        </p:sp>
      </p:grpSp>
      <p:grpSp>
        <p:nvGrpSpPr>
          <p:cNvPr id="15" name="Group 24">
            <a:extLst>
              <a:ext uri="{FF2B5EF4-FFF2-40B4-BE49-F238E27FC236}">
                <a16:creationId xmlns="" xmlns:a16="http://schemas.microsoft.com/office/drawing/2014/main" id="{17087BF3-21D0-D8B4-4B5B-347893A1C4B2}"/>
              </a:ext>
            </a:extLst>
          </p:cNvPr>
          <p:cNvGrpSpPr/>
          <p:nvPr/>
        </p:nvGrpSpPr>
        <p:grpSpPr>
          <a:xfrm>
            <a:off x="3606438" y="3762969"/>
            <a:ext cx="1734490" cy="1740013"/>
            <a:chOff x="-475010" y="921802"/>
            <a:chExt cx="3859356" cy="3040529"/>
          </a:xfrm>
        </p:grpSpPr>
        <p:sp>
          <p:nvSpPr>
            <p:cNvPr id="16" name="TextBox 15">
              <a:extLst>
                <a:ext uri="{FF2B5EF4-FFF2-40B4-BE49-F238E27FC236}">
                  <a16:creationId xmlns="" xmlns:a16="http://schemas.microsoft.com/office/drawing/2014/main" id="{D593B068-E6D7-595E-E336-5C6461DBEDC6}"/>
                </a:ext>
              </a:extLst>
            </p:cNvPr>
            <p:cNvSpPr txBox="1"/>
            <p:nvPr/>
          </p:nvSpPr>
          <p:spPr>
            <a:xfrm>
              <a:off x="-475010" y="921802"/>
              <a:ext cx="3859356" cy="564704"/>
            </a:xfrm>
            <a:prstGeom prst="rect">
              <a:avLst/>
            </a:prstGeom>
            <a:noFill/>
          </p:spPr>
          <p:txBody>
            <a:bodyPr wrap="square" rtlCol="0" anchor="ctr">
              <a:spAutoFit/>
            </a:bodyPr>
            <a:lstStyle/>
            <a:p>
              <a:pPr algn="ctr"/>
              <a:r>
                <a:rPr lang="en-US" altLang="ko-KR" sz="1500" b="1">
                  <a:solidFill>
                    <a:srgbClr val="C00000"/>
                  </a:solidFill>
                  <a:latin typeface="Arial"/>
                  <a:ea typeface="Arial Unicode MS"/>
                  <a:cs typeface="Arial" pitchFamily="34" charset="0"/>
                </a:rPr>
                <a:t>Bộ GDĐT</a:t>
              </a:r>
              <a:endParaRPr lang="ko-KR" altLang="en-US" sz="1500" b="1" dirty="0">
                <a:solidFill>
                  <a:srgbClr val="C00000"/>
                </a:solidFill>
                <a:latin typeface="Arial"/>
                <a:ea typeface="Arial Unicode MS"/>
                <a:cs typeface="Arial" pitchFamily="34" charset="0"/>
              </a:endParaRPr>
            </a:p>
          </p:txBody>
        </p:sp>
        <p:sp>
          <p:nvSpPr>
            <p:cNvPr id="17" name="TextBox 16">
              <a:extLst>
                <a:ext uri="{FF2B5EF4-FFF2-40B4-BE49-F238E27FC236}">
                  <a16:creationId xmlns="" xmlns:a16="http://schemas.microsoft.com/office/drawing/2014/main" id="{227DAF46-3918-771A-A3AF-87A84D104459}"/>
                </a:ext>
              </a:extLst>
            </p:cNvPr>
            <p:cNvSpPr txBox="1"/>
            <p:nvPr/>
          </p:nvSpPr>
          <p:spPr>
            <a:xfrm>
              <a:off x="-460974" y="1380822"/>
              <a:ext cx="3845320" cy="2581509"/>
            </a:xfrm>
            <a:prstGeom prst="rect">
              <a:avLst/>
            </a:prstGeom>
            <a:noFill/>
          </p:spPr>
          <p:txBody>
            <a:bodyPr wrap="square" rtlCol="0">
              <a:spAutoFit/>
            </a:bodyPr>
            <a:lstStyle/>
            <a:p>
              <a:pPr algn="ctr"/>
              <a:r>
                <a:rPr lang="en-US" altLang="ko-KR" sz="1500" dirty="0">
                  <a:solidFill>
                    <a:srgbClr val="C00000"/>
                  </a:solidFill>
                  <a:latin typeface="Arial"/>
                  <a:ea typeface="Arial Unicode MS"/>
                  <a:cs typeface="Arial" pitchFamily="34" charset="0"/>
                </a:rPr>
                <a:t>Đ</a:t>
              </a:r>
              <a:r>
                <a:rPr lang="vi-VN" altLang="ko-KR" sz="1500" dirty="0">
                  <a:solidFill>
                    <a:srgbClr val="C00000"/>
                  </a:solidFill>
                  <a:latin typeface="Arial"/>
                  <a:ea typeface="Arial Unicode MS"/>
                  <a:cs typeface="Arial" pitchFamily="34" charset="0"/>
                </a:rPr>
                <a:t>ồng bộ dữ liệu từ CSDL ngành sang Hệ thống thi tốt nghiệp THPT và Tuyển sinh </a:t>
              </a:r>
              <a:endParaRPr lang="en-US" altLang="ko-KR" sz="1500" dirty="0">
                <a:solidFill>
                  <a:srgbClr val="C00000"/>
                </a:solidFill>
                <a:latin typeface="Arial"/>
                <a:ea typeface="Arial Unicode MS"/>
                <a:cs typeface="Arial" pitchFamily="34" charset="0"/>
              </a:endParaRPr>
            </a:p>
            <a:p>
              <a:pPr algn="ctr"/>
              <a:r>
                <a:rPr lang="vi-VN" altLang="ko-KR" sz="1500" dirty="0">
                  <a:solidFill>
                    <a:srgbClr val="C00000"/>
                  </a:solidFill>
                  <a:latin typeface="Arial"/>
                  <a:ea typeface="Arial Unicode MS"/>
                  <a:cs typeface="Arial" pitchFamily="34" charset="0"/>
                </a:rPr>
                <a:t>(</a:t>
              </a:r>
              <a:r>
                <a:rPr lang="en-US" altLang="ko-KR" sz="1500" dirty="0" err="1">
                  <a:solidFill>
                    <a:srgbClr val="C00000"/>
                  </a:solidFill>
                  <a:latin typeface="Arial"/>
                  <a:ea typeface="Arial Unicode MS"/>
                  <a:cs typeface="Arial" pitchFamily="34" charset="0"/>
                </a:rPr>
                <a:t>tương</a:t>
              </a:r>
              <a:r>
                <a:rPr lang="en-US" altLang="ko-KR" sz="1500" dirty="0">
                  <a:solidFill>
                    <a:srgbClr val="C00000"/>
                  </a:solidFill>
                  <a:latin typeface="Arial"/>
                  <a:ea typeface="Arial Unicode MS"/>
                  <a:cs typeface="Arial" pitchFamily="34" charset="0"/>
                </a:rPr>
                <a:t> </a:t>
              </a:r>
              <a:r>
                <a:rPr lang="en-US" altLang="ko-KR" sz="1500" dirty="0" err="1">
                  <a:solidFill>
                    <a:srgbClr val="C00000"/>
                  </a:solidFill>
                  <a:latin typeface="Arial"/>
                  <a:ea typeface="Arial Unicode MS"/>
                  <a:cs typeface="Arial" pitchFamily="34" charset="0"/>
                </a:rPr>
                <a:t>tự</a:t>
              </a:r>
              <a:r>
                <a:rPr lang="vi-VN" altLang="ko-KR" sz="1500" dirty="0">
                  <a:solidFill>
                    <a:srgbClr val="C00000"/>
                  </a:solidFill>
                  <a:latin typeface="Arial"/>
                  <a:ea typeface="Arial Unicode MS"/>
                  <a:cs typeface="Arial" pitchFamily="34" charset="0"/>
                </a:rPr>
                <a:t> 2022)</a:t>
              </a:r>
              <a:endParaRPr lang="ko-KR" altLang="en-US" dirty="0">
                <a:solidFill>
                  <a:srgbClr val="C00000"/>
                </a:solidFill>
                <a:latin typeface="Arial"/>
                <a:ea typeface="Arial Unicode MS"/>
                <a:cs typeface="Arial" pitchFamily="34" charset="0"/>
              </a:endParaRPr>
            </a:p>
          </p:txBody>
        </p:sp>
      </p:grpSp>
      <p:grpSp>
        <p:nvGrpSpPr>
          <p:cNvPr id="18" name="Group 27">
            <a:extLst>
              <a:ext uri="{FF2B5EF4-FFF2-40B4-BE49-F238E27FC236}">
                <a16:creationId xmlns="" xmlns:a16="http://schemas.microsoft.com/office/drawing/2014/main" id="{94F7C3DE-045D-E775-87E8-5A8549136A6E}"/>
              </a:ext>
            </a:extLst>
          </p:cNvPr>
          <p:cNvGrpSpPr/>
          <p:nvPr/>
        </p:nvGrpSpPr>
        <p:grpSpPr>
          <a:xfrm>
            <a:off x="5549245" y="3760780"/>
            <a:ext cx="1391051" cy="1289244"/>
            <a:chOff x="-475010" y="1016047"/>
            <a:chExt cx="3859356" cy="1718991"/>
          </a:xfrm>
        </p:grpSpPr>
        <p:sp>
          <p:nvSpPr>
            <p:cNvPr id="19" name="TextBox 18">
              <a:extLst>
                <a:ext uri="{FF2B5EF4-FFF2-40B4-BE49-F238E27FC236}">
                  <a16:creationId xmlns="" xmlns:a16="http://schemas.microsoft.com/office/drawing/2014/main" id="{D74D3300-2D4E-014A-19AB-345B046EB4DA}"/>
                </a:ext>
              </a:extLst>
            </p:cNvPr>
            <p:cNvSpPr txBox="1"/>
            <p:nvPr/>
          </p:nvSpPr>
          <p:spPr>
            <a:xfrm>
              <a:off x="-475010" y="1016047"/>
              <a:ext cx="3859356" cy="430886"/>
            </a:xfrm>
            <a:prstGeom prst="rect">
              <a:avLst/>
            </a:prstGeom>
            <a:noFill/>
          </p:spPr>
          <p:txBody>
            <a:bodyPr wrap="square" rtlCol="0" anchor="ctr">
              <a:spAutoFit/>
            </a:bodyPr>
            <a:lstStyle/>
            <a:p>
              <a:pPr algn="ctr"/>
              <a:r>
                <a:rPr lang="en-US" altLang="ko-KR" sz="1500" b="1">
                  <a:solidFill>
                    <a:srgbClr val="1F497D"/>
                  </a:solidFill>
                  <a:latin typeface="Arial"/>
                  <a:ea typeface="Arial Unicode MS"/>
                  <a:cs typeface="Arial" pitchFamily="34" charset="0"/>
                </a:rPr>
                <a:t>Thí sinh</a:t>
              </a:r>
              <a:endParaRPr lang="ko-KR" altLang="en-US" sz="1500" b="1" dirty="0">
                <a:solidFill>
                  <a:srgbClr val="1F497D"/>
                </a:solidFill>
                <a:latin typeface="Arial"/>
                <a:ea typeface="Arial Unicode MS"/>
                <a:cs typeface="Arial" pitchFamily="34" charset="0"/>
              </a:endParaRPr>
            </a:p>
          </p:txBody>
        </p:sp>
        <p:sp>
          <p:nvSpPr>
            <p:cNvPr id="20" name="TextBox 19">
              <a:extLst>
                <a:ext uri="{FF2B5EF4-FFF2-40B4-BE49-F238E27FC236}">
                  <a16:creationId xmlns="" xmlns:a16="http://schemas.microsoft.com/office/drawing/2014/main" id="{A3277667-74D9-4C88-B876-F81FA3B84015}"/>
                </a:ext>
              </a:extLst>
            </p:cNvPr>
            <p:cNvSpPr txBox="1"/>
            <p:nvPr/>
          </p:nvSpPr>
          <p:spPr>
            <a:xfrm>
              <a:off x="-460974" y="1380821"/>
              <a:ext cx="3845320" cy="1354217"/>
            </a:xfrm>
            <a:prstGeom prst="rect">
              <a:avLst/>
            </a:prstGeom>
            <a:noFill/>
          </p:spPr>
          <p:txBody>
            <a:bodyPr wrap="square" rtlCol="0">
              <a:spAutoFit/>
            </a:bodyPr>
            <a:lstStyle/>
            <a:p>
              <a:pPr algn="ctr"/>
              <a:r>
                <a:rPr lang="en-US" altLang="ko-KR" sz="1500" dirty="0" err="1">
                  <a:solidFill>
                    <a:srgbClr val="1F497D"/>
                  </a:solidFill>
                  <a:latin typeface="Arial"/>
                  <a:ea typeface="Arial Unicode MS"/>
                  <a:cs typeface="Arial" pitchFamily="34" charset="0"/>
                </a:rPr>
                <a:t>đăng</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nhập</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Hệ</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thống</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để</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kiểm</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tra</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xác</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nhận</a:t>
              </a:r>
              <a:r>
                <a:rPr lang="en-US" altLang="ko-KR" sz="1500" dirty="0">
                  <a:solidFill>
                    <a:srgbClr val="1F497D"/>
                  </a:solidFill>
                  <a:latin typeface="Arial"/>
                  <a:ea typeface="Arial Unicode MS"/>
                  <a:cs typeface="Arial" pitchFamily="34" charset="0"/>
                </a:rPr>
                <a:t> KQ </a:t>
              </a:r>
              <a:r>
                <a:rPr lang="en-US" altLang="ko-KR" sz="1500" dirty="0" err="1">
                  <a:solidFill>
                    <a:srgbClr val="1F497D"/>
                  </a:solidFill>
                  <a:latin typeface="Arial"/>
                  <a:ea typeface="Arial Unicode MS"/>
                  <a:cs typeface="Arial" pitchFamily="34" charset="0"/>
                </a:rPr>
                <a:t>học</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tập</a:t>
              </a:r>
              <a:endParaRPr lang="ko-KR" altLang="en-US" sz="1500" dirty="0">
                <a:solidFill>
                  <a:srgbClr val="1F497D"/>
                </a:solidFill>
                <a:latin typeface="Arial"/>
                <a:ea typeface="Arial Unicode MS"/>
                <a:cs typeface="Arial" pitchFamily="34" charset="0"/>
              </a:endParaRPr>
            </a:p>
          </p:txBody>
        </p:sp>
      </p:grpSp>
      <p:grpSp>
        <p:nvGrpSpPr>
          <p:cNvPr id="21" name="Group 30">
            <a:extLst>
              <a:ext uri="{FF2B5EF4-FFF2-40B4-BE49-F238E27FC236}">
                <a16:creationId xmlns="" xmlns:a16="http://schemas.microsoft.com/office/drawing/2014/main" id="{195E0A21-EC30-F2B6-42B9-0F81BDCA9C99}"/>
              </a:ext>
            </a:extLst>
          </p:cNvPr>
          <p:cNvGrpSpPr/>
          <p:nvPr/>
        </p:nvGrpSpPr>
        <p:grpSpPr>
          <a:xfrm>
            <a:off x="7148179" y="3796875"/>
            <a:ext cx="1511189" cy="1492645"/>
            <a:chOff x="-475010" y="1052623"/>
            <a:chExt cx="3859356" cy="1990192"/>
          </a:xfrm>
        </p:grpSpPr>
        <p:sp>
          <p:nvSpPr>
            <p:cNvPr id="22" name="TextBox 21">
              <a:extLst>
                <a:ext uri="{FF2B5EF4-FFF2-40B4-BE49-F238E27FC236}">
                  <a16:creationId xmlns="" xmlns:a16="http://schemas.microsoft.com/office/drawing/2014/main" id="{4A0A79DB-F0BA-8219-B8F2-79EB1A51F499}"/>
                </a:ext>
              </a:extLst>
            </p:cNvPr>
            <p:cNvSpPr txBox="1"/>
            <p:nvPr/>
          </p:nvSpPr>
          <p:spPr>
            <a:xfrm>
              <a:off x="-475010" y="1052623"/>
              <a:ext cx="3859356" cy="430886"/>
            </a:xfrm>
            <a:prstGeom prst="rect">
              <a:avLst/>
            </a:prstGeom>
            <a:noFill/>
          </p:spPr>
          <p:txBody>
            <a:bodyPr wrap="square" rtlCol="0" anchor="ctr">
              <a:spAutoFit/>
            </a:bodyPr>
            <a:lstStyle/>
            <a:p>
              <a:pPr algn="ctr"/>
              <a:r>
                <a:rPr lang="en-US" altLang="ko-KR" sz="1500" b="1">
                  <a:solidFill>
                    <a:srgbClr val="1F497D"/>
                  </a:solidFill>
                  <a:latin typeface="Arial"/>
                  <a:ea typeface="Arial Unicode MS"/>
                  <a:cs typeface="Arial" pitchFamily="34" charset="0"/>
                </a:rPr>
                <a:t>Thí sinh tự do</a:t>
              </a:r>
              <a:endParaRPr lang="ko-KR" altLang="en-US" sz="1500" b="1" dirty="0">
                <a:solidFill>
                  <a:srgbClr val="1F497D"/>
                </a:solidFill>
                <a:latin typeface="Arial"/>
                <a:ea typeface="Arial Unicode MS"/>
                <a:cs typeface="Arial" pitchFamily="34" charset="0"/>
              </a:endParaRPr>
            </a:p>
          </p:txBody>
        </p:sp>
        <p:sp>
          <p:nvSpPr>
            <p:cNvPr id="23" name="TextBox 22">
              <a:extLst>
                <a:ext uri="{FF2B5EF4-FFF2-40B4-BE49-F238E27FC236}">
                  <a16:creationId xmlns="" xmlns:a16="http://schemas.microsoft.com/office/drawing/2014/main" id="{9B865381-58ED-CFA9-7928-8BACCC9C5091}"/>
                </a:ext>
              </a:extLst>
            </p:cNvPr>
            <p:cNvSpPr txBox="1"/>
            <p:nvPr/>
          </p:nvSpPr>
          <p:spPr>
            <a:xfrm>
              <a:off x="-460977" y="1380822"/>
              <a:ext cx="3845323" cy="1661993"/>
            </a:xfrm>
            <a:prstGeom prst="rect">
              <a:avLst/>
            </a:prstGeom>
            <a:noFill/>
          </p:spPr>
          <p:txBody>
            <a:bodyPr wrap="square" rtlCol="0">
              <a:spAutoFit/>
            </a:bodyPr>
            <a:lstStyle/>
            <a:p>
              <a:pPr algn="ctr"/>
              <a:r>
                <a:rPr lang="en-US" altLang="ko-KR" sz="1500" dirty="0" err="1">
                  <a:solidFill>
                    <a:srgbClr val="1F497D"/>
                  </a:solidFill>
                  <a:latin typeface="Arial"/>
                  <a:ea typeface="Arial Unicode MS"/>
                  <a:cs typeface="Arial" pitchFamily="34" charset="0"/>
                </a:rPr>
                <a:t>nộp</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điểm</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học</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tập</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bậc</a:t>
              </a:r>
              <a:r>
                <a:rPr lang="en-US" altLang="ko-KR" sz="1500" dirty="0">
                  <a:solidFill>
                    <a:srgbClr val="1F497D"/>
                  </a:solidFill>
                  <a:latin typeface="Arial"/>
                  <a:ea typeface="Arial Unicode MS"/>
                  <a:cs typeface="Arial" pitchFamily="34" charset="0"/>
                </a:rPr>
                <a:t> THPT </a:t>
              </a:r>
              <a:r>
                <a:rPr lang="en-US" altLang="ko-KR" sz="1500" dirty="0" err="1">
                  <a:solidFill>
                    <a:srgbClr val="1F497D"/>
                  </a:solidFill>
                  <a:latin typeface="Arial"/>
                  <a:ea typeface="Arial Unicode MS"/>
                  <a:cs typeface="Arial" pitchFamily="34" charset="0"/>
                </a:rPr>
                <a:t>trực</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tiếp</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tại</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các</a:t>
              </a:r>
              <a:r>
                <a:rPr lang="en-US" altLang="ko-KR" sz="1500" dirty="0">
                  <a:solidFill>
                    <a:srgbClr val="1F497D"/>
                  </a:solidFill>
                  <a:latin typeface="Arial"/>
                  <a:ea typeface="Arial Unicode MS"/>
                  <a:cs typeface="Arial" pitchFamily="34" charset="0"/>
                </a:rPr>
                <a:t> CSĐT </a:t>
              </a:r>
              <a:r>
                <a:rPr lang="en-US" altLang="ko-KR" sz="1500" dirty="0" err="1">
                  <a:solidFill>
                    <a:srgbClr val="1F497D"/>
                  </a:solidFill>
                  <a:latin typeface="Arial"/>
                  <a:ea typeface="Arial Unicode MS"/>
                  <a:cs typeface="Arial" pitchFamily="34" charset="0"/>
                </a:rPr>
                <a:t>mà</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thí</a:t>
              </a:r>
              <a:r>
                <a:rPr lang="en-US" altLang="ko-KR" sz="1500" dirty="0">
                  <a:solidFill>
                    <a:srgbClr val="1F497D"/>
                  </a:solidFill>
                  <a:latin typeface="Arial"/>
                  <a:ea typeface="Arial Unicode MS"/>
                  <a:cs typeface="Arial" pitchFamily="34" charset="0"/>
                </a:rPr>
                <a:t> </a:t>
              </a:r>
              <a:r>
                <a:rPr lang="en-US" altLang="ko-KR" sz="1500" dirty="0" err="1">
                  <a:solidFill>
                    <a:srgbClr val="1F497D"/>
                  </a:solidFill>
                  <a:latin typeface="Arial"/>
                  <a:ea typeface="Arial Unicode MS"/>
                  <a:cs typeface="Arial" pitchFamily="34" charset="0"/>
                </a:rPr>
                <a:t>sinh</a:t>
              </a:r>
              <a:r>
                <a:rPr lang="en-US" altLang="ko-KR" sz="1500" dirty="0">
                  <a:solidFill>
                    <a:srgbClr val="1F497D"/>
                  </a:solidFill>
                  <a:latin typeface="Arial"/>
                  <a:ea typeface="Arial Unicode MS"/>
                  <a:cs typeface="Arial" pitchFamily="34" charset="0"/>
                </a:rPr>
                <a:t> ĐKXT</a:t>
              </a:r>
            </a:p>
          </p:txBody>
        </p:sp>
      </p:grpSp>
      <p:grpSp>
        <p:nvGrpSpPr>
          <p:cNvPr id="24" name="그룹 5">
            <a:extLst>
              <a:ext uri="{FF2B5EF4-FFF2-40B4-BE49-F238E27FC236}">
                <a16:creationId xmlns="" xmlns:a16="http://schemas.microsoft.com/office/drawing/2014/main" id="{DF877149-29BA-2AD9-90EB-FC92BB66850F}"/>
              </a:ext>
            </a:extLst>
          </p:cNvPr>
          <p:cNvGrpSpPr/>
          <p:nvPr/>
        </p:nvGrpSpPr>
        <p:grpSpPr>
          <a:xfrm>
            <a:off x="5854130" y="2761237"/>
            <a:ext cx="916420" cy="892759"/>
            <a:chOff x="7420302" y="3197017"/>
            <a:chExt cx="1221893" cy="1190345"/>
          </a:xfrm>
        </p:grpSpPr>
        <p:sp>
          <p:nvSpPr>
            <p:cNvPr id="25" name="Regular Pentagon 33">
              <a:extLst>
                <a:ext uri="{FF2B5EF4-FFF2-40B4-BE49-F238E27FC236}">
                  <a16:creationId xmlns="" xmlns:a16="http://schemas.microsoft.com/office/drawing/2014/main" id="{9C639729-E6A6-F6F0-DDB1-0F038B64826E}"/>
                </a:ext>
              </a:extLst>
            </p:cNvPr>
            <p:cNvSpPr/>
            <p:nvPr/>
          </p:nvSpPr>
          <p:spPr>
            <a:xfrm>
              <a:off x="7773533" y="3197017"/>
              <a:ext cx="868662" cy="827297"/>
            </a:xfrm>
            <a:prstGeom prst="round2DiagRect">
              <a:avLst>
                <a:gd name="adj1" fmla="val 50000"/>
                <a:gd name="adj2" fmla="val 0"/>
              </a:avLst>
            </a:prstGeom>
            <a:solidFill>
              <a:srgbClr val="F79646">
                <a:alpha val="70000"/>
              </a:srgbClr>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1350" kern="0">
                <a:solidFill>
                  <a:srgbClr val="1F497D"/>
                </a:solidFill>
                <a:latin typeface="Arial"/>
                <a:ea typeface="Arial Unicode MS"/>
              </a:endParaRPr>
            </a:p>
          </p:txBody>
        </p:sp>
        <p:sp>
          <p:nvSpPr>
            <p:cNvPr id="26" name="Regular Pentagon 33">
              <a:extLst>
                <a:ext uri="{FF2B5EF4-FFF2-40B4-BE49-F238E27FC236}">
                  <a16:creationId xmlns="" xmlns:a16="http://schemas.microsoft.com/office/drawing/2014/main" id="{99F1730C-A45F-D9DF-D2D1-86DFCAC6DCBA}"/>
                </a:ext>
              </a:extLst>
            </p:cNvPr>
            <p:cNvSpPr/>
            <p:nvPr/>
          </p:nvSpPr>
          <p:spPr>
            <a:xfrm>
              <a:off x="7773533" y="3367215"/>
              <a:ext cx="689954" cy="657099"/>
            </a:xfrm>
            <a:prstGeom prst="round2DiagRect">
              <a:avLst>
                <a:gd name="adj1" fmla="val 50000"/>
                <a:gd name="adj2" fmla="val 0"/>
              </a:avLst>
            </a:prstGeom>
            <a:solidFill>
              <a:srgbClr val="F79646"/>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1350" kern="0" dirty="0">
                <a:solidFill>
                  <a:srgbClr val="1F497D"/>
                </a:solidFill>
                <a:latin typeface="Arial"/>
                <a:ea typeface="Arial Unicode MS"/>
              </a:endParaRPr>
            </a:p>
          </p:txBody>
        </p:sp>
        <p:cxnSp>
          <p:nvCxnSpPr>
            <p:cNvPr id="27" name="Straight Arrow Connector 44">
              <a:extLst>
                <a:ext uri="{FF2B5EF4-FFF2-40B4-BE49-F238E27FC236}">
                  <a16:creationId xmlns="" xmlns:a16="http://schemas.microsoft.com/office/drawing/2014/main" id="{EC5257FD-7415-E58F-5EB1-873DAD736E56}"/>
                </a:ext>
              </a:extLst>
            </p:cNvPr>
            <p:cNvCxnSpPr>
              <a:cxnSpLocks/>
            </p:cNvCxnSpPr>
            <p:nvPr/>
          </p:nvCxnSpPr>
          <p:spPr>
            <a:xfrm>
              <a:off x="7789850" y="4024314"/>
              <a:ext cx="0" cy="363048"/>
            </a:xfrm>
            <a:prstGeom prst="straightConnector1">
              <a:avLst/>
            </a:prstGeom>
            <a:noFill/>
            <a:ln w="31750" cap="flat" cmpd="sng" algn="ctr">
              <a:solidFill>
                <a:srgbClr val="F79646"/>
              </a:solidFill>
              <a:prstDash val="solid"/>
              <a:miter lim="800000"/>
              <a:tailEnd type="oval" w="lg" len="lg"/>
            </a:ln>
            <a:effectLst/>
          </p:spPr>
        </p:cxnSp>
        <p:sp>
          <p:nvSpPr>
            <p:cNvPr id="29" name="Regular Pentagon 33">
              <a:extLst>
                <a:ext uri="{FF2B5EF4-FFF2-40B4-BE49-F238E27FC236}">
                  <a16:creationId xmlns="" xmlns:a16="http://schemas.microsoft.com/office/drawing/2014/main" id="{1F08FA10-A4D6-1103-8977-43A9677E3010}"/>
                </a:ext>
              </a:extLst>
            </p:cNvPr>
            <p:cNvSpPr/>
            <p:nvPr/>
          </p:nvSpPr>
          <p:spPr>
            <a:xfrm>
              <a:off x="7420302" y="3695764"/>
              <a:ext cx="344978" cy="328550"/>
            </a:xfrm>
            <a:prstGeom prst="round2DiagRect">
              <a:avLst>
                <a:gd name="adj1" fmla="val 0"/>
                <a:gd name="adj2" fmla="val 50000"/>
              </a:avLst>
            </a:prstGeom>
            <a:solidFill>
              <a:srgbClr val="F79646">
                <a:alpha val="70000"/>
              </a:srgbClr>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1350" kern="0" dirty="0">
                <a:solidFill>
                  <a:srgbClr val="1F497D"/>
                </a:solidFill>
                <a:latin typeface="Arial"/>
                <a:ea typeface="Arial Unicode MS"/>
              </a:endParaRPr>
            </a:p>
          </p:txBody>
        </p:sp>
      </p:grpSp>
      <p:grpSp>
        <p:nvGrpSpPr>
          <p:cNvPr id="30" name="그룹 4">
            <a:extLst>
              <a:ext uri="{FF2B5EF4-FFF2-40B4-BE49-F238E27FC236}">
                <a16:creationId xmlns="" xmlns:a16="http://schemas.microsoft.com/office/drawing/2014/main" id="{C928B264-3818-1B5A-8132-6C0E8F2F57C5}"/>
              </a:ext>
            </a:extLst>
          </p:cNvPr>
          <p:cNvGrpSpPr/>
          <p:nvPr/>
        </p:nvGrpSpPr>
        <p:grpSpPr>
          <a:xfrm>
            <a:off x="3781980" y="1686291"/>
            <a:ext cx="1725076" cy="1961110"/>
            <a:chOff x="4648785" y="1763755"/>
            <a:chExt cx="2300101" cy="2614813"/>
          </a:xfrm>
        </p:grpSpPr>
        <p:sp>
          <p:nvSpPr>
            <p:cNvPr id="31" name="Regular Pentagon 3">
              <a:extLst>
                <a:ext uri="{FF2B5EF4-FFF2-40B4-BE49-F238E27FC236}">
                  <a16:creationId xmlns="" xmlns:a16="http://schemas.microsoft.com/office/drawing/2014/main" id="{82786812-DAA2-5406-CF70-A16839F4FCAA}"/>
                </a:ext>
              </a:extLst>
            </p:cNvPr>
            <p:cNvSpPr/>
            <p:nvPr/>
          </p:nvSpPr>
          <p:spPr>
            <a:xfrm>
              <a:off x="5255631" y="1763755"/>
              <a:ext cx="1693255" cy="1612623"/>
            </a:xfrm>
            <a:prstGeom prst="round2DiagRect">
              <a:avLst>
                <a:gd name="adj1" fmla="val 50000"/>
                <a:gd name="adj2" fmla="val 0"/>
              </a:avLst>
            </a:prstGeom>
            <a:solidFill>
              <a:schemeClr val="accent4">
                <a:alpha val="70000"/>
              </a:schemeClr>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1350" kern="0">
                <a:solidFill>
                  <a:srgbClr val="1F497D"/>
                </a:solidFill>
                <a:latin typeface="Arial"/>
                <a:ea typeface="Arial Unicode MS"/>
              </a:endParaRPr>
            </a:p>
          </p:txBody>
        </p:sp>
        <p:sp>
          <p:nvSpPr>
            <p:cNvPr id="32" name="Regular Pentagon 3">
              <a:extLst>
                <a:ext uri="{FF2B5EF4-FFF2-40B4-BE49-F238E27FC236}">
                  <a16:creationId xmlns="" xmlns:a16="http://schemas.microsoft.com/office/drawing/2014/main" id="{9F833DFE-7BD3-A7A4-AD92-4E1A28DFFA5C}"/>
                </a:ext>
              </a:extLst>
            </p:cNvPr>
            <p:cNvSpPr/>
            <p:nvPr/>
          </p:nvSpPr>
          <p:spPr>
            <a:xfrm>
              <a:off x="5255631" y="2095516"/>
              <a:ext cx="1344906" cy="1280862"/>
            </a:xfrm>
            <a:prstGeom prst="round2DiagRect">
              <a:avLst>
                <a:gd name="adj1" fmla="val 50000"/>
                <a:gd name="adj2" fmla="val 0"/>
              </a:avLst>
            </a:prstGeom>
            <a:solidFill>
              <a:schemeClr val="accent4">
                <a:lumMod val="20000"/>
                <a:lumOff val="80000"/>
              </a:schemeClr>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1350" kern="0">
                <a:solidFill>
                  <a:srgbClr val="1F497D"/>
                </a:solidFill>
                <a:latin typeface="Arial"/>
                <a:ea typeface="Arial Unicode MS"/>
              </a:endParaRPr>
            </a:p>
          </p:txBody>
        </p:sp>
        <p:cxnSp>
          <p:nvCxnSpPr>
            <p:cNvPr id="33" name="Straight Arrow Connector 48">
              <a:extLst>
                <a:ext uri="{FF2B5EF4-FFF2-40B4-BE49-F238E27FC236}">
                  <a16:creationId xmlns="" xmlns:a16="http://schemas.microsoft.com/office/drawing/2014/main" id="{D8C3C4AB-0159-D6D3-E4B8-FBD26F0B64F0}"/>
                </a:ext>
              </a:extLst>
            </p:cNvPr>
            <p:cNvCxnSpPr>
              <a:cxnSpLocks/>
            </p:cNvCxnSpPr>
            <p:nvPr/>
          </p:nvCxnSpPr>
          <p:spPr>
            <a:xfrm flipH="1">
              <a:off x="5271816" y="3376378"/>
              <a:ext cx="6259" cy="1002190"/>
            </a:xfrm>
            <a:prstGeom prst="straightConnector1">
              <a:avLst/>
            </a:prstGeom>
            <a:noFill/>
            <a:ln w="31750" cap="flat" cmpd="sng" algn="ctr">
              <a:solidFill>
                <a:schemeClr val="accent4"/>
              </a:solidFill>
              <a:prstDash val="solid"/>
              <a:miter lim="800000"/>
              <a:tailEnd type="oval" w="lg" len="lg"/>
            </a:ln>
            <a:effectLst/>
          </p:spPr>
        </p:cxnSp>
        <p:sp>
          <p:nvSpPr>
            <p:cNvPr id="34" name="Regular Pentagon 33">
              <a:extLst>
                <a:ext uri="{FF2B5EF4-FFF2-40B4-BE49-F238E27FC236}">
                  <a16:creationId xmlns="" xmlns:a16="http://schemas.microsoft.com/office/drawing/2014/main" id="{0C231ED6-0BC9-39B5-6B1D-9D6616BAA1B3}"/>
                </a:ext>
              </a:extLst>
            </p:cNvPr>
            <p:cNvSpPr/>
            <p:nvPr/>
          </p:nvSpPr>
          <p:spPr>
            <a:xfrm>
              <a:off x="4648785" y="2800373"/>
              <a:ext cx="589884" cy="561793"/>
            </a:xfrm>
            <a:prstGeom prst="round2DiagRect">
              <a:avLst>
                <a:gd name="adj1" fmla="val 0"/>
                <a:gd name="adj2" fmla="val 50000"/>
              </a:avLst>
            </a:prstGeom>
            <a:solidFill>
              <a:schemeClr val="accent4">
                <a:alpha val="70000"/>
              </a:schemeClr>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1350" kern="0" dirty="0">
                <a:solidFill>
                  <a:srgbClr val="1F497D"/>
                </a:solidFill>
                <a:latin typeface="Arial"/>
                <a:ea typeface="Arial Unicode MS"/>
              </a:endParaRPr>
            </a:p>
          </p:txBody>
        </p:sp>
      </p:grpSp>
      <p:grpSp>
        <p:nvGrpSpPr>
          <p:cNvPr id="35" name="그룹 3">
            <a:extLst>
              <a:ext uri="{FF2B5EF4-FFF2-40B4-BE49-F238E27FC236}">
                <a16:creationId xmlns="" xmlns:a16="http://schemas.microsoft.com/office/drawing/2014/main" id="{CFDD0D1C-ED67-1744-2C0A-78E8E20D2AD6}"/>
              </a:ext>
            </a:extLst>
          </p:cNvPr>
          <p:cNvGrpSpPr/>
          <p:nvPr/>
        </p:nvGrpSpPr>
        <p:grpSpPr>
          <a:xfrm>
            <a:off x="2168526" y="2243345"/>
            <a:ext cx="1272911" cy="1403247"/>
            <a:chOff x="2864224" y="2506495"/>
            <a:chExt cx="1697215" cy="1870996"/>
          </a:xfrm>
        </p:grpSpPr>
        <p:sp>
          <p:nvSpPr>
            <p:cNvPr id="36" name="Regular Pentagon 35">
              <a:extLst>
                <a:ext uri="{FF2B5EF4-FFF2-40B4-BE49-F238E27FC236}">
                  <a16:creationId xmlns="" xmlns:a16="http://schemas.microsoft.com/office/drawing/2014/main" id="{37C30BF5-D324-55DD-C6BB-798D5799A307}"/>
                </a:ext>
              </a:extLst>
            </p:cNvPr>
            <p:cNvSpPr/>
            <p:nvPr/>
          </p:nvSpPr>
          <p:spPr>
            <a:xfrm>
              <a:off x="3326644" y="2506495"/>
              <a:ext cx="1234795" cy="1175995"/>
            </a:xfrm>
            <a:prstGeom prst="round2DiagRect">
              <a:avLst>
                <a:gd name="adj1" fmla="val 50000"/>
                <a:gd name="adj2" fmla="val 0"/>
              </a:avLst>
            </a:prstGeom>
            <a:solidFill>
              <a:srgbClr val="4BACC6">
                <a:alpha val="70000"/>
              </a:srgbClr>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1350" kern="0">
                <a:solidFill>
                  <a:srgbClr val="1F497D"/>
                </a:solidFill>
                <a:latin typeface="Arial"/>
                <a:ea typeface="Arial Unicode MS"/>
              </a:endParaRPr>
            </a:p>
          </p:txBody>
        </p:sp>
        <p:sp>
          <p:nvSpPr>
            <p:cNvPr id="37" name="Regular Pentagon 35">
              <a:extLst>
                <a:ext uri="{FF2B5EF4-FFF2-40B4-BE49-F238E27FC236}">
                  <a16:creationId xmlns="" xmlns:a16="http://schemas.microsoft.com/office/drawing/2014/main" id="{4CC4A342-34F8-EFF8-00EC-3F21137BF24A}"/>
                </a:ext>
              </a:extLst>
            </p:cNvPr>
            <p:cNvSpPr/>
            <p:nvPr/>
          </p:nvSpPr>
          <p:spPr>
            <a:xfrm>
              <a:off x="3336668" y="2729987"/>
              <a:ext cx="980763" cy="934060"/>
            </a:xfrm>
            <a:prstGeom prst="round2DiagRect">
              <a:avLst>
                <a:gd name="adj1" fmla="val 50000"/>
                <a:gd name="adj2" fmla="val 0"/>
              </a:avLst>
            </a:prstGeom>
            <a:solidFill>
              <a:srgbClr val="4BACC6"/>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1350" kern="0">
                <a:solidFill>
                  <a:srgbClr val="1F497D"/>
                </a:solidFill>
                <a:latin typeface="Arial"/>
                <a:ea typeface="Arial Unicode MS"/>
              </a:endParaRPr>
            </a:p>
          </p:txBody>
        </p:sp>
        <p:cxnSp>
          <p:nvCxnSpPr>
            <p:cNvPr id="38" name="Straight Arrow Connector 37">
              <a:extLst>
                <a:ext uri="{FF2B5EF4-FFF2-40B4-BE49-F238E27FC236}">
                  <a16:creationId xmlns="" xmlns:a16="http://schemas.microsoft.com/office/drawing/2014/main" id="{47753309-38E5-6E5A-C2CC-15ECF618EA47}"/>
                </a:ext>
              </a:extLst>
            </p:cNvPr>
            <p:cNvCxnSpPr>
              <a:cxnSpLocks/>
            </p:cNvCxnSpPr>
            <p:nvPr/>
          </p:nvCxnSpPr>
          <p:spPr>
            <a:xfrm>
              <a:off x="3343151" y="3682490"/>
              <a:ext cx="0" cy="695001"/>
            </a:xfrm>
            <a:prstGeom prst="straightConnector1">
              <a:avLst/>
            </a:prstGeom>
            <a:noFill/>
            <a:ln w="31750" cap="flat" cmpd="sng" algn="ctr">
              <a:solidFill>
                <a:srgbClr val="4BACC6"/>
              </a:solidFill>
              <a:prstDash val="solid"/>
              <a:miter lim="800000"/>
              <a:tailEnd type="oval" w="lg" len="lg"/>
            </a:ln>
            <a:effectLst/>
          </p:spPr>
        </p:cxnSp>
        <p:sp>
          <p:nvSpPr>
            <p:cNvPr id="39" name="Regular Pentagon 33">
              <a:extLst>
                <a:ext uri="{FF2B5EF4-FFF2-40B4-BE49-F238E27FC236}">
                  <a16:creationId xmlns="" xmlns:a16="http://schemas.microsoft.com/office/drawing/2014/main" id="{98DAA827-20BE-4700-9ECA-D29EB47038ED}"/>
                </a:ext>
              </a:extLst>
            </p:cNvPr>
            <p:cNvSpPr/>
            <p:nvPr/>
          </p:nvSpPr>
          <p:spPr>
            <a:xfrm>
              <a:off x="2864224" y="3259810"/>
              <a:ext cx="443815" cy="422680"/>
            </a:xfrm>
            <a:prstGeom prst="round2DiagRect">
              <a:avLst>
                <a:gd name="adj1" fmla="val 0"/>
                <a:gd name="adj2" fmla="val 50000"/>
              </a:avLst>
            </a:prstGeom>
            <a:solidFill>
              <a:srgbClr val="4BACC6">
                <a:alpha val="70000"/>
              </a:srgbClr>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1350" kern="0" dirty="0">
                <a:solidFill>
                  <a:srgbClr val="1F497D"/>
                </a:solidFill>
                <a:latin typeface="Arial"/>
                <a:ea typeface="Arial Unicode MS"/>
              </a:endParaRPr>
            </a:p>
          </p:txBody>
        </p:sp>
      </p:grpSp>
      <p:grpSp>
        <p:nvGrpSpPr>
          <p:cNvPr id="40" name="그룹 6">
            <a:extLst>
              <a:ext uri="{FF2B5EF4-FFF2-40B4-BE49-F238E27FC236}">
                <a16:creationId xmlns="" xmlns:a16="http://schemas.microsoft.com/office/drawing/2014/main" id="{5AC03593-D216-D17E-A7BC-832550D09B0E}"/>
              </a:ext>
            </a:extLst>
          </p:cNvPr>
          <p:cNvGrpSpPr/>
          <p:nvPr/>
        </p:nvGrpSpPr>
        <p:grpSpPr>
          <a:xfrm>
            <a:off x="7117623" y="2007780"/>
            <a:ext cx="1276520" cy="1646216"/>
            <a:chOff x="9228771" y="2192407"/>
            <a:chExt cx="1702026" cy="2194955"/>
          </a:xfrm>
        </p:grpSpPr>
        <p:sp>
          <p:nvSpPr>
            <p:cNvPr id="41" name="Regular Pentagon 34">
              <a:extLst>
                <a:ext uri="{FF2B5EF4-FFF2-40B4-BE49-F238E27FC236}">
                  <a16:creationId xmlns="" xmlns:a16="http://schemas.microsoft.com/office/drawing/2014/main" id="{A6D1C0A3-921F-8D06-023E-AE098447F505}"/>
                </a:ext>
              </a:extLst>
            </p:cNvPr>
            <p:cNvSpPr/>
            <p:nvPr/>
          </p:nvSpPr>
          <p:spPr>
            <a:xfrm>
              <a:off x="9696002" y="2192407"/>
              <a:ext cx="1234795" cy="1175995"/>
            </a:xfrm>
            <a:prstGeom prst="round2DiagRect">
              <a:avLst>
                <a:gd name="adj1" fmla="val 50000"/>
                <a:gd name="adj2" fmla="val 0"/>
              </a:avLst>
            </a:prstGeom>
            <a:solidFill>
              <a:srgbClr val="45C1A4">
                <a:alpha val="70000"/>
              </a:srgbClr>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1350" kern="0">
                <a:solidFill>
                  <a:srgbClr val="1F497D"/>
                </a:solidFill>
                <a:latin typeface="Arial"/>
                <a:ea typeface="Arial Unicode MS"/>
              </a:endParaRPr>
            </a:p>
          </p:txBody>
        </p:sp>
        <p:sp>
          <p:nvSpPr>
            <p:cNvPr id="42" name="Regular Pentagon 34">
              <a:extLst>
                <a:ext uri="{FF2B5EF4-FFF2-40B4-BE49-F238E27FC236}">
                  <a16:creationId xmlns="" xmlns:a16="http://schemas.microsoft.com/office/drawing/2014/main" id="{E18F8AF9-9DCC-72AA-4B19-F2177EB8C2D9}"/>
                </a:ext>
              </a:extLst>
            </p:cNvPr>
            <p:cNvSpPr/>
            <p:nvPr/>
          </p:nvSpPr>
          <p:spPr>
            <a:xfrm>
              <a:off x="9696002" y="2434342"/>
              <a:ext cx="980763" cy="934060"/>
            </a:xfrm>
            <a:prstGeom prst="round2DiagRect">
              <a:avLst>
                <a:gd name="adj1" fmla="val 50000"/>
                <a:gd name="adj2" fmla="val 0"/>
              </a:avLst>
            </a:prstGeom>
            <a:solidFill>
              <a:srgbClr val="45C1A4"/>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1350" kern="0">
                <a:solidFill>
                  <a:srgbClr val="1F497D"/>
                </a:solidFill>
                <a:latin typeface="Arial"/>
                <a:ea typeface="Arial Unicode MS"/>
              </a:endParaRPr>
            </a:p>
          </p:txBody>
        </p:sp>
        <p:cxnSp>
          <p:nvCxnSpPr>
            <p:cNvPr id="43" name="Straight Arrow Connector 46">
              <a:extLst>
                <a:ext uri="{FF2B5EF4-FFF2-40B4-BE49-F238E27FC236}">
                  <a16:creationId xmlns="" xmlns:a16="http://schemas.microsoft.com/office/drawing/2014/main" id="{DF20E3AB-D19E-9252-D9E9-98BA03D9428F}"/>
                </a:ext>
              </a:extLst>
            </p:cNvPr>
            <p:cNvCxnSpPr>
              <a:cxnSpLocks/>
            </p:cNvCxnSpPr>
            <p:nvPr/>
          </p:nvCxnSpPr>
          <p:spPr>
            <a:xfrm>
              <a:off x="9712508" y="3368402"/>
              <a:ext cx="8770" cy="1018960"/>
            </a:xfrm>
            <a:prstGeom prst="straightConnector1">
              <a:avLst/>
            </a:prstGeom>
            <a:noFill/>
            <a:ln w="31750" cap="flat" cmpd="sng" algn="ctr">
              <a:solidFill>
                <a:srgbClr val="45C1A4"/>
              </a:solidFill>
              <a:prstDash val="solid"/>
              <a:miter lim="800000"/>
              <a:tailEnd type="oval" w="lg" len="lg"/>
            </a:ln>
            <a:effectLst/>
          </p:spPr>
        </p:cxnSp>
        <p:sp>
          <p:nvSpPr>
            <p:cNvPr id="44" name="Regular Pentagon 33">
              <a:extLst>
                <a:ext uri="{FF2B5EF4-FFF2-40B4-BE49-F238E27FC236}">
                  <a16:creationId xmlns="" xmlns:a16="http://schemas.microsoft.com/office/drawing/2014/main" id="{F4107B0E-CA7D-8C07-F2DA-AEE65B92CC98}"/>
                </a:ext>
              </a:extLst>
            </p:cNvPr>
            <p:cNvSpPr/>
            <p:nvPr/>
          </p:nvSpPr>
          <p:spPr>
            <a:xfrm>
              <a:off x="9228771" y="2960699"/>
              <a:ext cx="443815" cy="422680"/>
            </a:xfrm>
            <a:prstGeom prst="round2DiagRect">
              <a:avLst>
                <a:gd name="adj1" fmla="val 0"/>
                <a:gd name="adj2" fmla="val 50000"/>
              </a:avLst>
            </a:prstGeom>
            <a:solidFill>
              <a:srgbClr val="45C1A4">
                <a:alpha val="70000"/>
              </a:srgbClr>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1350" kern="0" dirty="0">
                <a:solidFill>
                  <a:srgbClr val="1F497D"/>
                </a:solidFill>
                <a:latin typeface="Arial"/>
                <a:ea typeface="Arial Unicode MS"/>
              </a:endParaRPr>
            </a:p>
          </p:txBody>
        </p:sp>
      </p:grpSp>
      <p:grpSp>
        <p:nvGrpSpPr>
          <p:cNvPr id="45" name="그룹 2">
            <a:extLst>
              <a:ext uri="{FF2B5EF4-FFF2-40B4-BE49-F238E27FC236}">
                <a16:creationId xmlns="" xmlns:a16="http://schemas.microsoft.com/office/drawing/2014/main" id="{857278D4-E61B-660E-38F4-91BFFCE07978}"/>
              </a:ext>
            </a:extLst>
          </p:cNvPr>
          <p:cNvGrpSpPr/>
          <p:nvPr/>
        </p:nvGrpSpPr>
        <p:grpSpPr>
          <a:xfrm>
            <a:off x="896743" y="2598274"/>
            <a:ext cx="924708" cy="1039029"/>
            <a:chOff x="1018216" y="2979733"/>
            <a:chExt cx="1232944" cy="1385372"/>
          </a:xfrm>
        </p:grpSpPr>
        <p:sp>
          <p:nvSpPr>
            <p:cNvPr id="46" name="Regular Pentagon 36">
              <a:extLst>
                <a:ext uri="{FF2B5EF4-FFF2-40B4-BE49-F238E27FC236}">
                  <a16:creationId xmlns="" xmlns:a16="http://schemas.microsoft.com/office/drawing/2014/main" id="{CC7BA1C5-912C-54BB-10BC-A82B81400304}"/>
                </a:ext>
              </a:extLst>
            </p:cNvPr>
            <p:cNvSpPr/>
            <p:nvPr/>
          </p:nvSpPr>
          <p:spPr>
            <a:xfrm>
              <a:off x="1373099" y="2979733"/>
              <a:ext cx="878061" cy="836248"/>
            </a:xfrm>
            <a:prstGeom prst="round2DiagRect">
              <a:avLst>
                <a:gd name="adj1" fmla="val 50000"/>
                <a:gd name="adj2" fmla="val 0"/>
              </a:avLst>
            </a:prstGeom>
            <a:solidFill>
              <a:srgbClr val="8064A2">
                <a:alpha val="70000"/>
              </a:srgbClr>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1350" kern="0">
                <a:solidFill>
                  <a:srgbClr val="1F497D"/>
                </a:solidFill>
                <a:latin typeface="Arial"/>
                <a:ea typeface="Arial Unicode MS"/>
              </a:endParaRPr>
            </a:p>
          </p:txBody>
        </p:sp>
        <p:sp>
          <p:nvSpPr>
            <p:cNvPr id="47" name="Regular Pentagon 36">
              <a:extLst>
                <a:ext uri="{FF2B5EF4-FFF2-40B4-BE49-F238E27FC236}">
                  <a16:creationId xmlns="" xmlns:a16="http://schemas.microsoft.com/office/drawing/2014/main" id="{2DF1EA79-5AD3-178B-589E-5F37524CB9D8}"/>
                </a:ext>
              </a:extLst>
            </p:cNvPr>
            <p:cNvSpPr/>
            <p:nvPr/>
          </p:nvSpPr>
          <p:spPr>
            <a:xfrm>
              <a:off x="1384021" y="3151772"/>
              <a:ext cx="697420" cy="664209"/>
            </a:xfrm>
            <a:prstGeom prst="round2DiagRect">
              <a:avLst>
                <a:gd name="adj1" fmla="val 50000"/>
                <a:gd name="adj2" fmla="val 0"/>
              </a:avLst>
            </a:prstGeom>
            <a:solidFill>
              <a:srgbClr val="8064A2"/>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1350" kern="0">
                <a:solidFill>
                  <a:srgbClr val="1F497D"/>
                </a:solidFill>
                <a:latin typeface="Arial"/>
                <a:ea typeface="Arial Unicode MS"/>
              </a:endParaRPr>
            </a:p>
          </p:txBody>
        </p:sp>
        <p:cxnSp>
          <p:nvCxnSpPr>
            <p:cNvPr id="48" name="Straight Arrow Connector 41">
              <a:extLst>
                <a:ext uri="{FF2B5EF4-FFF2-40B4-BE49-F238E27FC236}">
                  <a16:creationId xmlns="" xmlns:a16="http://schemas.microsoft.com/office/drawing/2014/main" id="{32E70F17-F83B-F49C-AF28-97803711D687}"/>
                </a:ext>
              </a:extLst>
            </p:cNvPr>
            <p:cNvCxnSpPr>
              <a:cxnSpLocks/>
            </p:cNvCxnSpPr>
            <p:nvPr/>
          </p:nvCxnSpPr>
          <p:spPr>
            <a:xfrm>
              <a:off x="1392909" y="3815981"/>
              <a:ext cx="2409" cy="549124"/>
            </a:xfrm>
            <a:prstGeom prst="straightConnector1">
              <a:avLst/>
            </a:prstGeom>
            <a:noFill/>
            <a:ln w="31750" cap="flat" cmpd="sng" algn="ctr">
              <a:solidFill>
                <a:srgbClr val="8064A2"/>
              </a:solidFill>
              <a:prstDash val="solid"/>
              <a:miter lim="800000"/>
              <a:tailEnd type="oval" w="lg" len="lg"/>
            </a:ln>
            <a:effectLst/>
          </p:spPr>
        </p:cxnSp>
        <p:sp>
          <p:nvSpPr>
            <p:cNvPr id="49" name="Regular Pentagon 33">
              <a:extLst>
                <a:ext uri="{FF2B5EF4-FFF2-40B4-BE49-F238E27FC236}">
                  <a16:creationId xmlns="" xmlns:a16="http://schemas.microsoft.com/office/drawing/2014/main" id="{B070A3F7-52B0-88A0-178A-0A2205A8ADE0}"/>
                </a:ext>
              </a:extLst>
            </p:cNvPr>
            <p:cNvSpPr/>
            <p:nvPr/>
          </p:nvSpPr>
          <p:spPr>
            <a:xfrm>
              <a:off x="1018216" y="3499772"/>
              <a:ext cx="344978" cy="328550"/>
            </a:xfrm>
            <a:prstGeom prst="round2DiagRect">
              <a:avLst>
                <a:gd name="adj1" fmla="val 0"/>
                <a:gd name="adj2" fmla="val 50000"/>
              </a:avLst>
            </a:prstGeom>
            <a:solidFill>
              <a:srgbClr val="8064A2">
                <a:alpha val="70000"/>
              </a:srgbClr>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1350" kern="0" dirty="0">
                <a:solidFill>
                  <a:srgbClr val="1F497D"/>
                </a:solidFill>
                <a:latin typeface="Arial"/>
                <a:ea typeface="Arial Unicode MS"/>
              </a:endParaRPr>
            </a:p>
          </p:txBody>
        </p:sp>
      </p:grpSp>
      <p:sp>
        <p:nvSpPr>
          <p:cNvPr id="52" name="Rectangle 9">
            <a:extLst>
              <a:ext uri="{FF2B5EF4-FFF2-40B4-BE49-F238E27FC236}">
                <a16:creationId xmlns="" xmlns:a16="http://schemas.microsoft.com/office/drawing/2014/main" id="{18DC5B57-1B7F-E7A3-28EE-2EE320C288B8}"/>
              </a:ext>
            </a:extLst>
          </p:cNvPr>
          <p:cNvSpPr/>
          <p:nvPr/>
        </p:nvSpPr>
        <p:spPr>
          <a:xfrm>
            <a:off x="1347905" y="2877349"/>
            <a:ext cx="224904" cy="224539"/>
          </a:xfrm>
          <a:custGeom>
            <a:avLst/>
            <a:gdLst/>
            <a:ahLst/>
            <a:cxnLst/>
            <a:rect l="l" t="t" r="r" b="b"/>
            <a:pathLst>
              <a:path w="3228210" h="3222968">
                <a:moveTo>
                  <a:pt x="1619999" y="642446"/>
                </a:moveTo>
                <a:lnTo>
                  <a:pt x="2664115" y="1686562"/>
                </a:lnTo>
                <a:lnTo>
                  <a:pt x="2664116" y="1686562"/>
                </a:lnTo>
                <a:lnTo>
                  <a:pt x="2664116" y="3222968"/>
                </a:lnTo>
                <a:lnTo>
                  <a:pt x="2015013" y="3222968"/>
                </a:lnTo>
                <a:lnTo>
                  <a:pt x="2015013" y="2511495"/>
                </a:lnTo>
                <a:cubicBezTo>
                  <a:pt x="2015013" y="2399422"/>
                  <a:pt x="1924159" y="2308568"/>
                  <a:pt x="1812086" y="2308568"/>
                </a:cubicBezTo>
                <a:lnTo>
                  <a:pt x="1427912" y="2308568"/>
                </a:lnTo>
                <a:cubicBezTo>
                  <a:pt x="1315839" y="2308568"/>
                  <a:pt x="1224985" y="2399422"/>
                  <a:pt x="1224985" y="2511495"/>
                </a:cubicBezTo>
                <a:lnTo>
                  <a:pt x="1224985" y="3222968"/>
                </a:lnTo>
                <a:lnTo>
                  <a:pt x="575882" y="3222968"/>
                </a:lnTo>
                <a:lnTo>
                  <a:pt x="575882" y="1686562"/>
                </a:lnTo>
                <a:lnTo>
                  <a:pt x="575884" y="1686562"/>
                </a:lnTo>
                <a:close/>
                <a:moveTo>
                  <a:pt x="509997" y="122689"/>
                </a:moveTo>
                <a:lnTo>
                  <a:pt x="942045" y="122689"/>
                </a:lnTo>
                <a:lnTo>
                  <a:pt x="942045" y="542556"/>
                </a:lnTo>
                <a:lnTo>
                  <a:pt x="509997" y="974604"/>
                </a:lnTo>
                <a:close/>
                <a:moveTo>
                  <a:pt x="1620001" y="7099"/>
                </a:moveTo>
                <a:lnTo>
                  <a:pt x="3228210" y="1686560"/>
                </a:lnTo>
                <a:lnTo>
                  <a:pt x="2900441" y="1686560"/>
                </a:lnTo>
                <a:lnTo>
                  <a:pt x="1620001" y="349390"/>
                </a:lnTo>
                <a:close/>
                <a:moveTo>
                  <a:pt x="1619999" y="0"/>
                </a:moveTo>
                <a:lnTo>
                  <a:pt x="1619999" y="342291"/>
                </a:lnTo>
                <a:lnTo>
                  <a:pt x="330172" y="1679462"/>
                </a:lnTo>
                <a:lnTo>
                  <a:pt x="0" y="1679462"/>
                </a:lnTo>
                <a:close/>
              </a:path>
            </a:pathLst>
          </a:custGeom>
          <a:solidFill>
            <a:sysClr val="window" lastClr="FFFFFF"/>
          </a:solidFill>
          <a:ln w="12700" cap="flat" cmpd="sng" algn="ctr">
            <a:no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defTabSz="685800" fontAlgn="auto">
              <a:spcBef>
                <a:spcPts val="0"/>
              </a:spcBef>
              <a:spcAft>
                <a:spcPts val="0"/>
              </a:spcAft>
              <a:defRPr/>
            </a:pPr>
            <a:endParaRPr lang="ko-KR" altLang="en-US" sz="1350" dirty="0">
              <a:solidFill>
                <a:srgbClr val="1F497D"/>
              </a:solidFill>
              <a:latin typeface="Arial"/>
              <a:ea typeface="Arial Unicode MS"/>
            </a:endParaRPr>
          </a:p>
        </p:txBody>
      </p:sp>
      <p:pic>
        <p:nvPicPr>
          <p:cNvPr id="55" name="Picture 2" descr="Quốc huy Việt Nam – Wikipedia tiếng Việt">
            <a:extLst>
              <a:ext uri="{FF2B5EF4-FFF2-40B4-BE49-F238E27FC236}">
                <a16:creationId xmlns="" xmlns:a16="http://schemas.microsoft.com/office/drawing/2014/main" id="{B28482E7-04F3-022E-1998-373734156A8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87368" y="2143259"/>
            <a:ext cx="514115" cy="520285"/>
          </a:xfrm>
          <a:prstGeom prst="rect">
            <a:avLst/>
          </a:prstGeom>
          <a:noFill/>
          <a:extLst>
            <a:ext uri="{909E8E84-426E-40DD-AFC4-6F175D3DCCD1}">
              <a14:hiddenFill xmlns:a14="http://schemas.microsoft.com/office/drawing/2010/main">
                <a:solidFill>
                  <a:srgbClr val="FFFFFF"/>
                </a:solidFill>
              </a14:hiddenFill>
            </a:ext>
          </a:extLst>
        </p:spPr>
      </p:pic>
      <p:sp>
        <p:nvSpPr>
          <p:cNvPr id="28" name="Rectangle 9">
            <a:extLst>
              <a:ext uri="{FF2B5EF4-FFF2-40B4-BE49-F238E27FC236}">
                <a16:creationId xmlns="" xmlns:a16="http://schemas.microsoft.com/office/drawing/2014/main" id="{56B79FD7-0A7F-28C4-411E-7C43A22DD746}"/>
              </a:ext>
            </a:extLst>
          </p:cNvPr>
          <p:cNvSpPr/>
          <p:nvPr/>
        </p:nvSpPr>
        <p:spPr>
          <a:xfrm>
            <a:off x="2766637" y="2641483"/>
            <a:ext cx="272522" cy="272079"/>
          </a:xfrm>
          <a:custGeom>
            <a:avLst/>
            <a:gdLst/>
            <a:ahLst/>
            <a:cxnLst/>
            <a:rect l="l" t="t" r="r" b="b"/>
            <a:pathLst>
              <a:path w="3228210" h="3222968">
                <a:moveTo>
                  <a:pt x="1619999" y="642446"/>
                </a:moveTo>
                <a:lnTo>
                  <a:pt x="2664115" y="1686562"/>
                </a:lnTo>
                <a:lnTo>
                  <a:pt x="2664116" y="1686562"/>
                </a:lnTo>
                <a:lnTo>
                  <a:pt x="2664116" y="3222968"/>
                </a:lnTo>
                <a:lnTo>
                  <a:pt x="2015013" y="3222968"/>
                </a:lnTo>
                <a:lnTo>
                  <a:pt x="2015013" y="2511495"/>
                </a:lnTo>
                <a:cubicBezTo>
                  <a:pt x="2015013" y="2399422"/>
                  <a:pt x="1924159" y="2308568"/>
                  <a:pt x="1812086" y="2308568"/>
                </a:cubicBezTo>
                <a:lnTo>
                  <a:pt x="1427912" y="2308568"/>
                </a:lnTo>
                <a:cubicBezTo>
                  <a:pt x="1315839" y="2308568"/>
                  <a:pt x="1224985" y="2399422"/>
                  <a:pt x="1224985" y="2511495"/>
                </a:cubicBezTo>
                <a:lnTo>
                  <a:pt x="1224985" y="3222968"/>
                </a:lnTo>
                <a:lnTo>
                  <a:pt x="575882" y="3222968"/>
                </a:lnTo>
                <a:lnTo>
                  <a:pt x="575882" y="1686562"/>
                </a:lnTo>
                <a:lnTo>
                  <a:pt x="575884" y="1686562"/>
                </a:lnTo>
                <a:close/>
                <a:moveTo>
                  <a:pt x="509997" y="122689"/>
                </a:moveTo>
                <a:lnTo>
                  <a:pt x="942045" y="122689"/>
                </a:lnTo>
                <a:lnTo>
                  <a:pt x="942045" y="542556"/>
                </a:lnTo>
                <a:lnTo>
                  <a:pt x="509997" y="974604"/>
                </a:lnTo>
                <a:close/>
                <a:moveTo>
                  <a:pt x="1620001" y="7099"/>
                </a:moveTo>
                <a:lnTo>
                  <a:pt x="3228210" y="1686560"/>
                </a:lnTo>
                <a:lnTo>
                  <a:pt x="2900441" y="1686560"/>
                </a:lnTo>
                <a:lnTo>
                  <a:pt x="1620001" y="349390"/>
                </a:lnTo>
                <a:close/>
                <a:moveTo>
                  <a:pt x="1619999" y="0"/>
                </a:moveTo>
                <a:lnTo>
                  <a:pt x="1619999" y="342291"/>
                </a:lnTo>
                <a:lnTo>
                  <a:pt x="330172" y="1679462"/>
                </a:lnTo>
                <a:lnTo>
                  <a:pt x="0" y="1679462"/>
                </a:lnTo>
                <a:close/>
              </a:path>
            </a:pathLst>
          </a:custGeom>
          <a:solidFill>
            <a:sysClr val="window" lastClr="FFFFFF"/>
          </a:solidFill>
          <a:ln w="12700" cap="flat" cmpd="sng" algn="ctr">
            <a:noFill/>
            <a:prstDash val="solid"/>
            <a:miter lim="800000"/>
          </a:ln>
          <a:effectLst/>
        </p:spPr>
        <p:txBody>
          <a:bodyPr rot="0" spcFirstLastPara="0" vert="horz" wrap="square" lIns="68580" tIns="34290" rIns="68580" bIns="34290" numCol="1" spcCol="0" rtlCol="0" fromWordArt="0" anchor="ctr" anchorCtr="0" forceAA="0" compatLnSpc="1">
            <a:prstTxWarp prst="textNoShape">
              <a:avLst/>
            </a:prstTxWarp>
            <a:noAutofit/>
          </a:bodyP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defTabSz="685800" fontAlgn="auto">
              <a:spcBef>
                <a:spcPts val="0"/>
              </a:spcBef>
              <a:spcAft>
                <a:spcPts val="0"/>
              </a:spcAft>
              <a:defRPr/>
            </a:pPr>
            <a:endParaRPr lang="ko-KR" altLang="en-US" sz="1350" dirty="0">
              <a:solidFill>
                <a:srgbClr val="1F497D"/>
              </a:solidFill>
              <a:latin typeface="Arial"/>
              <a:ea typeface="Arial Unicode MS"/>
            </a:endParaRPr>
          </a:p>
        </p:txBody>
      </p:sp>
      <p:sp>
        <p:nvSpPr>
          <p:cNvPr id="56" name="Round Same Side Corner Rectangle 8">
            <a:extLst>
              <a:ext uri="{FF2B5EF4-FFF2-40B4-BE49-F238E27FC236}">
                <a16:creationId xmlns="" xmlns:a16="http://schemas.microsoft.com/office/drawing/2014/main" id="{C47ABA8E-0572-C2A2-4118-FC0B1FC4A5CC}"/>
              </a:ext>
            </a:extLst>
          </p:cNvPr>
          <p:cNvSpPr/>
          <p:nvPr/>
        </p:nvSpPr>
        <p:spPr>
          <a:xfrm>
            <a:off x="6233237" y="2981621"/>
            <a:ext cx="288988" cy="289431"/>
          </a:xfrm>
          <a:custGeom>
            <a:avLst/>
            <a:gdLst/>
            <a:ahLst/>
            <a:cxnLst/>
            <a:rect l="l" t="t" r="r" b="b"/>
            <a:pathLst>
              <a:path w="3197597" h="3202496">
                <a:moveTo>
                  <a:pt x="601421" y="1611393"/>
                </a:moveTo>
                <a:lnTo>
                  <a:pt x="2596176" y="1611393"/>
                </a:lnTo>
                <a:cubicBezTo>
                  <a:pt x="2928331" y="1611393"/>
                  <a:pt x="3197594" y="1880656"/>
                  <a:pt x="3197594" y="2212811"/>
                </a:cubicBezTo>
                <a:lnTo>
                  <a:pt x="3197594" y="2776360"/>
                </a:lnTo>
                <a:lnTo>
                  <a:pt x="3197597" y="2776360"/>
                </a:lnTo>
                <a:lnTo>
                  <a:pt x="3197597" y="2914824"/>
                </a:lnTo>
                <a:lnTo>
                  <a:pt x="3197198" y="2914824"/>
                </a:lnTo>
                <a:lnTo>
                  <a:pt x="3197198" y="3202496"/>
                </a:lnTo>
                <a:lnTo>
                  <a:pt x="398" y="3202496"/>
                </a:lnTo>
                <a:lnTo>
                  <a:pt x="398" y="2914824"/>
                </a:lnTo>
                <a:lnTo>
                  <a:pt x="0" y="2914824"/>
                </a:lnTo>
                <a:lnTo>
                  <a:pt x="0" y="2212811"/>
                </a:lnTo>
                <a:cubicBezTo>
                  <a:pt x="0" y="1880656"/>
                  <a:pt x="269266" y="1611393"/>
                  <a:pt x="601421" y="1611393"/>
                </a:cubicBezTo>
                <a:close/>
                <a:moveTo>
                  <a:pt x="1598801" y="0"/>
                </a:moveTo>
                <a:cubicBezTo>
                  <a:pt x="1998649" y="0"/>
                  <a:pt x="2322791" y="324142"/>
                  <a:pt x="2322791" y="723993"/>
                </a:cubicBezTo>
                <a:cubicBezTo>
                  <a:pt x="2322791" y="1123843"/>
                  <a:pt x="1998649" y="1447985"/>
                  <a:pt x="1598801" y="1447985"/>
                </a:cubicBezTo>
                <a:cubicBezTo>
                  <a:pt x="1198951" y="1447985"/>
                  <a:pt x="874809" y="1123843"/>
                  <a:pt x="874809" y="723993"/>
                </a:cubicBezTo>
                <a:cubicBezTo>
                  <a:pt x="874809" y="324142"/>
                  <a:pt x="1198951" y="0"/>
                  <a:pt x="159880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25"/>
          </a:p>
        </p:txBody>
      </p:sp>
      <p:sp>
        <p:nvSpPr>
          <p:cNvPr id="57" name="Smiley Face 14">
            <a:extLst>
              <a:ext uri="{FF2B5EF4-FFF2-40B4-BE49-F238E27FC236}">
                <a16:creationId xmlns="" xmlns:a16="http://schemas.microsoft.com/office/drawing/2014/main" id="{D11D4E26-D8AC-754F-AE9D-37616EA3653D}"/>
              </a:ext>
            </a:extLst>
          </p:cNvPr>
          <p:cNvSpPr/>
          <p:nvPr/>
        </p:nvSpPr>
        <p:spPr>
          <a:xfrm>
            <a:off x="7678196" y="2342729"/>
            <a:ext cx="315273" cy="315273"/>
          </a:xfrm>
          <a:custGeom>
            <a:avLst/>
            <a:gdLst/>
            <a:ahLst/>
            <a:cxnLst/>
            <a:rect l="l" t="t" r="r" b="b"/>
            <a:pathLst>
              <a:path w="3240000" h="3240000">
                <a:moveTo>
                  <a:pt x="2026698" y="2215122"/>
                </a:moveTo>
                <a:cubicBezTo>
                  <a:pt x="1959656" y="2378616"/>
                  <a:pt x="1801229" y="2486070"/>
                  <a:pt x="1624533" y="2487892"/>
                </a:cubicBezTo>
                <a:cubicBezTo>
                  <a:pt x="1447837" y="2489714"/>
                  <a:pt x="1287227" y="2385551"/>
                  <a:pt x="1216828" y="2223474"/>
                </a:cubicBezTo>
                <a:lnTo>
                  <a:pt x="1039110" y="2300667"/>
                </a:lnTo>
                <a:cubicBezTo>
                  <a:pt x="1140541" y="2534187"/>
                  <a:pt x="1371947" y="2684266"/>
                  <a:pt x="1626531" y="2681641"/>
                </a:cubicBezTo>
                <a:cubicBezTo>
                  <a:pt x="1881115" y="2679016"/>
                  <a:pt x="2109376" y="2524196"/>
                  <a:pt x="2205970" y="2288634"/>
                </a:cubicBezTo>
                <a:close/>
                <a:moveTo>
                  <a:pt x="2165423" y="986226"/>
                </a:moveTo>
                <a:cubicBezTo>
                  <a:pt x="2072622" y="986226"/>
                  <a:pt x="1997392" y="1061456"/>
                  <a:pt x="1997392" y="1154257"/>
                </a:cubicBezTo>
                <a:cubicBezTo>
                  <a:pt x="1997392" y="1247058"/>
                  <a:pt x="2072622" y="1322288"/>
                  <a:pt x="2165423" y="1322288"/>
                </a:cubicBezTo>
                <a:cubicBezTo>
                  <a:pt x="2258224" y="1322288"/>
                  <a:pt x="2333454" y="1247058"/>
                  <a:pt x="2333454" y="1154257"/>
                </a:cubicBezTo>
                <a:cubicBezTo>
                  <a:pt x="2333454" y="1061456"/>
                  <a:pt x="2258224" y="986226"/>
                  <a:pt x="2165423" y="986226"/>
                </a:cubicBezTo>
                <a:close/>
                <a:moveTo>
                  <a:pt x="1107401" y="986226"/>
                </a:moveTo>
                <a:cubicBezTo>
                  <a:pt x="1014600" y="986226"/>
                  <a:pt x="939370" y="1061456"/>
                  <a:pt x="939370" y="1154257"/>
                </a:cubicBezTo>
                <a:cubicBezTo>
                  <a:pt x="939370" y="1247058"/>
                  <a:pt x="1014600" y="1322288"/>
                  <a:pt x="1107401" y="1322288"/>
                </a:cubicBezTo>
                <a:cubicBezTo>
                  <a:pt x="1200202" y="1322288"/>
                  <a:pt x="1275432" y="1247058"/>
                  <a:pt x="1275432" y="1154257"/>
                </a:cubicBezTo>
                <a:cubicBezTo>
                  <a:pt x="1275432" y="1061456"/>
                  <a:pt x="1200202" y="986226"/>
                  <a:pt x="1107401" y="986226"/>
                </a:cubicBezTo>
                <a:close/>
                <a:moveTo>
                  <a:pt x="1620000" y="0"/>
                </a:moveTo>
                <a:lnTo>
                  <a:pt x="1785636" y="8364"/>
                </a:lnTo>
                <a:lnTo>
                  <a:pt x="1946487" y="32913"/>
                </a:lnTo>
                <a:lnTo>
                  <a:pt x="2101738" y="72832"/>
                </a:lnTo>
                <a:lnTo>
                  <a:pt x="2250577" y="127308"/>
                </a:lnTo>
                <a:lnTo>
                  <a:pt x="2392188" y="195525"/>
                </a:lnTo>
                <a:lnTo>
                  <a:pt x="2525757" y="276671"/>
                </a:lnTo>
                <a:lnTo>
                  <a:pt x="2650470" y="369929"/>
                </a:lnTo>
                <a:lnTo>
                  <a:pt x="2765513" y="474487"/>
                </a:lnTo>
                <a:lnTo>
                  <a:pt x="2870071" y="589530"/>
                </a:lnTo>
                <a:lnTo>
                  <a:pt x="2963329" y="714243"/>
                </a:lnTo>
                <a:lnTo>
                  <a:pt x="3044475" y="847812"/>
                </a:lnTo>
                <a:lnTo>
                  <a:pt x="3112693" y="989423"/>
                </a:lnTo>
                <a:lnTo>
                  <a:pt x="3167168" y="1138262"/>
                </a:lnTo>
                <a:lnTo>
                  <a:pt x="3207088" y="1293514"/>
                </a:lnTo>
                <a:lnTo>
                  <a:pt x="3231636" y="1454365"/>
                </a:lnTo>
                <a:lnTo>
                  <a:pt x="3240000" y="1620000"/>
                </a:lnTo>
                <a:lnTo>
                  <a:pt x="3231636" y="1785636"/>
                </a:lnTo>
                <a:lnTo>
                  <a:pt x="3207088" y="1946487"/>
                </a:lnTo>
                <a:lnTo>
                  <a:pt x="3167168" y="2101739"/>
                </a:lnTo>
                <a:lnTo>
                  <a:pt x="3112693" y="2250577"/>
                </a:lnTo>
                <a:lnTo>
                  <a:pt x="3044475" y="2392188"/>
                </a:lnTo>
                <a:lnTo>
                  <a:pt x="2963329" y="2525758"/>
                </a:lnTo>
                <a:lnTo>
                  <a:pt x="2870071" y="2650471"/>
                </a:lnTo>
                <a:lnTo>
                  <a:pt x="2765513" y="2765513"/>
                </a:lnTo>
                <a:lnTo>
                  <a:pt x="2650470" y="2870071"/>
                </a:lnTo>
                <a:lnTo>
                  <a:pt x="2525757" y="2963330"/>
                </a:lnTo>
                <a:lnTo>
                  <a:pt x="2392188" y="3044475"/>
                </a:lnTo>
                <a:lnTo>
                  <a:pt x="2250577" y="3112693"/>
                </a:lnTo>
                <a:lnTo>
                  <a:pt x="2101738" y="3167168"/>
                </a:lnTo>
                <a:lnTo>
                  <a:pt x="1946487" y="3207088"/>
                </a:lnTo>
                <a:lnTo>
                  <a:pt x="1785636" y="3231636"/>
                </a:lnTo>
                <a:cubicBezTo>
                  <a:pt x="1731176" y="3237167"/>
                  <a:pt x="1675919" y="3240000"/>
                  <a:pt x="1620000" y="3240000"/>
                </a:cubicBezTo>
                <a:cubicBezTo>
                  <a:pt x="1508162" y="3240000"/>
                  <a:pt x="1398972" y="3228667"/>
                  <a:pt x="1293514" y="3207088"/>
                </a:cubicBezTo>
                <a:cubicBezTo>
                  <a:pt x="1240785" y="3196298"/>
                  <a:pt x="1188989" y="3182946"/>
                  <a:pt x="1138262" y="3167168"/>
                </a:cubicBezTo>
                <a:cubicBezTo>
                  <a:pt x="1087535" y="3151390"/>
                  <a:pt x="1037877" y="3133187"/>
                  <a:pt x="989423" y="3112693"/>
                </a:cubicBezTo>
                <a:cubicBezTo>
                  <a:pt x="940970" y="3092198"/>
                  <a:pt x="893721" y="3069414"/>
                  <a:pt x="847812" y="3044475"/>
                </a:cubicBezTo>
                <a:cubicBezTo>
                  <a:pt x="801903" y="3019536"/>
                  <a:pt x="757335" y="2992442"/>
                  <a:pt x="714243" y="2963330"/>
                </a:cubicBezTo>
                <a:cubicBezTo>
                  <a:pt x="671151" y="2934217"/>
                  <a:pt x="629534" y="2903086"/>
                  <a:pt x="589530" y="2870071"/>
                </a:cubicBezTo>
                <a:cubicBezTo>
                  <a:pt x="549525" y="2837056"/>
                  <a:pt x="511132" y="2802158"/>
                  <a:pt x="474487" y="2765513"/>
                </a:cubicBezTo>
                <a:cubicBezTo>
                  <a:pt x="437842" y="2728868"/>
                  <a:pt x="402944" y="2690475"/>
                  <a:pt x="369929" y="2650471"/>
                </a:cubicBezTo>
                <a:cubicBezTo>
                  <a:pt x="336915" y="2610466"/>
                  <a:pt x="305783" y="2568850"/>
                  <a:pt x="276671" y="2525758"/>
                </a:cubicBezTo>
                <a:cubicBezTo>
                  <a:pt x="247558" y="2482665"/>
                  <a:pt x="220464" y="2438097"/>
                  <a:pt x="195525" y="2392188"/>
                </a:cubicBezTo>
                <a:cubicBezTo>
                  <a:pt x="170586" y="2346280"/>
                  <a:pt x="147802" y="2299031"/>
                  <a:pt x="127308" y="2250577"/>
                </a:cubicBezTo>
                <a:cubicBezTo>
                  <a:pt x="106814" y="2202124"/>
                  <a:pt x="88610" y="2152466"/>
                  <a:pt x="72832" y="2101739"/>
                </a:cubicBezTo>
                <a:cubicBezTo>
                  <a:pt x="57054" y="2051012"/>
                  <a:pt x="43703" y="1999216"/>
                  <a:pt x="32913" y="1946487"/>
                </a:cubicBezTo>
                <a:cubicBezTo>
                  <a:pt x="22123" y="1893758"/>
                  <a:pt x="13895" y="1840095"/>
                  <a:pt x="8364" y="1785636"/>
                </a:cubicBezTo>
                <a:cubicBezTo>
                  <a:pt x="2833" y="1731176"/>
                  <a:pt x="0" y="1675919"/>
                  <a:pt x="0" y="1620000"/>
                </a:cubicBezTo>
                <a:cubicBezTo>
                  <a:pt x="0" y="1508163"/>
                  <a:pt x="11333" y="1398972"/>
                  <a:pt x="32913" y="1293514"/>
                </a:cubicBezTo>
                <a:cubicBezTo>
                  <a:pt x="43703" y="1240785"/>
                  <a:pt x="57054" y="1188989"/>
                  <a:pt x="72832" y="1138262"/>
                </a:cubicBezTo>
                <a:cubicBezTo>
                  <a:pt x="88610" y="1087535"/>
                  <a:pt x="106814" y="1037877"/>
                  <a:pt x="127308" y="989423"/>
                </a:cubicBezTo>
                <a:cubicBezTo>
                  <a:pt x="147802" y="940970"/>
                  <a:pt x="170586" y="893721"/>
                  <a:pt x="195525" y="847812"/>
                </a:cubicBezTo>
                <a:cubicBezTo>
                  <a:pt x="220464" y="801904"/>
                  <a:pt x="247558" y="757335"/>
                  <a:pt x="276671" y="714243"/>
                </a:cubicBezTo>
                <a:cubicBezTo>
                  <a:pt x="305783" y="671151"/>
                  <a:pt x="336915" y="629534"/>
                  <a:pt x="369929" y="589530"/>
                </a:cubicBezTo>
                <a:cubicBezTo>
                  <a:pt x="402944" y="549525"/>
                  <a:pt x="437842" y="511133"/>
                  <a:pt x="474487" y="474487"/>
                </a:cubicBezTo>
                <a:cubicBezTo>
                  <a:pt x="511132" y="437842"/>
                  <a:pt x="549525" y="402944"/>
                  <a:pt x="589530" y="369929"/>
                </a:cubicBezTo>
                <a:cubicBezTo>
                  <a:pt x="629534" y="336915"/>
                  <a:pt x="671151" y="305783"/>
                  <a:pt x="714243" y="276671"/>
                </a:cubicBezTo>
                <a:cubicBezTo>
                  <a:pt x="757335" y="247558"/>
                  <a:pt x="801903" y="220465"/>
                  <a:pt x="847812" y="195525"/>
                </a:cubicBezTo>
                <a:cubicBezTo>
                  <a:pt x="893721" y="170586"/>
                  <a:pt x="940970" y="147802"/>
                  <a:pt x="989423" y="127308"/>
                </a:cubicBezTo>
                <a:cubicBezTo>
                  <a:pt x="1037877" y="106814"/>
                  <a:pt x="1087535" y="88610"/>
                  <a:pt x="1138262" y="72832"/>
                </a:cubicBezTo>
                <a:cubicBezTo>
                  <a:pt x="1188989" y="57054"/>
                  <a:pt x="1240785" y="43703"/>
                  <a:pt x="1293514" y="32913"/>
                </a:cubicBezTo>
                <a:cubicBezTo>
                  <a:pt x="1346243" y="22123"/>
                  <a:pt x="1399905" y="13895"/>
                  <a:pt x="1454365" y="8364"/>
                </a:cubicBezTo>
                <a:cubicBezTo>
                  <a:pt x="1508824" y="2833"/>
                  <a:pt x="1564081" y="0"/>
                  <a:pt x="162000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ko-KR" altLang="en-US" sz="2025"/>
          </a:p>
        </p:txBody>
      </p:sp>
    </p:spTree>
    <p:extLst>
      <p:ext uri="{BB962C8B-B14F-4D97-AF65-F5344CB8AC3E}">
        <p14:creationId xmlns:p14="http://schemas.microsoft.com/office/powerpoint/2010/main" val="8583669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bwMode="auto">
          <a:xfrm>
            <a:off x="0" y="2286000"/>
            <a:ext cx="9144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marL="0" indent="0" algn="ctr">
              <a:spcBef>
                <a:spcPts val="600"/>
              </a:spcBef>
              <a:buNone/>
              <a:defRPr/>
            </a:pPr>
            <a:r>
              <a:rPr lang="en-US" sz="2800" b="1" dirty="0" smtClean="0">
                <a:solidFill>
                  <a:srgbClr val="FF0000"/>
                </a:solidFill>
                <a:latin typeface="Times New Roman" panose="02020603050405020304" pitchFamily="18" charset="0"/>
                <a:cs typeface="Times New Roman" panose="02020603050405020304" pitchFamily="18" charset="0"/>
              </a:rPr>
              <a:t>THÍ SINH VẪN SẼ PHẢI KHAI BÁO TẤT CẢ LOẠI HÌNH THAM GIA XÉT TUYỂN ĐẠI HỌC LÊN TRÊN HỆ THỐNG PHẦN MỀM CỦA BỘ VÀ TỪ ĐÓ HỆ THỐNG SẼ XÉT VÀ ĐẢM BẢO VIỆC MỘT THÍ SINH CHỈ TRÚNG TUYỂN TRƯỜNG NV CAO NHẤT</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4" name="Rectangle 2"/>
          <p:cNvSpPr txBox="1">
            <a:spLocks noChangeArrowheads="1"/>
          </p:cNvSpPr>
          <p:nvPr/>
        </p:nvSpPr>
        <p:spPr bwMode="white">
          <a:xfrm>
            <a:off x="21566" y="533400"/>
            <a:ext cx="8991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Verdana" pitchFamily="34" charset="0"/>
              </a:defRPr>
            </a:lvl2pPr>
            <a:lvl3pPr algn="ctr" rtl="0" eaLnBrk="0" fontAlgn="base" hangingPunct="0">
              <a:spcBef>
                <a:spcPct val="0"/>
              </a:spcBef>
              <a:spcAft>
                <a:spcPct val="0"/>
              </a:spcAft>
              <a:defRPr sz="3200" b="1">
                <a:solidFill>
                  <a:schemeClr val="bg1"/>
                </a:solidFill>
                <a:latin typeface="Verdana" pitchFamily="34" charset="0"/>
              </a:defRPr>
            </a:lvl3pPr>
            <a:lvl4pPr algn="ctr" rtl="0" eaLnBrk="0" fontAlgn="base" hangingPunct="0">
              <a:spcBef>
                <a:spcPct val="0"/>
              </a:spcBef>
              <a:spcAft>
                <a:spcPct val="0"/>
              </a:spcAft>
              <a:defRPr sz="3200" b="1">
                <a:solidFill>
                  <a:schemeClr val="bg1"/>
                </a:solidFill>
                <a:latin typeface="Verdana" pitchFamily="34" charset="0"/>
              </a:defRPr>
            </a:lvl4pPr>
            <a:lvl5pPr algn="ctr" rtl="0" eaLnBrk="0" fontAlgn="base" hangingPunct="0">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a:lstStyle>
          <a:p>
            <a:pPr algn="l" eaLnBrk="1" hangingPunct="1"/>
            <a:r>
              <a:rPr lang="en-US" altLang="en-US" sz="2300" kern="0" dirty="0" smtClean="0">
                <a:latin typeface="Times New Roman" panose="02020603050405020304" pitchFamily="18" charset="0"/>
                <a:cs typeface="Times New Roman" panose="02020603050405020304" pitchFamily="18" charset="0"/>
              </a:rPr>
              <a:t>DỰ THẢO</a:t>
            </a:r>
            <a:endParaRPr lang="en-US" altLang="en-US" sz="2300" kern="0" dirty="0" smtClean="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498802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8">
            <a:extLst>
              <a:ext uri="{FF2B5EF4-FFF2-40B4-BE49-F238E27FC236}">
                <a16:creationId xmlns="" xmlns:a16="http://schemas.microsoft.com/office/drawing/2014/main" id="{6A2792F1-C2E7-42C6-8E2C-27B410606548}"/>
              </a:ext>
            </a:extLst>
          </p:cNvPr>
          <p:cNvSpPr>
            <a:spLocks noChangeAspect="1"/>
          </p:cNvSpPr>
          <p:nvPr/>
        </p:nvSpPr>
        <p:spPr>
          <a:xfrm flipH="1">
            <a:off x="1933010" y="2045671"/>
            <a:ext cx="2821814" cy="1520345"/>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a:solidFill>
                <a:prstClr val="black"/>
              </a:solidFill>
              <a:latin typeface="Times New Roman" panose="02020603050405020304" pitchFamily="18" charset="0"/>
              <a:ea typeface="Arial Unicode MS"/>
              <a:cs typeface="Times New Roman" panose="02020603050405020304" pitchFamily="18" charset="0"/>
            </a:endParaRPr>
          </a:p>
        </p:txBody>
      </p:sp>
      <p:sp>
        <p:nvSpPr>
          <p:cNvPr id="4" name="Freeform 4">
            <a:extLst>
              <a:ext uri="{FF2B5EF4-FFF2-40B4-BE49-F238E27FC236}">
                <a16:creationId xmlns="" xmlns:a16="http://schemas.microsoft.com/office/drawing/2014/main" id="{CDA11D80-4858-4691-8F9C-7DD08FA1D9D6}"/>
              </a:ext>
            </a:extLst>
          </p:cNvPr>
          <p:cNvSpPr>
            <a:spLocks noChangeAspect="1"/>
          </p:cNvSpPr>
          <p:nvPr/>
        </p:nvSpPr>
        <p:spPr>
          <a:xfrm flipH="1">
            <a:off x="4644052" y="2112424"/>
            <a:ext cx="2821814" cy="1520345"/>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dirty="0">
              <a:solidFill>
                <a:prstClr val="black"/>
              </a:solidFill>
              <a:latin typeface="Times New Roman" panose="02020603050405020304" pitchFamily="18" charset="0"/>
              <a:ea typeface="Arial Unicode MS"/>
              <a:cs typeface="Times New Roman" panose="02020603050405020304" pitchFamily="18" charset="0"/>
            </a:endParaRPr>
          </a:p>
        </p:txBody>
      </p:sp>
      <p:sp>
        <p:nvSpPr>
          <p:cNvPr id="5" name="Freeform 7">
            <a:extLst>
              <a:ext uri="{FF2B5EF4-FFF2-40B4-BE49-F238E27FC236}">
                <a16:creationId xmlns="" xmlns:a16="http://schemas.microsoft.com/office/drawing/2014/main" id="{4AEBF642-66E6-4D21-BB30-6EF495DACB22}"/>
              </a:ext>
            </a:extLst>
          </p:cNvPr>
          <p:cNvSpPr>
            <a:spLocks noChangeAspect="1"/>
          </p:cNvSpPr>
          <p:nvPr/>
        </p:nvSpPr>
        <p:spPr>
          <a:xfrm flipH="1">
            <a:off x="4513578" y="4987689"/>
            <a:ext cx="1674186" cy="902024"/>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a:solidFill>
                <a:prstClr val="black"/>
              </a:solidFill>
              <a:latin typeface="Times New Roman" panose="02020603050405020304" pitchFamily="18" charset="0"/>
              <a:ea typeface="Arial Unicode MS"/>
              <a:cs typeface="Times New Roman" panose="02020603050405020304" pitchFamily="18" charset="0"/>
            </a:endParaRPr>
          </a:p>
        </p:txBody>
      </p:sp>
      <p:sp>
        <p:nvSpPr>
          <p:cNvPr id="6" name="Freeform 2">
            <a:extLst>
              <a:ext uri="{FF2B5EF4-FFF2-40B4-BE49-F238E27FC236}">
                <a16:creationId xmlns="" xmlns:a16="http://schemas.microsoft.com/office/drawing/2014/main" id="{9A25FCA8-2AA7-4A71-BE39-3D0F28DD2828}"/>
              </a:ext>
            </a:extLst>
          </p:cNvPr>
          <p:cNvSpPr>
            <a:spLocks noChangeAspect="1"/>
          </p:cNvSpPr>
          <p:nvPr/>
        </p:nvSpPr>
        <p:spPr>
          <a:xfrm flipH="1">
            <a:off x="4499953" y="2236225"/>
            <a:ext cx="1674186" cy="902024"/>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a:solidFill>
                <a:prstClr val="black"/>
              </a:solidFill>
              <a:latin typeface="Times New Roman" panose="02020603050405020304" pitchFamily="18" charset="0"/>
              <a:ea typeface="Arial Unicode MS"/>
              <a:cs typeface="Times New Roman" panose="02020603050405020304" pitchFamily="18" charset="0"/>
            </a:endParaRPr>
          </a:p>
        </p:txBody>
      </p:sp>
      <p:sp>
        <p:nvSpPr>
          <p:cNvPr id="7" name="Freeform 3">
            <a:extLst>
              <a:ext uri="{FF2B5EF4-FFF2-40B4-BE49-F238E27FC236}">
                <a16:creationId xmlns="" xmlns:a16="http://schemas.microsoft.com/office/drawing/2014/main" id="{ED9C3275-32A2-421D-A644-B96D44D4B176}"/>
              </a:ext>
            </a:extLst>
          </p:cNvPr>
          <p:cNvSpPr/>
          <p:nvPr/>
        </p:nvSpPr>
        <p:spPr>
          <a:xfrm>
            <a:off x="3017478" y="4114253"/>
            <a:ext cx="1050410" cy="639896"/>
          </a:xfrm>
          <a:custGeom>
            <a:avLst/>
            <a:gdLst>
              <a:gd name="connsiteX0" fmla="*/ 590550 w 2305050"/>
              <a:gd name="connsiteY0" fmla="*/ 1571625 h 1571625"/>
              <a:gd name="connsiteX1" fmla="*/ 1952625 w 2305050"/>
              <a:gd name="connsiteY1" fmla="*/ 1504950 h 1571625"/>
              <a:gd name="connsiteX2" fmla="*/ 2305050 w 2305050"/>
              <a:gd name="connsiteY2" fmla="*/ 876300 h 1571625"/>
              <a:gd name="connsiteX3" fmla="*/ 1762125 w 2305050"/>
              <a:gd name="connsiteY3" fmla="*/ 885825 h 1571625"/>
              <a:gd name="connsiteX4" fmla="*/ 2047875 w 2305050"/>
              <a:gd name="connsiteY4" fmla="*/ 409575 h 1571625"/>
              <a:gd name="connsiteX5" fmla="*/ 1581150 w 2305050"/>
              <a:gd name="connsiteY5" fmla="*/ 390525 h 1571625"/>
              <a:gd name="connsiteX6" fmla="*/ 1495425 w 2305050"/>
              <a:gd name="connsiteY6" fmla="*/ 1019175 h 1571625"/>
              <a:gd name="connsiteX7" fmla="*/ 1190625 w 2305050"/>
              <a:gd name="connsiteY7" fmla="*/ 0 h 1571625"/>
              <a:gd name="connsiteX8" fmla="*/ 542925 w 2305050"/>
              <a:gd name="connsiteY8" fmla="*/ 352425 h 1571625"/>
              <a:gd name="connsiteX9" fmla="*/ 1028700 w 2305050"/>
              <a:gd name="connsiteY9" fmla="*/ 923925 h 1571625"/>
              <a:gd name="connsiteX10" fmla="*/ 0 w 2305050"/>
              <a:gd name="connsiteY10" fmla="*/ 695325 h 1571625"/>
              <a:gd name="connsiteX11" fmla="*/ 590550 w 2305050"/>
              <a:gd name="connsiteY11" fmla="*/ 1571625 h 1571625"/>
              <a:gd name="connsiteX0" fmla="*/ 590550 w 2305050"/>
              <a:gd name="connsiteY0" fmla="*/ 1571625 h 1571625"/>
              <a:gd name="connsiteX1" fmla="*/ 1952625 w 2305050"/>
              <a:gd name="connsiteY1" fmla="*/ 1504950 h 1571625"/>
              <a:gd name="connsiteX2" fmla="*/ 2305050 w 2305050"/>
              <a:gd name="connsiteY2" fmla="*/ 876300 h 1571625"/>
              <a:gd name="connsiteX3" fmla="*/ 1762125 w 2305050"/>
              <a:gd name="connsiteY3" fmla="*/ 885825 h 1571625"/>
              <a:gd name="connsiteX4" fmla="*/ 2047875 w 2305050"/>
              <a:gd name="connsiteY4" fmla="*/ 409575 h 1571625"/>
              <a:gd name="connsiteX5" fmla="*/ 1581150 w 2305050"/>
              <a:gd name="connsiteY5" fmla="*/ 390525 h 1571625"/>
              <a:gd name="connsiteX6" fmla="*/ 1495425 w 2305050"/>
              <a:gd name="connsiteY6" fmla="*/ 1019175 h 1571625"/>
              <a:gd name="connsiteX7" fmla="*/ 1190625 w 2305050"/>
              <a:gd name="connsiteY7" fmla="*/ 0 h 1571625"/>
              <a:gd name="connsiteX8" fmla="*/ 542925 w 2305050"/>
              <a:gd name="connsiteY8" fmla="*/ 378853 h 1571625"/>
              <a:gd name="connsiteX9" fmla="*/ 1028700 w 2305050"/>
              <a:gd name="connsiteY9" fmla="*/ 923925 h 1571625"/>
              <a:gd name="connsiteX10" fmla="*/ 0 w 2305050"/>
              <a:gd name="connsiteY10" fmla="*/ 695325 h 1571625"/>
              <a:gd name="connsiteX11" fmla="*/ 590550 w 2305050"/>
              <a:gd name="connsiteY11" fmla="*/ 1571625 h 1571625"/>
              <a:gd name="connsiteX0" fmla="*/ 590550 w 2305050"/>
              <a:gd name="connsiteY0" fmla="*/ 1571625 h 1571625"/>
              <a:gd name="connsiteX1" fmla="*/ 1952625 w 2305050"/>
              <a:gd name="connsiteY1" fmla="*/ 1504950 h 1571625"/>
              <a:gd name="connsiteX2" fmla="*/ 2305050 w 2305050"/>
              <a:gd name="connsiteY2" fmla="*/ 876300 h 1571625"/>
              <a:gd name="connsiteX3" fmla="*/ 1762125 w 2305050"/>
              <a:gd name="connsiteY3" fmla="*/ 885825 h 1571625"/>
              <a:gd name="connsiteX4" fmla="*/ 2047875 w 2305050"/>
              <a:gd name="connsiteY4" fmla="*/ 409575 h 1571625"/>
              <a:gd name="connsiteX5" fmla="*/ 1581150 w 2305050"/>
              <a:gd name="connsiteY5" fmla="*/ 390525 h 1571625"/>
              <a:gd name="connsiteX6" fmla="*/ 1495425 w 2305050"/>
              <a:gd name="connsiteY6" fmla="*/ 1019175 h 1571625"/>
              <a:gd name="connsiteX7" fmla="*/ 1190625 w 2305050"/>
              <a:gd name="connsiteY7" fmla="*/ 0 h 1571625"/>
              <a:gd name="connsiteX8" fmla="*/ 542925 w 2305050"/>
              <a:gd name="connsiteY8" fmla="*/ 378853 h 1571625"/>
              <a:gd name="connsiteX9" fmla="*/ 1028700 w 2305050"/>
              <a:gd name="connsiteY9" fmla="*/ 923925 h 1571625"/>
              <a:gd name="connsiteX10" fmla="*/ 0 w 2305050"/>
              <a:gd name="connsiteY10" fmla="*/ 695325 h 1571625"/>
              <a:gd name="connsiteX11" fmla="*/ 590550 w 2305050"/>
              <a:gd name="connsiteY11" fmla="*/ 1571625 h 1571625"/>
              <a:gd name="connsiteX0" fmla="*/ 590550 w 2305050"/>
              <a:gd name="connsiteY0" fmla="*/ 1539911 h 1539911"/>
              <a:gd name="connsiteX1" fmla="*/ 1952625 w 2305050"/>
              <a:gd name="connsiteY1" fmla="*/ 1473236 h 1539911"/>
              <a:gd name="connsiteX2" fmla="*/ 2305050 w 2305050"/>
              <a:gd name="connsiteY2" fmla="*/ 844586 h 1539911"/>
              <a:gd name="connsiteX3" fmla="*/ 1762125 w 2305050"/>
              <a:gd name="connsiteY3" fmla="*/ 854111 h 1539911"/>
              <a:gd name="connsiteX4" fmla="*/ 2047875 w 2305050"/>
              <a:gd name="connsiteY4" fmla="*/ 377861 h 1539911"/>
              <a:gd name="connsiteX5" fmla="*/ 1581150 w 2305050"/>
              <a:gd name="connsiteY5" fmla="*/ 358811 h 1539911"/>
              <a:gd name="connsiteX6" fmla="*/ 1495425 w 2305050"/>
              <a:gd name="connsiteY6" fmla="*/ 987461 h 1539911"/>
              <a:gd name="connsiteX7" fmla="*/ 1195910 w 2305050"/>
              <a:gd name="connsiteY7" fmla="*/ 0 h 1539911"/>
              <a:gd name="connsiteX8" fmla="*/ 542925 w 2305050"/>
              <a:gd name="connsiteY8" fmla="*/ 347139 h 1539911"/>
              <a:gd name="connsiteX9" fmla="*/ 1028700 w 2305050"/>
              <a:gd name="connsiteY9" fmla="*/ 892211 h 1539911"/>
              <a:gd name="connsiteX10" fmla="*/ 0 w 2305050"/>
              <a:gd name="connsiteY10" fmla="*/ 663611 h 1539911"/>
              <a:gd name="connsiteX11" fmla="*/ 590550 w 2305050"/>
              <a:gd name="connsiteY11" fmla="*/ 1539911 h 1539911"/>
              <a:gd name="connsiteX0" fmla="*/ 590550 w 2305050"/>
              <a:gd name="connsiteY0" fmla="*/ 1565699 h 1565699"/>
              <a:gd name="connsiteX1" fmla="*/ 1952625 w 2305050"/>
              <a:gd name="connsiteY1" fmla="*/ 1499024 h 1565699"/>
              <a:gd name="connsiteX2" fmla="*/ 2305050 w 2305050"/>
              <a:gd name="connsiteY2" fmla="*/ 870374 h 1565699"/>
              <a:gd name="connsiteX3" fmla="*/ 1762125 w 2305050"/>
              <a:gd name="connsiteY3" fmla="*/ 879899 h 1565699"/>
              <a:gd name="connsiteX4" fmla="*/ 2047875 w 2305050"/>
              <a:gd name="connsiteY4" fmla="*/ 403649 h 1565699"/>
              <a:gd name="connsiteX5" fmla="*/ 1581150 w 2305050"/>
              <a:gd name="connsiteY5" fmla="*/ 384599 h 1565699"/>
              <a:gd name="connsiteX6" fmla="*/ 1495425 w 2305050"/>
              <a:gd name="connsiteY6" fmla="*/ 1013249 h 1565699"/>
              <a:gd name="connsiteX7" fmla="*/ 1195910 w 2305050"/>
              <a:gd name="connsiteY7" fmla="*/ 25788 h 1565699"/>
              <a:gd name="connsiteX8" fmla="*/ 542925 w 2305050"/>
              <a:gd name="connsiteY8" fmla="*/ 372927 h 1565699"/>
              <a:gd name="connsiteX9" fmla="*/ 1028700 w 2305050"/>
              <a:gd name="connsiteY9" fmla="*/ 917999 h 1565699"/>
              <a:gd name="connsiteX10" fmla="*/ 0 w 2305050"/>
              <a:gd name="connsiteY10" fmla="*/ 689399 h 1565699"/>
              <a:gd name="connsiteX11" fmla="*/ 590550 w 2305050"/>
              <a:gd name="connsiteY11" fmla="*/ 1565699 h 1565699"/>
              <a:gd name="connsiteX0" fmla="*/ 590550 w 2305050"/>
              <a:gd name="connsiteY0" fmla="*/ 1565699 h 1565699"/>
              <a:gd name="connsiteX1" fmla="*/ 1952625 w 2305050"/>
              <a:gd name="connsiteY1" fmla="*/ 1499024 h 1565699"/>
              <a:gd name="connsiteX2" fmla="*/ 2305050 w 2305050"/>
              <a:gd name="connsiteY2" fmla="*/ 870374 h 1565699"/>
              <a:gd name="connsiteX3" fmla="*/ 1762125 w 2305050"/>
              <a:gd name="connsiteY3" fmla="*/ 879899 h 1565699"/>
              <a:gd name="connsiteX4" fmla="*/ 2047875 w 2305050"/>
              <a:gd name="connsiteY4" fmla="*/ 403649 h 1565699"/>
              <a:gd name="connsiteX5" fmla="*/ 1581150 w 2305050"/>
              <a:gd name="connsiteY5" fmla="*/ 384599 h 1565699"/>
              <a:gd name="connsiteX6" fmla="*/ 1495425 w 2305050"/>
              <a:gd name="connsiteY6" fmla="*/ 1013249 h 1565699"/>
              <a:gd name="connsiteX7" fmla="*/ 1195910 w 2305050"/>
              <a:gd name="connsiteY7" fmla="*/ 25788 h 1565699"/>
              <a:gd name="connsiteX8" fmla="*/ 521783 w 2305050"/>
              <a:gd name="connsiteY8" fmla="*/ 372927 h 1565699"/>
              <a:gd name="connsiteX9" fmla="*/ 1028700 w 2305050"/>
              <a:gd name="connsiteY9" fmla="*/ 917999 h 1565699"/>
              <a:gd name="connsiteX10" fmla="*/ 0 w 2305050"/>
              <a:gd name="connsiteY10" fmla="*/ 689399 h 1565699"/>
              <a:gd name="connsiteX11" fmla="*/ 590550 w 2305050"/>
              <a:gd name="connsiteY11" fmla="*/ 1565699 h 1565699"/>
              <a:gd name="connsiteX0" fmla="*/ 590550 w 2305050"/>
              <a:gd name="connsiteY0" fmla="*/ 1556076 h 1556076"/>
              <a:gd name="connsiteX1" fmla="*/ 1952625 w 2305050"/>
              <a:gd name="connsiteY1" fmla="*/ 1489401 h 1556076"/>
              <a:gd name="connsiteX2" fmla="*/ 2305050 w 2305050"/>
              <a:gd name="connsiteY2" fmla="*/ 860751 h 1556076"/>
              <a:gd name="connsiteX3" fmla="*/ 1762125 w 2305050"/>
              <a:gd name="connsiteY3" fmla="*/ 870276 h 1556076"/>
              <a:gd name="connsiteX4" fmla="*/ 2047875 w 2305050"/>
              <a:gd name="connsiteY4" fmla="*/ 394026 h 1556076"/>
              <a:gd name="connsiteX5" fmla="*/ 1581150 w 2305050"/>
              <a:gd name="connsiteY5" fmla="*/ 374976 h 1556076"/>
              <a:gd name="connsiteX6" fmla="*/ 1495425 w 2305050"/>
              <a:gd name="connsiteY6" fmla="*/ 1003626 h 1556076"/>
              <a:gd name="connsiteX7" fmla="*/ 1195910 w 2305050"/>
              <a:gd name="connsiteY7" fmla="*/ 16165 h 1556076"/>
              <a:gd name="connsiteX8" fmla="*/ 521783 w 2305050"/>
              <a:gd name="connsiteY8" fmla="*/ 363304 h 1556076"/>
              <a:gd name="connsiteX9" fmla="*/ 1028700 w 2305050"/>
              <a:gd name="connsiteY9" fmla="*/ 908376 h 1556076"/>
              <a:gd name="connsiteX10" fmla="*/ 0 w 2305050"/>
              <a:gd name="connsiteY10" fmla="*/ 679776 h 1556076"/>
              <a:gd name="connsiteX11" fmla="*/ 590550 w 2305050"/>
              <a:gd name="connsiteY11" fmla="*/ 1556076 h 1556076"/>
              <a:gd name="connsiteX0" fmla="*/ 590550 w 2305050"/>
              <a:gd name="connsiteY0" fmla="*/ 1557339 h 1557339"/>
              <a:gd name="connsiteX1" fmla="*/ 1952625 w 2305050"/>
              <a:gd name="connsiteY1" fmla="*/ 1490664 h 1557339"/>
              <a:gd name="connsiteX2" fmla="*/ 2305050 w 2305050"/>
              <a:gd name="connsiteY2" fmla="*/ 862014 h 1557339"/>
              <a:gd name="connsiteX3" fmla="*/ 1762125 w 2305050"/>
              <a:gd name="connsiteY3" fmla="*/ 871539 h 1557339"/>
              <a:gd name="connsiteX4" fmla="*/ 2047875 w 2305050"/>
              <a:gd name="connsiteY4" fmla="*/ 395289 h 1557339"/>
              <a:gd name="connsiteX5" fmla="*/ 1581150 w 2305050"/>
              <a:gd name="connsiteY5" fmla="*/ 376239 h 1557339"/>
              <a:gd name="connsiteX6" fmla="*/ 1495425 w 2305050"/>
              <a:gd name="connsiteY6" fmla="*/ 1004889 h 1557339"/>
              <a:gd name="connsiteX7" fmla="*/ 1195910 w 2305050"/>
              <a:gd name="connsiteY7" fmla="*/ 17428 h 1557339"/>
              <a:gd name="connsiteX8" fmla="*/ 521783 w 2305050"/>
              <a:gd name="connsiteY8" fmla="*/ 364567 h 1557339"/>
              <a:gd name="connsiteX9" fmla="*/ 1028700 w 2305050"/>
              <a:gd name="connsiteY9" fmla="*/ 909639 h 1557339"/>
              <a:gd name="connsiteX10" fmla="*/ 0 w 2305050"/>
              <a:gd name="connsiteY10" fmla="*/ 681039 h 1557339"/>
              <a:gd name="connsiteX11" fmla="*/ 590550 w 2305050"/>
              <a:gd name="connsiteY11"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762125 w 2305050"/>
              <a:gd name="connsiteY3" fmla="*/ 871539 h 1557339"/>
              <a:gd name="connsiteX4" fmla="*/ 2047875 w 2305050"/>
              <a:gd name="connsiteY4" fmla="*/ 395289 h 1557339"/>
              <a:gd name="connsiteX5" fmla="*/ 1581150 w 2305050"/>
              <a:gd name="connsiteY5" fmla="*/ 376239 h 1557339"/>
              <a:gd name="connsiteX6" fmla="*/ 1542995 w 2305050"/>
              <a:gd name="connsiteY6" fmla="*/ 904463 h 1557339"/>
              <a:gd name="connsiteX7" fmla="*/ 1195910 w 2305050"/>
              <a:gd name="connsiteY7" fmla="*/ 17428 h 1557339"/>
              <a:gd name="connsiteX8" fmla="*/ 521783 w 2305050"/>
              <a:gd name="connsiteY8" fmla="*/ 364567 h 1557339"/>
              <a:gd name="connsiteX9" fmla="*/ 1028700 w 2305050"/>
              <a:gd name="connsiteY9" fmla="*/ 909639 h 1557339"/>
              <a:gd name="connsiteX10" fmla="*/ 0 w 2305050"/>
              <a:gd name="connsiteY10" fmla="*/ 681039 h 1557339"/>
              <a:gd name="connsiteX11" fmla="*/ 590550 w 2305050"/>
              <a:gd name="connsiteY11"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762125 w 2305050"/>
              <a:gd name="connsiteY3" fmla="*/ 871539 h 1557339"/>
              <a:gd name="connsiteX4" fmla="*/ 2047875 w 2305050"/>
              <a:gd name="connsiteY4" fmla="*/ 395289 h 1557339"/>
              <a:gd name="connsiteX5" fmla="*/ 1581150 w 2305050"/>
              <a:gd name="connsiteY5" fmla="*/ 376239 h 1557339"/>
              <a:gd name="connsiteX6" fmla="*/ 1542995 w 2305050"/>
              <a:gd name="connsiteY6" fmla="*/ 904463 h 1557339"/>
              <a:gd name="connsiteX7" fmla="*/ 1195910 w 2305050"/>
              <a:gd name="connsiteY7" fmla="*/ 17428 h 1557339"/>
              <a:gd name="connsiteX8" fmla="*/ 521783 w 2305050"/>
              <a:gd name="connsiteY8" fmla="*/ 364567 h 1557339"/>
              <a:gd name="connsiteX9" fmla="*/ 1028700 w 2305050"/>
              <a:gd name="connsiteY9" fmla="*/ 909639 h 1557339"/>
              <a:gd name="connsiteX10" fmla="*/ 0 w 2305050"/>
              <a:gd name="connsiteY10" fmla="*/ 681039 h 1557339"/>
              <a:gd name="connsiteX11" fmla="*/ 590550 w 2305050"/>
              <a:gd name="connsiteY11"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762125 w 2305050"/>
              <a:gd name="connsiteY3" fmla="*/ 871539 h 1557339"/>
              <a:gd name="connsiteX4" fmla="*/ 2047875 w 2305050"/>
              <a:gd name="connsiteY4" fmla="*/ 395289 h 1557339"/>
              <a:gd name="connsiteX5" fmla="*/ 1581150 w 2305050"/>
              <a:gd name="connsiteY5" fmla="*/ 376239 h 1557339"/>
              <a:gd name="connsiteX6" fmla="*/ 1542995 w 2305050"/>
              <a:gd name="connsiteY6" fmla="*/ 904463 h 1557339"/>
              <a:gd name="connsiteX7" fmla="*/ 1195910 w 2305050"/>
              <a:gd name="connsiteY7" fmla="*/ 17428 h 1557339"/>
              <a:gd name="connsiteX8" fmla="*/ 521783 w 2305050"/>
              <a:gd name="connsiteY8" fmla="*/ 364567 h 1557339"/>
              <a:gd name="connsiteX9" fmla="*/ 1028700 w 2305050"/>
              <a:gd name="connsiteY9" fmla="*/ 909639 h 1557339"/>
              <a:gd name="connsiteX10" fmla="*/ 0 w 2305050"/>
              <a:gd name="connsiteY10" fmla="*/ 681039 h 1557339"/>
              <a:gd name="connsiteX11" fmla="*/ 590550 w 2305050"/>
              <a:gd name="connsiteY11"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762125 w 2305050"/>
              <a:gd name="connsiteY3" fmla="*/ 871539 h 1557339"/>
              <a:gd name="connsiteX4" fmla="*/ 2047875 w 2305050"/>
              <a:gd name="connsiteY4" fmla="*/ 395289 h 1557339"/>
              <a:gd name="connsiteX5" fmla="*/ 1597007 w 2305050"/>
              <a:gd name="connsiteY5" fmla="*/ 370953 h 1557339"/>
              <a:gd name="connsiteX6" fmla="*/ 1542995 w 2305050"/>
              <a:gd name="connsiteY6" fmla="*/ 904463 h 1557339"/>
              <a:gd name="connsiteX7" fmla="*/ 1195910 w 2305050"/>
              <a:gd name="connsiteY7" fmla="*/ 17428 h 1557339"/>
              <a:gd name="connsiteX8" fmla="*/ 521783 w 2305050"/>
              <a:gd name="connsiteY8" fmla="*/ 364567 h 1557339"/>
              <a:gd name="connsiteX9" fmla="*/ 1028700 w 2305050"/>
              <a:gd name="connsiteY9" fmla="*/ 909639 h 1557339"/>
              <a:gd name="connsiteX10" fmla="*/ 0 w 2305050"/>
              <a:gd name="connsiteY10" fmla="*/ 681039 h 1557339"/>
              <a:gd name="connsiteX11" fmla="*/ 590550 w 2305050"/>
              <a:gd name="connsiteY11"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762125 w 2305050"/>
              <a:gd name="connsiteY3" fmla="*/ 871539 h 1557339"/>
              <a:gd name="connsiteX4" fmla="*/ 2047875 w 2305050"/>
              <a:gd name="connsiteY4" fmla="*/ 395289 h 1557339"/>
              <a:gd name="connsiteX5" fmla="*/ 1597007 w 2305050"/>
              <a:gd name="connsiteY5" fmla="*/ 370953 h 1557339"/>
              <a:gd name="connsiteX6" fmla="*/ 1542995 w 2305050"/>
              <a:gd name="connsiteY6" fmla="*/ 904463 h 1557339"/>
              <a:gd name="connsiteX7" fmla="*/ 1195910 w 2305050"/>
              <a:gd name="connsiteY7" fmla="*/ 17428 h 1557339"/>
              <a:gd name="connsiteX8" fmla="*/ 521783 w 2305050"/>
              <a:gd name="connsiteY8" fmla="*/ 364567 h 1557339"/>
              <a:gd name="connsiteX9" fmla="*/ 1028700 w 2305050"/>
              <a:gd name="connsiteY9" fmla="*/ 909639 h 1557339"/>
              <a:gd name="connsiteX10" fmla="*/ 0 w 2305050"/>
              <a:gd name="connsiteY10" fmla="*/ 681039 h 1557339"/>
              <a:gd name="connsiteX11" fmla="*/ 590550 w 2305050"/>
              <a:gd name="connsiteY11"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762125 w 2305050"/>
              <a:gd name="connsiteY3" fmla="*/ 871539 h 1557339"/>
              <a:gd name="connsiteX4" fmla="*/ 2047875 w 2305050"/>
              <a:gd name="connsiteY4" fmla="*/ 395289 h 1557339"/>
              <a:gd name="connsiteX5" fmla="*/ 1597007 w 2305050"/>
              <a:gd name="connsiteY5" fmla="*/ 370953 h 1557339"/>
              <a:gd name="connsiteX6" fmla="*/ 1537710 w 2305050"/>
              <a:gd name="connsiteY6" fmla="*/ 878035 h 1557339"/>
              <a:gd name="connsiteX7" fmla="*/ 1195910 w 2305050"/>
              <a:gd name="connsiteY7" fmla="*/ 17428 h 1557339"/>
              <a:gd name="connsiteX8" fmla="*/ 521783 w 2305050"/>
              <a:gd name="connsiteY8" fmla="*/ 364567 h 1557339"/>
              <a:gd name="connsiteX9" fmla="*/ 1028700 w 2305050"/>
              <a:gd name="connsiteY9" fmla="*/ 909639 h 1557339"/>
              <a:gd name="connsiteX10" fmla="*/ 0 w 2305050"/>
              <a:gd name="connsiteY10" fmla="*/ 681039 h 1557339"/>
              <a:gd name="connsiteX11" fmla="*/ 590550 w 2305050"/>
              <a:gd name="connsiteY11"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762125 w 2305050"/>
              <a:gd name="connsiteY3" fmla="*/ 871539 h 1557339"/>
              <a:gd name="connsiteX4" fmla="*/ 2047875 w 2305050"/>
              <a:gd name="connsiteY4" fmla="*/ 395289 h 1557339"/>
              <a:gd name="connsiteX5" fmla="*/ 1597007 w 2305050"/>
              <a:gd name="connsiteY5" fmla="*/ 370953 h 1557339"/>
              <a:gd name="connsiteX6" fmla="*/ 1537710 w 2305050"/>
              <a:gd name="connsiteY6" fmla="*/ 878035 h 1557339"/>
              <a:gd name="connsiteX7" fmla="*/ 1195910 w 2305050"/>
              <a:gd name="connsiteY7" fmla="*/ 17428 h 1557339"/>
              <a:gd name="connsiteX8" fmla="*/ 521783 w 2305050"/>
              <a:gd name="connsiteY8" fmla="*/ 364567 h 1557339"/>
              <a:gd name="connsiteX9" fmla="*/ 1028700 w 2305050"/>
              <a:gd name="connsiteY9" fmla="*/ 909639 h 1557339"/>
              <a:gd name="connsiteX10" fmla="*/ 0 w 2305050"/>
              <a:gd name="connsiteY10" fmla="*/ 681039 h 1557339"/>
              <a:gd name="connsiteX11" fmla="*/ 590550 w 2305050"/>
              <a:gd name="connsiteY11"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762125 w 2305050"/>
              <a:gd name="connsiteY3" fmla="*/ 871539 h 1557339"/>
              <a:gd name="connsiteX4" fmla="*/ 2047875 w 2305050"/>
              <a:gd name="connsiteY4" fmla="*/ 395289 h 1557339"/>
              <a:gd name="connsiteX5" fmla="*/ 1597007 w 2305050"/>
              <a:gd name="connsiteY5" fmla="*/ 370953 h 1557339"/>
              <a:gd name="connsiteX6" fmla="*/ 1537710 w 2305050"/>
              <a:gd name="connsiteY6" fmla="*/ 878035 h 1557339"/>
              <a:gd name="connsiteX7" fmla="*/ 1195910 w 2305050"/>
              <a:gd name="connsiteY7" fmla="*/ 17428 h 1557339"/>
              <a:gd name="connsiteX8" fmla="*/ 521783 w 2305050"/>
              <a:gd name="connsiteY8" fmla="*/ 364567 h 1557339"/>
              <a:gd name="connsiteX9" fmla="*/ 1028700 w 2305050"/>
              <a:gd name="connsiteY9" fmla="*/ 909639 h 1557339"/>
              <a:gd name="connsiteX10" fmla="*/ 0 w 2305050"/>
              <a:gd name="connsiteY10" fmla="*/ 681039 h 1557339"/>
              <a:gd name="connsiteX11" fmla="*/ 590550 w 2305050"/>
              <a:gd name="connsiteY11"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762125 w 2305050"/>
              <a:gd name="connsiteY3" fmla="*/ 871539 h 1557339"/>
              <a:gd name="connsiteX4" fmla="*/ 2047875 w 2305050"/>
              <a:gd name="connsiteY4" fmla="*/ 395289 h 1557339"/>
              <a:gd name="connsiteX5" fmla="*/ 1597007 w 2305050"/>
              <a:gd name="connsiteY5" fmla="*/ 370953 h 1557339"/>
              <a:gd name="connsiteX6" fmla="*/ 1537710 w 2305050"/>
              <a:gd name="connsiteY6" fmla="*/ 878035 h 1557339"/>
              <a:gd name="connsiteX7" fmla="*/ 1195910 w 2305050"/>
              <a:gd name="connsiteY7" fmla="*/ 17428 h 1557339"/>
              <a:gd name="connsiteX8" fmla="*/ 521783 w 2305050"/>
              <a:gd name="connsiteY8" fmla="*/ 364567 h 1557339"/>
              <a:gd name="connsiteX9" fmla="*/ 1028700 w 2305050"/>
              <a:gd name="connsiteY9" fmla="*/ 909639 h 1557339"/>
              <a:gd name="connsiteX10" fmla="*/ 0 w 2305050"/>
              <a:gd name="connsiteY10" fmla="*/ 681039 h 1557339"/>
              <a:gd name="connsiteX11" fmla="*/ 590550 w 2305050"/>
              <a:gd name="connsiteY11"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762125 w 2305050"/>
              <a:gd name="connsiteY3" fmla="*/ 871539 h 1557339"/>
              <a:gd name="connsiteX4" fmla="*/ 2047875 w 2305050"/>
              <a:gd name="connsiteY4" fmla="*/ 395289 h 1557339"/>
              <a:gd name="connsiteX5" fmla="*/ 1597007 w 2305050"/>
              <a:gd name="connsiteY5" fmla="*/ 370953 h 1557339"/>
              <a:gd name="connsiteX6" fmla="*/ 1537710 w 2305050"/>
              <a:gd name="connsiteY6" fmla="*/ 878035 h 1557339"/>
              <a:gd name="connsiteX7" fmla="*/ 1195910 w 2305050"/>
              <a:gd name="connsiteY7" fmla="*/ 17428 h 1557339"/>
              <a:gd name="connsiteX8" fmla="*/ 521783 w 2305050"/>
              <a:gd name="connsiteY8" fmla="*/ 364567 h 1557339"/>
              <a:gd name="connsiteX9" fmla="*/ 1028700 w 2305050"/>
              <a:gd name="connsiteY9" fmla="*/ 909639 h 1557339"/>
              <a:gd name="connsiteX10" fmla="*/ 0 w 2305050"/>
              <a:gd name="connsiteY10" fmla="*/ 681039 h 1557339"/>
              <a:gd name="connsiteX11" fmla="*/ 590550 w 2305050"/>
              <a:gd name="connsiteY11"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762125 w 2305050"/>
              <a:gd name="connsiteY3" fmla="*/ 871539 h 1557339"/>
              <a:gd name="connsiteX4" fmla="*/ 2047875 w 2305050"/>
              <a:gd name="connsiteY4" fmla="*/ 395289 h 1557339"/>
              <a:gd name="connsiteX5" fmla="*/ 1597007 w 2305050"/>
              <a:gd name="connsiteY5" fmla="*/ 370953 h 1557339"/>
              <a:gd name="connsiteX6" fmla="*/ 1537710 w 2305050"/>
              <a:gd name="connsiteY6" fmla="*/ 878035 h 1557339"/>
              <a:gd name="connsiteX7" fmla="*/ 1195910 w 2305050"/>
              <a:gd name="connsiteY7" fmla="*/ 17428 h 1557339"/>
              <a:gd name="connsiteX8" fmla="*/ 521783 w 2305050"/>
              <a:gd name="connsiteY8" fmla="*/ 364567 h 1557339"/>
              <a:gd name="connsiteX9" fmla="*/ 1028700 w 2305050"/>
              <a:gd name="connsiteY9" fmla="*/ 909639 h 1557339"/>
              <a:gd name="connsiteX10" fmla="*/ 0 w 2305050"/>
              <a:gd name="connsiteY10" fmla="*/ 681039 h 1557339"/>
              <a:gd name="connsiteX11" fmla="*/ 590550 w 2305050"/>
              <a:gd name="connsiteY11"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762125 w 2305050"/>
              <a:gd name="connsiteY3" fmla="*/ 871539 h 1557339"/>
              <a:gd name="connsiteX4" fmla="*/ 2047875 w 2305050"/>
              <a:gd name="connsiteY4" fmla="*/ 395289 h 1557339"/>
              <a:gd name="connsiteX5" fmla="*/ 1597007 w 2305050"/>
              <a:gd name="connsiteY5" fmla="*/ 370953 h 1557339"/>
              <a:gd name="connsiteX6" fmla="*/ 1537710 w 2305050"/>
              <a:gd name="connsiteY6" fmla="*/ 878035 h 1557339"/>
              <a:gd name="connsiteX7" fmla="*/ 1195910 w 2305050"/>
              <a:gd name="connsiteY7" fmla="*/ 17428 h 1557339"/>
              <a:gd name="connsiteX8" fmla="*/ 521783 w 2305050"/>
              <a:gd name="connsiteY8" fmla="*/ 364567 h 1557339"/>
              <a:gd name="connsiteX9" fmla="*/ 1028700 w 2305050"/>
              <a:gd name="connsiteY9" fmla="*/ 909639 h 1557339"/>
              <a:gd name="connsiteX10" fmla="*/ 0 w 2305050"/>
              <a:gd name="connsiteY10" fmla="*/ 681039 h 1557339"/>
              <a:gd name="connsiteX11" fmla="*/ 590550 w 2305050"/>
              <a:gd name="connsiteY11"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762125 w 2305050"/>
              <a:gd name="connsiteY3" fmla="*/ 871539 h 1557339"/>
              <a:gd name="connsiteX4" fmla="*/ 2047875 w 2305050"/>
              <a:gd name="connsiteY4" fmla="*/ 395289 h 1557339"/>
              <a:gd name="connsiteX5" fmla="*/ 1597007 w 2305050"/>
              <a:gd name="connsiteY5" fmla="*/ 370953 h 1557339"/>
              <a:gd name="connsiteX6" fmla="*/ 1537710 w 2305050"/>
              <a:gd name="connsiteY6" fmla="*/ 878035 h 1557339"/>
              <a:gd name="connsiteX7" fmla="*/ 1195910 w 2305050"/>
              <a:gd name="connsiteY7" fmla="*/ 17428 h 1557339"/>
              <a:gd name="connsiteX8" fmla="*/ 521783 w 2305050"/>
              <a:gd name="connsiteY8" fmla="*/ 364567 h 1557339"/>
              <a:gd name="connsiteX9" fmla="*/ 1028700 w 2305050"/>
              <a:gd name="connsiteY9" fmla="*/ 909639 h 1557339"/>
              <a:gd name="connsiteX10" fmla="*/ 0 w 2305050"/>
              <a:gd name="connsiteY10" fmla="*/ 681039 h 1557339"/>
              <a:gd name="connsiteX11" fmla="*/ 590550 w 2305050"/>
              <a:gd name="connsiteY11"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846694 w 2305050"/>
              <a:gd name="connsiteY3" fmla="*/ 818683 h 1557339"/>
              <a:gd name="connsiteX4" fmla="*/ 2047875 w 2305050"/>
              <a:gd name="connsiteY4" fmla="*/ 395289 h 1557339"/>
              <a:gd name="connsiteX5" fmla="*/ 1597007 w 2305050"/>
              <a:gd name="connsiteY5" fmla="*/ 370953 h 1557339"/>
              <a:gd name="connsiteX6" fmla="*/ 1537710 w 2305050"/>
              <a:gd name="connsiteY6" fmla="*/ 878035 h 1557339"/>
              <a:gd name="connsiteX7" fmla="*/ 1195910 w 2305050"/>
              <a:gd name="connsiteY7" fmla="*/ 17428 h 1557339"/>
              <a:gd name="connsiteX8" fmla="*/ 521783 w 2305050"/>
              <a:gd name="connsiteY8" fmla="*/ 364567 h 1557339"/>
              <a:gd name="connsiteX9" fmla="*/ 1028700 w 2305050"/>
              <a:gd name="connsiteY9" fmla="*/ 909639 h 1557339"/>
              <a:gd name="connsiteX10" fmla="*/ 0 w 2305050"/>
              <a:gd name="connsiteY10" fmla="*/ 681039 h 1557339"/>
              <a:gd name="connsiteX11" fmla="*/ 590550 w 2305050"/>
              <a:gd name="connsiteY11"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846694 w 2305050"/>
              <a:gd name="connsiteY3" fmla="*/ 818683 h 1557339"/>
              <a:gd name="connsiteX4" fmla="*/ 2047875 w 2305050"/>
              <a:gd name="connsiteY4" fmla="*/ 395289 h 1557339"/>
              <a:gd name="connsiteX5" fmla="*/ 1597007 w 2305050"/>
              <a:gd name="connsiteY5" fmla="*/ 370953 h 1557339"/>
              <a:gd name="connsiteX6" fmla="*/ 1537710 w 2305050"/>
              <a:gd name="connsiteY6" fmla="*/ 878035 h 1557339"/>
              <a:gd name="connsiteX7" fmla="*/ 1195910 w 2305050"/>
              <a:gd name="connsiteY7" fmla="*/ 17428 h 1557339"/>
              <a:gd name="connsiteX8" fmla="*/ 521783 w 2305050"/>
              <a:gd name="connsiteY8" fmla="*/ 364567 h 1557339"/>
              <a:gd name="connsiteX9" fmla="*/ 1028700 w 2305050"/>
              <a:gd name="connsiteY9" fmla="*/ 909639 h 1557339"/>
              <a:gd name="connsiteX10" fmla="*/ 0 w 2305050"/>
              <a:gd name="connsiteY10" fmla="*/ 681039 h 1557339"/>
              <a:gd name="connsiteX11" fmla="*/ 590550 w 2305050"/>
              <a:gd name="connsiteY11"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846694 w 2305050"/>
              <a:gd name="connsiteY3" fmla="*/ 818683 h 1557339"/>
              <a:gd name="connsiteX4" fmla="*/ 2144446 w 2305050"/>
              <a:gd name="connsiteY4" fmla="*/ 775628 h 1557339"/>
              <a:gd name="connsiteX5" fmla="*/ 2047875 w 2305050"/>
              <a:gd name="connsiteY5" fmla="*/ 395289 h 1557339"/>
              <a:gd name="connsiteX6" fmla="*/ 1597007 w 2305050"/>
              <a:gd name="connsiteY6" fmla="*/ 370953 h 1557339"/>
              <a:gd name="connsiteX7" fmla="*/ 1537710 w 2305050"/>
              <a:gd name="connsiteY7" fmla="*/ 878035 h 1557339"/>
              <a:gd name="connsiteX8" fmla="*/ 1195910 w 2305050"/>
              <a:gd name="connsiteY8" fmla="*/ 17428 h 1557339"/>
              <a:gd name="connsiteX9" fmla="*/ 521783 w 2305050"/>
              <a:gd name="connsiteY9" fmla="*/ 364567 h 1557339"/>
              <a:gd name="connsiteX10" fmla="*/ 1028700 w 2305050"/>
              <a:gd name="connsiteY10" fmla="*/ 909639 h 1557339"/>
              <a:gd name="connsiteX11" fmla="*/ 0 w 2305050"/>
              <a:gd name="connsiteY11" fmla="*/ 681039 h 1557339"/>
              <a:gd name="connsiteX12" fmla="*/ 590550 w 2305050"/>
              <a:gd name="connsiteY12"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846694 w 2305050"/>
              <a:gd name="connsiteY3" fmla="*/ 818683 h 1557339"/>
              <a:gd name="connsiteX4" fmla="*/ 2144446 w 2305050"/>
              <a:gd name="connsiteY4" fmla="*/ 775628 h 1557339"/>
              <a:gd name="connsiteX5" fmla="*/ 2047875 w 2305050"/>
              <a:gd name="connsiteY5" fmla="*/ 395289 h 1557339"/>
              <a:gd name="connsiteX6" fmla="*/ 1597007 w 2305050"/>
              <a:gd name="connsiteY6" fmla="*/ 370953 h 1557339"/>
              <a:gd name="connsiteX7" fmla="*/ 1537710 w 2305050"/>
              <a:gd name="connsiteY7" fmla="*/ 878035 h 1557339"/>
              <a:gd name="connsiteX8" fmla="*/ 1195910 w 2305050"/>
              <a:gd name="connsiteY8" fmla="*/ 17428 h 1557339"/>
              <a:gd name="connsiteX9" fmla="*/ 521783 w 2305050"/>
              <a:gd name="connsiteY9" fmla="*/ 364567 h 1557339"/>
              <a:gd name="connsiteX10" fmla="*/ 1028700 w 2305050"/>
              <a:gd name="connsiteY10" fmla="*/ 909639 h 1557339"/>
              <a:gd name="connsiteX11" fmla="*/ 0 w 2305050"/>
              <a:gd name="connsiteY11" fmla="*/ 681039 h 1557339"/>
              <a:gd name="connsiteX12" fmla="*/ 590550 w 2305050"/>
              <a:gd name="connsiteY12"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846694 w 2305050"/>
              <a:gd name="connsiteY3" fmla="*/ 818683 h 1557339"/>
              <a:gd name="connsiteX4" fmla="*/ 2144446 w 2305050"/>
              <a:gd name="connsiteY4" fmla="*/ 775628 h 1557339"/>
              <a:gd name="connsiteX5" fmla="*/ 2047875 w 2305050"/>
              <a:gd name="connsiteY5" fmla="*/ 395289 h 1557339"/>
              <a:gd name="connsiteX6" fmla="*/ 1597007 w 2305050"/>
              <a:gd name="connsiteY6" fmla="*/ 370953 h 1557339"/>
              <a:gd name="connsiteX7" fmla="*/ 1537710 w 2305050"/>
              <a:gd name="connsiteY7" fmla="*/ 878035 h 1557339"/>
              <a:gd name="connsiteX8" fmla="*/ 1195910 w 2305050"/>
              <a:gd name="connsiteY8" fmla="*/ 17428 h 1557339"/>
              <a:gd name="connsiteX9" fmla="*/ 521783 w 2305050"/>
              <a:gd name="connsiteY9" fmla="*/ 364567 h 1557339"/>
              <a:gd name="connsiteX10" fmla="*/ 1028700 w 2305050"/>
              <a:gd name="connsiteY10" fmla="*/ 909639 h 1557339"/>
              <a:gd name="connsiteX11" fmla="*/ 0 w 2305050"/>
              <a:gd name="connsiteY11" fmla="*/ 681039 h 1557339"/>
              <a:gd name="connsiteX12" fmla="*/ 590550 w 2305050"/>
              <a:gd name="connsiteY12"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846694 w 2305050"/>
              <a:gd name="connsiteY3" fmla="*/ 818683 h 1557339"/>
              <a:gd name="connsiteX4" fmla="*/ 2144446 w 2305050"/>
              <a:gd name="connsiteY4" fmla="*/ 775628 h 1557339"/>
              <a:gd name="connsiteX5" fmla="*/ 2047875 w 2305050"/>
              <a:gd name="connsiteY5" fmla="*/ 395289 h 1557339"/>
              <a:gd name="connsiteX6" fmla="*/ 1597007 w 2305050"/>
              <a:gd name="connsiteY6" fmla="*/ 370953 h 1557339"/>
              <a:gd name="connsiteX7" fmla="*/ 1537710 w 2305050"/>
              <a:gd name="connsiteY7" fmla="*/ 878035 h 1557339"/>
              <a:gd name="connsiteX8" fmla="*/ 1195910 w 2305050"/>
              <a:gd name="connsiteY8" fmla="*/ 17428 h 1557339"/>
              <a:gd name="connsiteX9" fmla="*/ 521783 w 2305050"/>
              <a:gd name="connsiteY9" fmla="*/ 364567 h 1557339"/>
              <a:gd name="connsiteX10" fmla="*/ 1028700 w 2305050"/>
              <a:gd name="connsiteY10" fmla="*/ 909639 h 1557339"/>
              <a:gd name="connsiteX11" fmla="*/ 0 w 2305050"/>
              <a:gd name="connsiteY11" fmla="*/ 681039 h 1557339"/>
              <a:gd name="connsiteX12" fmla="*/ 590550 w 2305050"/>
              <a:gd name="connsiteY12"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846694 w 2305050"/>
              <a:gd name="connsiteY3" fmla="*/ 818683 h 1557339"/>
              <a:gd name="connsiteX4" fmla="*/ 2144446 w 2305050"/>
              <a:gd name="connsiteY4" fmla="*/ 775628 h 1557339"/>
              <a:gd name="connsiteX5" fmla="*/ 2047875 w 2305050"/>
              <a:gd name="connsiteY5" fmla="*/ 395289 h 1557339"/>
              <a:gd name="connsiteX6" fmla="*/ 1597007 w 2305050"/>
              <a:gd name="connsiteY6" fmla="*/ 370953 h 1557339"/>
              <a:gd name="connsiteX7" fmla="*/ 1537710 w 2305050"/>
              <a:gd name="connsiteY7" fmla="*/ 878035 h 1557339"/>
              <a:gd name="connsiteX8" fmla="*/ 1195910 w 2305050"/>
              <a:gd name="connsiteY8" fmla="*/ 17428 h 1557339"/>
              <a:gd name="connsiteX9" fmla="*/ 521783 w 2305050"/>
              <a:gd name="connsiteY9" fmla="*/ 364567 h 1557339"/>
              <a:gd name="connsiteX10" fmla="*/ 1028700 w 2305050"/>
              <a:gd name="connsiteY10" fmla="*/ 909639 h 1557339"/>
              <a:gd name="connsiteX11" fmla="*/ 0 w 2305050"/>
              <a:gd name="connsiteY11" fmla="*/ 681039 h 1557339"/>
              <a:gd name="connsiteX12" fmla="*/ 590550 w 2305050"/>
              <a:gd name="connsiteY12"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846694 w 2305050"/>
              <a:gd name="connsiteY3" fmla="*/ 818683 h 1557339"/>
              <a:gd name="connsiteX4" fmla="*/ 2144446 w 2305050"/>
              <a:gd name="connsiteY4" fmla="*/ 775628 h 1557339"/>
              <a:gd name="connsiteX5" fmla="*/ 2047875 w 2305050"/>
              <a:gd name="connsiteY5" fmla="*/ 395289 h 1557339"/>
              <a:gd name="connsiteX6" fmla="*/ 1597007 w 2305050"/>
              <a:gd name="connsiteY6" fmla="*/ 370953 h 1557339"/>
              <a:gd name="connsiteX7" fmla="*/ 1537710 w 2305050"/>
              <a:gd name="connsiteY7" fmla="*/ 878035 h 1557339"/>
              <a:gd name="connsiteX8" fmla="*/ 1195910 w 2305050"/>
              <a:gd name="connsiteY8" fmla="*/ 17428 h 1557339"/>
              <a:gd name="connsiteX9" fmla="*/ 521783 w 2305050"/>
              <a:gd name="connsiteY9" fmla="*/ 364567 h 1557339"/>
              <a:gd name="connsiteX10" fmla="*/ 1028700 w 2305050"/>
              <a:gd name="connsiteY10" fmla="*/ 909639 h 1557339"/>
              <a:gd name="connsiteX11" fmla="*/ 0 w 2305050"/>
              <a:gd name="connsiteY11" fmla="*/ 681039 h 1557339"/>
              <a:gd name="connsiteX12" fmla="*/ 590550 w 2305050"/>
              <a:gd name="connsiteY12" fmla="*/ 1557339 h 1557339"/>
              <a:gd name="connsiteX0" fmla="*/ 590550 w 2305050"/>
              <a:gd name="connsiteY0" fmla="*/ 1557339 h 1557339"/>
              <a:gd name="connsiteX1" fmla="*/ 1952625 w 2305050"/>
              <a:gd name="connsiteY1" fmla="*/ 1490664 h 1557339"/>
              <a:gd name="connsiteX2" fmla="*/ 2305050 w 2305050"/>
              <a:gd name="connsiteY2" fmla="*/ 862014 h 1557339"/>
              <a:gd name="connsiteX3" fmla="*/ 1846694 w 2305050"/>
              <a:gd name="connsiteY3" fmla="*/ 818683 h 1557339"/>
              <a:gd name="connsiteX4" fmla="*/ 2144446 w 2305050"/>
              <a:gd name="connsiteY4" fmla="*/ 775628 h 1557339"/>
              <a:gd name="connsiteX5" fmla="*/ 2047875 w 2305050"/>
              <a:gd name="connsiteY5" fmla="*/ 395289 h 1557339"/>
              <a:gd name="connsiteX6" fmla="*/ 1597007 w 2305050"/>
              <a:gd name="connsiteY6" fmla="*/ 370953 h 1557339"/>
              <a:gd name="connsiteX7" fmla="*/ 1537710 w 2305050"/>
              <a:gd name="connsiteY7" fmla="*/ 878035 h 1557339"/>
              <a:gd name="connsiteX8" fmla="*/ 1195910 w 2305050"/>
              <a:gd name="connsiteY8" fmla="*/ 17428 h 1557339"/>
              <a:gd name="connsiteX9" fmla="*/ 521783 w 2305050"/>
              <a:gd name="connsiteY9" fmla="*/ 364567 h 1557339"/>
              <a:gd name="connsiteX10" fmla="*/ 1028700 w 2305050"/>
              <a:gd name="connsiteY10" fmla="*/ 909639 h 1557339"/>
              <a:gd name="connsiteX11" fmla="*/ 0 w 2305050"/>
              <a:gd name="connsiteY11" fmla="*/ 681039 h 1557339"/>
              <a:gd name="connsiteX12" fmla="*/ 590550 w 2305050"/>
              <a:gd name="connsiteY12" fmla="*/ 1557339 h 1557339"/>
              <a:gd name="connsiteX0" fmla="*/ 590550 w 2388539"/>
              <a:gd name="connsiteY0" fmla="*/ 1557339 h 1557339"/>
              <a:gd name="connsiteX1" fmla="*/ 1952625 w 2388539"/>
              <a:gd name="connsiteY1" fmla="*/ 1490664 h 1557339"/>
              <a:gd name="connsiteX2" fmla="*/ 2388539 w 2388539"/>
              <a:gd name="connsiteY2" fmla="*/ 1017065 h 1557339"/>
              <a:gd name="connsiteX3" fmla="*/ 1846694 w 2388539"/>
              <a:gd name="connsiteY3" fmla="*/ 818683 h 1557339"/>
              <a:gd name="connsiteX4" fmla="*/ 2144446 w 2388539"/>
              <a:gd name="connsiteY4" fmla="*/ 775628 h 1557339"/>
              <a:gd name="connsiteX5" fmla="*/ 2047875 w 2388539"/>
              <a:gd name="connsiteY5" fmla="*/ 395289 h 1557339"/>
              <a:gd name="connsiteX6" fmla="*/ 1597007 w 2388539"/>
              <a:gd name="connsiteY6" fmla="*/ 370953 h 1557339"/>
              <a:gd name="connsiteX7" fmla="*/ 1537710 w 2388539"/>
              <a:gd name="connsiteY7" fmla="*/ 878035 h 1557339"/>
              <a:gd name="connsiteX8" fmla="*/ 1195910 w 2388539"/>
              <a:gd name="connsiteY8" fmla="*/ 17428 h 1557339"/>
              <a:gd name="connsiteX9" fmla="*/ 521783 w 2388539"/>
              <a:gd name="connsiteY9" fmla="*/ 364567 h 1557339"/>
              <a:gd name="connsiteX10" fmla="*/ 1028700 w 2388539"/>
              <a:gd name="connsiteY10" fmla="*/ 909639 h 1557339"/>
              <a:gd name="connsiteX11" fmla="*/ 0 w 2388539"/>
              <a:gd name="connsiteY11" fmla="*/ 681039 h 1557339"/>
              <a:gd name="connsiteX12" fmla="*/ 590550 w 2388539"/>
              <a:gd name="connsiteY12" fmla="*/ 1557339 h 1557339"/>
              <a:gd name="connsiteX0" fmla="*/ 590550 w 2388539"/>
              <a:gd name="connsiteY0" fmla="*/ 1557339 h 1557339"/>
              <a:gd name="connsiteX1" fmla="*/ 1952625 w 2388539"/>
              <a:gd name="connsiteY1" fmla="*/ 1490664 h 1557339"/>
              <a:gd name="connsiteX2" fmla="*/ 2388539 w 2388539"/>
              <a:gd name="connsiteY2" fmla="*/ 1017065 h 1557339"/>
              <a:gd name="connsiteX3" fmla="*/ 1846694 w 2388539"/>
              <a:gd name="connsiteY3" fmla="*/ 818683 h 1557339"/>
              <a:gd name="connsiteX4" fmla="*/ 2144446 w 2388539"/>
              <a:gd name="connsiteY4" fmla="*/ 775628 h 1557339"/>
              <a:gd name="connsiteX5" fmla="*/ 2047875 w 2388539"/>
              <a:gd name="connsiteY5" fmla="*/ 395289 h 1557339"/>
              <a:gd name="connsiteX6" fmla="*/ 1597007 w 2388539"/>
              <a:gd name="connsiteY6" fmla="*/ 370953 h 1557339"/>
              <a:gd name="connsiteX7" fmla="*/ 1537710 w 2388539"/>
              <a:gd name="connsiteY7" fmla="*/ 878035 h 1557339"/>
              <a:gd name="connsiteX8" fmla="*/ 1195910 w 2388539"/>
              <a:gd name="connsiteY8" fmla="*/ 17428 h 1557339"/>
              <a:gd name="connsiteX9" fmla="*/ 521783 w 2388539"/>
              <a:gd name="connsiteY9" fmla="*/ 364567 h 1557339"/>
              <a:gd name="connsiteX10" fmla="*/ 1028700 w 2388539"/>
              <a:gd name="connsiteY10" fmla="*/ 909639 h 1557339"/>
              <a:gd name="connsiteX11" fmla="*/ 0 w 2388539"/>
              <a:gd name="connsiteY11" fmla="*/ 681039 h 1557339"/>
              <a:gd name="connsiteX12" fmla="*/ 590550 w 2388539"/>
              <a:gd name="connsiteY12" fmla="*/ 1557339 h 1557339"/>
              <a:gd name="connsiteX0" fmla="*/ 590550 w 2384564"/>
              <a:gd name="connsiteY0" fmla="*/ 1557339 h 1557339"/>
              <a:gd name="connsiteX1" fmla="*/ 1952625 w 2384564"/>
              <a:gd name="connsiteY1" fmla="*/ 1490664 h 1557339"/>
              <a:gd name="connsiteX2" fmla="*/ 2384564 w 2384564"/>
              <a:gd name="connsiteY2" fmla="*/ 1040919 h 1557339"/>
              <a:gd name="connsiteX3" fmla="*/ 1846694 w 2384564"/>
              <a:gd name="connsiteY3" fmla="*/ 818683 h 1557339"/>
              <a:gd name="connsiteX4" fmla="*/ 2144446 w 2384564"/>
              <a:gd name="connsiteY4" fmla="*/ 775628 h 1557339"/>
              <a:gd name="connsiteX5" fmla="*/ 2047875 w 2384564"/>
              <a:gd name="connsiteY5" fmla="*/ 395289 h 1557339"/>
              <a:gd name="connsiteX6" fmla="*/ 1597007 w 2384564"/>
              <a:gd name="connsiteY6" fmla="*/ 370953 h 1557339"/>
              <a:gd name="connsiteX7" fmla="*/ 1537710 w 2384564"/>
              <a:gd name="connsiteY7" fmla="*/ 878035 h 1557339"/>
              <a:gd name="connsiteX8" fmla="*/ 1195910 w 2384564"/>
              <a:gd name="connsiteY8" fmla="*/ 17428 h 1557339"/>
              <a:gd name="connsiteX9" fmla="*/ 521783 w 2384564"/>
              <a:gd name="connsiteY9" fmla="*/ 364567 h 1557339"/>
              <a:gd name="connsiteX10" fmla="*/ 1028700 w 2384564"/>
              <a:gd name="connsiteY10" fmla="*/ 909639 h 1557339"/>
              <a:gd name="connsiteX11" fmla="*/ 0 w 2384564"/>
              <a:gd name="connsiteY11" fmla="*/ 681039 h 1557339"/>
              <a:gd name="connsiteX12" fmla="*/ 590550 w 2384564"/>
              <a:gd name="connsiteY12" fmla="*/ 1557339 h 1557339"/>
              <a:gd name="connsiteX0" fmla="*/ 590550 w 2384564"/>
              <a:gd name="connsiteY0" fmla="*/ 1557339 h 1557339"/>
              <a:gd name="connsiteX1" fmla="*/ 1952625 w 2384564"/>
              <a:gd name="connsiteY1" fmla="*/ 1490664 h 1557339"/>
              <a:gd name="connsiteX2" fmla="*/ 2384564 w 2384564"/>
              <a:gd name="connsiteY2" fmla="*/ 1040919 h 1557339"/>
              <a:gd name="connsiteX3" fmla="*/ 1846694 w 2384564"/>
              <a:gd name="connsiteY3" fmla="*/ 818683 h 1557339"/>
              <a:gd name="connsiteX4" fmla="*/ 2144446 w 2384564"/>
              <a:gd name="connsiteY4" fmla="*/ 775628 h 1557339"/>
              <a:gd name="connsiteX5" fmla="*/ 2047875 w 2384564"/>
              <a:gd name="connsiteY5" fmla="*/ 395289 h 1557339"/>
              <a:gd name="connsiteX6" fmla="*/ 1597007 w 2384564"/>
              <a:gd name="connsiteY6" fmla="*/ 370953 h 1557339"/>
              <a:gd name="connsiteX7" fmla="*/ 1537710 w 2384564"/>
              <a:gd name="connsiteY7" fmla="*/ 878035 h 1557339"/>
              <a:gd name="connsiteX8" fmla="*/ 1195910 w 2384564"/>
              <a:gd name="connsiteY8" fmla="*/ 17428 h 1557339"/>
              <a:gd name="connsiteX9" fmla="*/ 521783 w 2384564"/>
              <a:gd name="connsiteY9" fmla="*/ 364567 h 1557339"/>
              <a:gd name="connsiteX10" fmla="*/ 1028700 w 2384564"/>
              <a:gd name="connsiteY10" fmla="*/ 909639 h 1557339"/>
              <a:gd name="connsiteX11" fmla="*/ 0 w 2384564"/>
              <a:gd name="connsiteY11" fmla="*/ 681039 h 1557339"/>
              <a:gd name="connsiteX12" fmla="*/ 590550 w 2384564"/>
              <a:gd name="connsiteY12" fmla="*/ 1557339 h 1557339"/>
              <a:gd name="connsiteX0" fmla="*/ 590550 w 2384564"/>
              <a:gd name="connsiteY0" fmla="*/ 1557339 h 1557339"/>
              <a:gd name="connsiteX1" fmla="*/ 1952625 w 2384564"/>
              <a:gd name="connsiteY1" fmla="*/ 1490664 h 1557339"/>
              <a:gd name="connsiteX2" fmla="*/ 2384564 w 2384564"/>
              <a:gd name="connsiteY2" fmla="*/ 1040919 h 1557339"/>
              <a:gd name="connsiteX3" fmla="*/ 1846694 w 2384564"/>
              <a:gd name="connsiteY3" fmla="*/ 818683 h 1557339"/>
              <a:gd name="connsiteX4" fmla="*/ 2144446 w 2384564"/>
              <a:gd name="connsiteY4" fmla="*/ 775628 h 1557339"/>
              <a:gd name="connsiteX5" fmla="*/ 2047875 w 2384564"/>
              <a:gd name="connsiteY5" fmla="*/ 395289 h 1557339"/>
              <a:gd name="connsiteX6" fmla="*/ 1597007 w 2384564"/>
              <a:gd name="connsiteY6" fmla="*/ 370953 h 1557339"/>
              <a:gd name="connsiteX7" fmla="*/ 1537710 w 2384564"/>
              <a:gd name="connsiteY7" fmla="*/ 878035 h 1557339"/>
              <a:gd name="connsiteX8" fmla="*/ 1195910 w 2384564"/>
              <a:gd name="connsiteY8" fmla="*/ 17428 h 1557339"/>
              <a:gd name="connsiteX9" fmla="*/ 521783 w 2384564"/>
              <a:gd name="connsiteY9" fmla="*/ 364567 h 1557339"/>
              <a:gd name="connsiteX10" fmla="*/ 1028700 w 2384564"/>
              <a:gd name="connsiteY10" fmla="*/ 909639 h 1557339"/>
              <a:gd name="connsiteX11" fmla="*/ 0 w 2384564"/>
              <a:gd name="connsiteY11" fmla="*/ 681039 h 1557339"/>
              <a:gd name="connsiteX12" fmla="*/ 590550 w 2384564"/>
              <a:gd name="connsiteY12" fmla="*/ 1557339 h 1557339"/>
              <a:gd name="connsiteX0" fmla="*/ 590550 w 2389712"/>
              <a:gd name="connsiteY0" fmla="*/ 1557339 h 1557339"/>
              <a:gd name="connsiteX1" fmla="*/ 1952625 w 2389712"/>
              <a:gd name="connsiteY1" fmla="*/ 1490664 h 1557339"/>
              <a:gd name="connsiteX2" fmla="*/ 2384564 w 2389712"/>
              <a:gd name="connsiteY2" fmla="*/ 1040919 h 1557339"/>
              <a:gd name="connsiteX3" fmla="*/ 1846694 w 2389712"/>
              <a:gd name="connsiteY3" fmla="*/ 818683 h 1557339"/>
              <a:gd name="connsiteX4" fmla="*/ 2144446 w 2389712"/>
              <a:gd name="connsiteY4" fmla="*/ 775628 h 1557339"/>
              <a:gd name="connsiteX5" fmla="*/ 2047875 w 2389712"/>
              <a:gd name="connsiteY5" fmla="*/ 395289 h 1557339"/>
              <a:gd name="connsiteX6" fmla="*/ 1597007 w 2389712"/>
              <a:gd name="connsiteY6" fmla="*/ 370953 h 1557339"/>
              <a:gd name="connsiteX7" fmla="*/ 1537710 w 2389712"/>
              <a:gd name="connsiteY7" fmla="*/ 878035 h 1557339"/>
              <a:gd name="connsiteX8" fmla="*/ 1195910 w 2389712"/>
              <a:gd name="connsiteY8" fmla="*/ 17428 h 1557339"/>
              <a:gd name="connsiteX9" fmla="*/ 521783 w 2389712"/>
              <a:gd name="connsiteY9" fmla="*/ 364567 h 1557339"/>
              <a:gd name="connsiteX10" fmla="*/ 1028700 w 2389712"/>
              <a:gd name="connsiteY10" fmla="*/ 909639 h 1557339"/>
              <a:gd name="connsiteX11" fmla="*/ 0 w 2389712"/>
              <a:gd name="connsiteY11" fmla="*/ 681039 h 1557339"/>
              <a:gd name="connsiteX12" fmla="*/ 590550 w 2389712"/>
              <a:gd name="connsiteY12" fmla="*/ 1557339 h 1557339"/>
              <a:gd name="connsiteX0" fmla="*/ 590550 w 2389712"/>
              <a:gd name="connsiteY0" fmla="*/ 1557339 h 1557339"/>
              <a:gd name="connsiteX1" fmla="*/ 1952625 w 2389712"/>
              <a:gd name="connsiteY1" fmla="*/ 1490664 h 1557339"/>
              <a:gd name="connsiteX2" fmla="*/ 2384564 w 2389712"/>
              <a:gd name="connsiteY2" fmla="*/ 1040919 h 1557339"/>
              <a:gd name="connsiteX3" fmla="*/ 1846694 w 2389712"/>
              <a:gd name="connsiteY3" fmla="*/ 818683 h 1557339"/>
              <a:gd name="connsiteX4" fmla="*/ 2144446 w 2389712"/>
              <a:gd name="connsiteY4" fmla="*/ 775628 h 1557339"/>
              <a:gd name="connsiteX5" fmla="*/ 2047875 w 2389712"/>
              <a:gd name="connsiteY5" fmla="*/ 395289 h 1557339"/>
              <a:gd name="connsiteX6" fmla="*/ 1597007 w 2389712"/>
              <a:gd name="connsiteY6" fmla="*/ 370953 h 1557339"/>
              <a:gd name="connsiteX7" fmla="*/ 1537710 w 2389712"/>
              <a:gd name="connsiteY7" fmla="*/ 878035 h 1557339"/>
              <a:gd name="connsiteX8" fmla="*/ 1195910 w 2389712"/>
              <a:gd name="connsiteY8" fmla="*/ 17428 h 1557339"/>
              <a:gd name="connsiteX9" fmla="*/ 521783 w 2389712"/>
              <a:gd name="connsiteY9" fmla="*/ 364567 h 1557339"/>
              <a:gd name="connsiteX10" fmla="*/ 1028700 w 2389712"/>
              <a:gd name="connsiteY10" fmla="*/ 909639 h 1557339"/>
              <a:gd name="connsiteX11" fmla="*/ 0 w 2389712"/>
              <a:gd name="connsiteY11" fmla="*/ 681039 h 1557339"/>
              <a:gd name="connsiteX12" fmla="*/ 590550 w 2389712"/>
              <a:gd name="connsiteY12" fmla="*/ 1557339 h 1557339"/>
              <a:gd name="connsiteX0" fmla="*/ 590550 w 2389712"/>
              <a:gd name="connsiteY0" fmla="*/ 1557339 h 1557339"/>
              <a:gd name="connsiteX1" fmla="*/ 1952625 w 2389712"/>
              <a:gd name="connsiteY1" fmla="*/ 1490664 h 1557339"/>
              <a:gd name="connsiteX2" fmla="*/ 2384564 w 2389712"/>
              <a:gd name="connsiteY2" fmla="*/ 1040919 h 1557339"/>
              <a:gd name="connsiteX3" fmla="*/ 1846694 w 2389712"/>
              <a:gd name="connsiteY3" fmla="*/ 818683 h 1557339"/>
              <a:gd name="connsiteX4" fmla="*/ 2144446 w 2389712"/>
              <a:gd name="connsiteY4" fmla="*/ 775628 h 1557339"/>
              <a:gd name="connsiteX5" fmla="*/ 2047875 w 2389712"/>
              <a:gd name="connsiteY5" fmla="*/ 395289 h 1557339"/>
              <a:gd name="connsiteX6" fmla="*/ 1597007 w 2389712"/>
              <a:gd name="connsiteY6" fmla="*/ 370953 h 1557339"/>
              <a:gd name="connsiteX7" fmla="*/ 1537710 w 2389712"/>
              <a:gd name="connsiteY7" fmla="*/ 878035 h 1557339"/>
              <a:gd name="connsiteX8" fmla="*/ 1195910 w 2389712"/>
              <a:gd name="connsiteY8" fmla="*/ 17428 h 1557339"/>
              <a:gd name="connsiteX9" fmla="*/ 521783 w 2389712"/>
              <a:gd name="connsiteY9" fmla="*/ 364567 h 1557339"/>
              <a:gd name="connsiteX10" fmla="*/ 1028700 w 2389712"/>
              <a:gd name="connsiteY10" fmla="*/ 909639 h 1557339"/>
              <a:gd name="connsiteX11" fmla="*/ 0 w 2389712"/>
              <a:gd name="connsiteY11" fmla="*/ 681039 h 1557339"/>
              <a:gd name="connsiteX12" fmla="*/ 590550 w 2389712"/>
              <a:gd name="connsiteY12" fmla="*/ 1557339 h 1557339"/>
              <a:gd name="connsiteX0" fmla="*/ 590550 w 2389712"/>
              <a:gd name="connsiteY0" fmla="*/ 1557339 h 1557339"/>
              <a:gd name="connsiteX1" fmla="*/ 1952625 w 2389712"/>
              <a:gd name="connsiteY1" fmla="*/ 1490664 h 1557339"/>
              <a:gd name="connsiteX2" fmla="*/ 2384564 w 2389712"/>
              <a:gd name="connsiteY2" fmla="*/ 1040919 h 1557339"/>
              <a:gd name="connsiteX3" fmla="*/ 1846694 w 2389712"/>
              <a:gd name="connsiteY3" fmla="*/ 818683 h 1557339"/>
              <a:gd name="connsiteX4" fmla="*/ 2144446 w 2389712"/>
              <a:gd name="connsiteY4" fmla="*/ 775628 h 1557339"/>
              <a:gd name="connsiteX5" fmla="*/ 2047875 w 2389712"/>
              <a:gd name="connsiteY5" fmla="*/ 395289 h 1557339"/>
              <a:gd name="connsiteX6" fmla="*/ 1597007 w 2389712"/>
              <a:gd name="connsiteY6" fmla="*/ 370953 h 1557339"/>
              <a:gd name="connsiteX7" fmla="*/ 1537710 w 2389712"/>
              <a:gd name="connsiteY7" fmla="*/ 878035 h 1557339"/>
              <a:gd name="connsiteX8" fmla="*/ 1195910 w 2389712"/>
              <a:gd name="connsiteY8" fmla="*/ 17428 h 1557339"/>
              <a:gd name="connsiteX9" fmla="*/ 521783 w 2389712"/>
              <a:gd name="connsiteY9" fmla="*/ 364567 h 1557339"/>
              <a:gd name="connsiteX10" fmla="*/ 1028700 w 2389712"/>
              <a:gd name="connsiteY10" fmla="*/ 909639 h 1557339"/>
              <a:gd name="connsiteX11" fmla="*/ 0 w 2389712"/>
              <a:gd name="connsiteY11" fmla="*/ 681039 h 1557339"/>
              <a:gd name="connsiteX12" fmla="*/ 590550 w 2389712"/>
              <a:gd name="connsiteY12" fmla="*/ 1557339 h 1557339"/>
              <a:gd name="connsiteX0" fmla="*/ 590550 w 2389822"/>
              <a:gd name="connsiteY0" fmla="*/ 1557339 h 1557339"/>
              <a:gd name="connsiteX1" fmla="*/ 1960576 w 2389822"/>
              <a:gd name="connsiteY1" fmla="*/ 1510542 h 1557339"/>
              <a:gd name="connsiteX2" fmla="*/ 2384564 w 2389822"/>
              <a:gd name="connsiteY2" fmla="*/ 1040919 h 1557339"/>
              <a:gd name="connsiteX3" fmla="*/ 1846694 w 2389822"/>
              <a:gd name="connsiteY3" fmla="*/ 818683 h 1557339"/>
              <a:gd name="connsiteX4" fmla="*/ 2144446 w 2389822"/>
              <a:gd name="connsiteY4" fmla="*/ 775628 h 1557339"/>
              <a:gd name="connsiteX5" fmla="*/ 2047875 w 2389822"/>
              <a:gd name="connsiteY5" fmla="*/ 395289 h 1557339"/>
              <a:gd name="connsiteX6" fmla="*/ 1597007 w 2389822"/>
              <a:gd name="connsiteY6" fmla="*/ 370953 h 1557339"/>
              <a:gd name="connsiteX7" fmla="*/ 1537710 w 2389822"/>
              <a:gd name="connsiteY7" fmla="*/ 878035 h 1557339"/>
              <a:gd name="connsiteX8" fmla="*/ 1195910 w 2389822"/>
              <a:gd name="connsiteY8" fmla="*/ 17428 h 1557339"/>
              <a:gd name="connsiteX9" fmla="*/ 521783 w 2389822"/>
              <a:gd name="connsiteY9" fmla="*/ 364567 h 1557339"/>
              <a:gd name="connsiteX10" fmla="*/ 1028700 w 2389822"/>
              <a:gd name="connsiteY10" fmla="*/ 909639 h 1557339"/>
              <a:gd name="connsiteX11" fmla="*/ 0 w 2389822"/>
              <a:gd name="connsiteY11" fmla="*/ 681039 h 1557339"/>
              <a:gd name="connsiteX12" fmla="*/ 590550 w 2389822"/>
              <a:gd name="connsiteY12" fmla="*/ 1557339 h 1557339"/>
              <a:gd name="connsiteX0" fmla="*/ 590550 w 2396855"/>
              <a:gd name="connsiteY0" fmla="*/ 1557339 h 1557339"/>
              <a:gd name="connsiteX1" fmla="*/ 1960576 w 2396855"/>
              <a:gd name="connsiteY1" fmla="*/ 1510542 h 1557339"/>
              <a:gd name="connsiteX2" fmla="*/ 2384564 w 2396855"/>
              <a:gd name="connsiteY2" fmla="*/ 1040919 h 1557339"/>
              <a:gd name="connsiteX3" fmla="*/ 1846694 w 2396855"/>
              <a:gd name="connsiteY3" fmla="*/ 818683 h 1557339"/>
              <a:gd name="connsiteX4" fmla="*/ 2144446 w 2396855"/>
              <a:gd name="connsiteY4" fmla="*/ 775628 h 1557339"/>
              <a:gd name="connsiteX5" fmla="*/ 2047875 w 2396855"/>
              <a:gd name="connsiteY5" fmla="*/ 395289 h 1557339"/>
              <a:gd name="connsiteX6" fmla="*/ 1597007 w 2396855"/>
              <a:gd name="connsiteY6" fmla="*/ 370953 h 1557339"/>
              <a:gd name="connsiteX7" fmla="*/ 1537710 w 2396855"/>
              <a:gd name="connsiteY7" fmla="*/ 878035 h 1557339"/>
              <a:gd name="connsiteX8" fmla="*/ 1195910 w 2396855"/>
              <a:gd name="connsiteY8" fmla="*/ 17428 h 1557339"/>
              <a:gd name="connsiteX9" fmla="*/ 521783 w 2396855"/>
              <a:gd name="connsiteY9" fmla="*/ 364567 h 1557339"/>
              <a:gd name="connsiteX10" fmla="*/ 1028700 w 2396855"/>
              <a:gd name="connsiteY10" fmla="*/ 909639 h 1557339"/>
              <a:gd name="connsiteX11" fmla="*/ 0 w 2396855"/>
              <a:gd name="connsiteY11" fmla="*/ 681039 h 1557339"/>
              <a:gd name="connsiteX12" fmla="*/ 590550 w 2396855"/>
              <a:gd name="connsiteY12" fmla="*/ 1557339 h 1557339"/>
              <a:gd name="connsiteX0" fmla="*/ 590550 w 2396855"/>
              <a:gd name="connsiteY0" fmla="*/ 1513607 h 1513607"/>
              <a:gd name="connsiteX1" fmla="*/ 1960576 w 2396855"/>
              <a:gd name="connsiteY1" fmla="*/ 1510542 h 1513607"/>
              <a:gd name="connsiteX2" fmla="*/ 2384564 w 2396855"/>
              <a:gd name="connsiteY2" fmla="*/ 1040919 h 1513607"/>
              <a:gd name="connsiteX3" fmla="*/ 1846694 w 2396855"/>
              <a:gd name="connsiteY3" fmla="*/ 818683 h 1513607"/>
              <a:gd name="connsiteX4" fmla="*/ 2144446 w 2396855"/>
              <a:gd name="connsiteY4" fmla="*/ 775628 h 1513607"/>
              <a:gd name="connsiteX5" fmla="*/ 2047875 w 2396855"/>
              <a:gd name="connsiteY5" fmla="*/ 395289 h 1513607"/>
              <a:gd name="connsiteX6" fmla="*/ 1597007 w 2396855"/>
              <a:gd name="connsiteY6" fmla="*/ 370953 h 1513607"/>
              <a:gd name="connsiteX7" fmla="*/ 1537710 w 2396855"/>
              <a:gd name="connsiteY7" fmla="*/ 878035 h 1513607"/>
              <a:gd name="connsiteX8" fmla="*/ 1195910 w 2396855"/>
              <a:gd name="connsiteY8" fmla="*/ 17428 h 1513607"/>
              <a:gd name="connsiteX9" fmla="*/ 521783 w 2396855"/>
              <a:gd name="connsiteY9" fmla="*/ 364567 h 1513607"/>
              <a:gd name="connsiteX10" fmla="*/ 1028700 w 2396855"/>
              <a:gd name="connsiteY10" fmla="*/ 909639 h 1513607"/>
              <a:gd name="connsiteX11" fmla="*/ 0 w 2396855"/>
              <a:gd name="connsiteY11" fmla="*/ 681039 h 1513607"/>
              <a:gd name="connsiteX12" fmla="*/ 590550 w 2396855"/>
              <a:gd name="connsiteY12" fmla="*/ 1513607 h 1513607"/>
              <a:gd name="connsiteX0" fmla="*/ 602477 w 2396855"/>
              <a:gd name="connsiteY0" fmla="*/ 1517583 h 1517583"/>
              <a:gd name="connsiteX1" fmla="*/ 1960576 w 2396855"/>
              <a:gd name="connsiteY1" fmla="*/ 1510542 h 1517583"/>
              <a:gd name="connsiteX2" fmla="*/ 2384564 w 2396855"/>
              <a:gd name="connsiteY2" fmla="*/ 1040919 h 1517583"/>
              <a:gd name="connsiteX3" fmla="*/ 1846694 w 2396855"/>
              <a:gd name="connsiteY3" fmla="*/ 818683 h 1517583"/>
              <a:gd name="connsiteX4" fmla="*/ 2144446 w 2396855"/>
              <a:gd name="connsiteY4" fmla="*/ 775628 h 1517583"/>
              <a:gd name="connsiteX5" fmla="*/ 2047875 w 2396855"/>
              <a:gd name="connsiteY5" fmla="*/ 395289 h 1517583"/>
              <a:gd name="connsiteX6" fmla="*/ 1597007 w 2396855"/>
              <a:gd name="connsiteY6" fmla="*/ 370953 h 1517583"/>
              <a:gd name="connsiteX7" fmla="*/ 1537710 w 2396855"/>
              <a:gd name="connsiteY7" fmla="*/ 878035 h 1517583"/>
              <a:gd name="connsiteX8" fmla="*/ 1195910 w 2396855"/>
              <a:gd name="connsiteY8" fmla="*/ 17428 h 1517583"/>
              <a:gd name="connsiteX9" fmla="*/ 521783 w 2396855"/>
              <a:gd name="connsiteY9" fmla="*/ 364567 h 1517583"/>
              <a:gd name="connsiteX10" fmla="*/ 1028700 w 2396855"/>
              <a:gd name="connsiteY10" fmla="*/ 909639 h 1517583"/>
              <a:gd name="connsiteX11" fmla="*/ 0 w 2396855"/>
              <a:gd name="connsiteY11" fmla="*/ 681039 h 1517583"/>
              <a:gd name="connsiteX12" fmla="*/ 602477 w 2396855"/>
              <a:gd name="connsiteY12" fmla="*/ 1517583 h 1517583"/>
              <a:gd name="connsiteX0" fmla="*/ 602477 w 2396855"/>
              <a:gd name="connsiteY0" fmla="*/ 1517583 h 1517583"/>
              <a:gd name="connsiteX1" fmla="*/ 1960576 w 2396855"/>
              <a:gd name="connsiteY1" fmla="*/ 1510542 h 1517583"/>
              <a:gd name="connsiteX2" fmla="*/ 2384564 w 2396855"/>
              <a:gd name="connsiteY2" fmla="*/ 1040919 h 1517583"/>
              <a:gd name="connsiteX3" fmla="*/ 1846694 w 2396855"/>
              <a:gd name="connsiteY3" fmla="*/ 818683 h 1517583"/>
              <a:gd name="connsiteX4" fmla="*/ 2144446 w 2396855"/>
              <a:gd name="connsiteY4" fmla="*/ 775628 h 1517583"/>
              <a:gd name="connsiteX5" fmla="*/ 2047875 w 2396855"/>
              <a:gd name="connsiteY5" fmla="*/ 395289 h 1517583"/>
              <a:gd name="connsiteX6" fmla="*/ 1597007 w 2396855"/>
              <a:gd name="connsiteY6" fmla="*/ 370953 h 1517583"/>
              <a:gd name="connsiteX7" fmla="*/ 1537710 w 2396855"/>
              <a:gd name="connsiteY7" fmla="*/ 878035 h 1517583"/>
              <a:gd name="connsiteX8" fmla="*/ 1195910 w 2396855"/>
              <a:gd name="connsiteY8" fmla="*/ 17428 h 1517583"/>
              <a:gd name="connsiteX9" fmla="*/ 521783 w 2396855"/>
              <a:gd name="connsiteY9" fmla="*/ 364567 h 1517583"/>
              <a:gd name="connsiteX10" fmla="*/ 1028700 w 2396855"/>
              <a:gd name="connsiteY10" fmla="*/ 909639 h 1517583"/>
              <a:gd name="connsiteX11" fmla="*/ 0 w 2396855"/>
              <a:gd name="connsiteY11" fmla="*/ 681039 h 1517583"/>
              <a:gd name="connsiteX12" fmla="*/ 602477 w 2396855"/>
              <a:gd name="connsiteY12" fmla="*/ 1517583 h 1517583"/>
              <a:gd name="connsiteX0" fmla="*/ 622355 w 2416733"/>
              <a:gd name="connsiteY0" fmla="*/ 1517583 h 1517583"/>
              <a:gd name="connsiteX1" fmla="*/ 1980454 w 2416733"/>
              <a:gd name="connsiteY1" fmla="*/ 1510542 h 1517583"/>
              <a:gd name="connsiteX2" fmla="*/ 2404442 w 2416733"/>
              <a:gd name="connsiteY2" fmla="*/ 1040919 h 1517583"/>
              <a:gd name="connsiteX3" fmla="*/ 1866572 w 2416733"/>
              <a:gd name="connsiteY3" fmla="*/ 818683 h 1517583"/>
              <a:gd name="connsiteX4" fmla="*/ 2164324 w 2416733"/>
              <a:gd name="connsiteY4" fmla="*/ 775628 h 1517583"/>
              <a:gd name="connsiteX5" fmla="*/ 2067753 w 2416733"/>
              <a:gd name="connsiteY5" fmla="*/ 395289 h 1517583"/>
              <a:gd name="connsiteX6" fmla="*/ 1616885 w 2416733"/>
              <a:gd name="connsiteY6" fmla="*/ 370953 h 1517583"/>
              <a:gd name="connsiteX7" fmla="*/ 1557588 w 2416733"/>
              <a:gd name="connsiteY7" fmla="*/ 878035 h 1517583"/>
              <a:gd name="connsiteX8" fmla="*/ 1215788 w 2416733"/>
              <a:gd name="connsiteY8" fmla="*/ 17428 h 1517583"/>
              <a:gd name="connsiteX9" fmla="*/ 541661 w 2416733"/>
              <a:gd name="connsiteY9" fmla="*/ 364567 h 1517583"/>
              <a:gd name="connsiteX10" fmla="*/ 1048578 w 2416733"/>
              <a:gd name="connsiteY10" fmla="*/ 909639 h 1517583"/>
              <a:gd name="connsiteX11" fmla="*/ 0 w 2416733"/>
              <a:gd name="connsiteY11" fmla="*/ 681039 h 1517583"/>
              <a:gd name="connsiteX12" fmla="*/ 622355 w 2416733"/>
              <a:gd name="connsiteY12" fmla="*/ 1517583 h 1517583"/>
              <a:gd name="connsiteX0" fmla="*/ 695331 w 2489709"/>
              <a:gd name="connsiteY0" fmla="*/ 1517583 h 1517583"/>
              <a:gd name="connsiteX1" fmla="*/ 2053430 w 2489709"/>
              <a:gd name="connsiteY1" fmla="*/ 1510542 h 1517583"/>
              <a:gd name="connsiteX2" fmla="*/ 2477418 w 2489709"/>
              <a:gd name="connsiteY2" fmla="*/ 1040919 h 1517583"/>
              <a:gd name="connsiteX3" fmla="*/ 1939548 w 2489709"/>
              <a:gd name="connsiteY3" fmla="*/ 818683 h 1517583"/>
              <a:gd name="connsiteX4" fmla="*/ 2237300 w 2489709"/>
              <a:gd name="connsiteY4" fmla="*/ 775628 h 1517583"/>
              <a:gd name="connsiteX5" fmla="*/ 2140729 w 2489709"/>
              <a:gd name="connsiteY5" fmla="*/ 395289 h 1517583"/>
              <a:gd name="connsiteX6" fmla="*/ 1689861 w 2489709"/>
              <a:gd name="connsiteY6" fmla="*/ 370953 h 1517583"/>
              <a:gd name="connsiteX7" fmla="*/ 1630564 w 2489709"/>
              <a:gd name="connsiteY7" fmla="*/ 878035 h 1517583"/>
              <a:gd name="connsiteX8" fmla="*/ 1288764 w 2489709"/>
              <a:gd name="connsiteY8" fmla="*/ 17428 h 1517583"/>
              <a:gd name="connsiteX9" fmla="*/ 614637 w 2489709"/>
              <a:gd name="connsiteY9" fmla="*/ 364567 h 1517583"/>
              <a:gd name="connsiteX10" fmla="*/ 1121554 w 2489709"/>
              <a:gd name="connsiteY10" fmla="*/ 909639 h 1517583"/>
              <a:gd name="connsiteX11" fmla="*/ 72976 w 2489709"/>
              <a:gd name="connsiteY11" fmla="*/ 681039 h 1517583"/>
              <a:gd name="connsiteX12" fmla="*/ 695331 w 2489709"/>
              <a:gd name="connsiteY12" fmla="*/ 1517583 h 1517583"/>
              <a:gd name="connsiteX0" fmla="*/ 690276 w 2484654"/>
              <a:gd name="connsiteY0" fmla="*/ 1517583 h 1517676"/>
              <a:gd name="connsiteX1" fmla="*/ 2048375 w 2484654"/>
              <a:gd name="connsiteY1" fmla="*/ 1510542 h 1517676"/>
              <a:gd name="connsiteX2" fmla="*/ 2472363 w 2484654"/>
              <a:gd name="connsiteY2" fmla="*/ 1040919 h 1517676"/>
              <a:gd name="connsiteX3" fmla="*/ 1934493 w 2484654"/>
              <a:gd name="connsiteY3" fmla="*/ 818683 h 1517676"/>
              <a:gd name="connsiteX4" fmla="*/ 2232245 w 2484654"/>
              <a:gd name="connsiteY4" fmla="*/ 775628 h 1517676"/>
              <a:gd name="connsiteX5" fmla="*/ 2135674 w 2484654"/>
              <a:gd name="connsiteY5" fmla="*/ 395289 h 1517676"/>
              <a:gd name="connsiteX6" fmla="*/ 1684806 w 2484654"/>
              <a:gd name="connsiteY6" fmla="*/ 370953 h 1517676"/>
              <a:gd name="connsiteX7" fmla="*/ 1625509 w 2484654"/>
              <a:gd name="connsiteY7" fmla="*/ 878035 h 1517676"/>
              <a:gd name="connsiteX8" fmla="*/ 1283709 w 2484654"/>
              <a:gd name="connsiteY8" fmla="*/ 17428 h 1517676"/>
              <a:gd name="connsiteX9" fmla="*/ 609582 w 2484654"/>
              <a:gd name="connsiteY9" fmla="*/ 364567 h 1517676"/>
              <a:gd name="connsiteX10" fmla="*/ 1116499 w 2484654"/>
              <a:gd name="connsiteY10" fmla="*/ 909639 h 1517676"/>
              <a:gd name="connsiteX11" fmla="*/ 67921 w 2484654"/>
              <a:gd name="connsiteY11" fmla="*/ 681039 h 1517676"/>
              <a:gd name="connsiteX12" fmla="*/ 690276 w 2484654"/>
              <a:gd name="connsiteY12" fmla="*/ 1517583 h 1517676"/>
              <a:gd name="connsiteX0" fmla="*/ 711626 w 2506004"/>
              <a:gd name="connsiteY0" fmla="*/ 1517583 h 1517690"/>
              <a:gd name="connsiteX1" fmla="*/ 2069725 w 2506004"/>
              <a:gd name="connsiteY1" fmla="*/ 1510542 h 1517690"/>
              <a:gd name="connsiteX2" fmla="*/ 2493713 w 2506004"/>
              <a:gd name="connsiteY2" fmla="*/ 1040919 h 1517690"/>
              <a:gd name="connsiteX3" fmla="*/ 1955843 w 2506004"/>
              <a:gd name="connsiteY3" fmla="*/ 818683 h 1517690"/>
              <a:gd name="connsiteX4" fmla="*/ 2253595 w 2506004"/>
              <a:gd name="connsiteY4" fmla="*/ 775628 h 1517690"/>
              <a:gd name="connsiteX5" fmla="*/ 2157024 w 2506004"/>
              <a:gd name="connsiteY5" fmla="*/ 395289 h 1517690"/>
              <a:gd name="connsiteX6" fmla="*/ 1706156 w 2506004"/>
              <a:gd name="connsiteY6" fmla="*/ 370953 h 1517690"/>
              <a:gd name="connsiteX7" fmla="*/ 1646859 w 2506004"/>
              <a:gd name="connsiteY7" fmla="*/ 878035 h 1517690"/>
              <a:gd name="connsiteX8" fmla="*/ 1305059 w 2506004"/>
              <a:gd name="connsiteY8" fmla="*/ 17428 h 1517690"/>
              <a:gd name="connsiteX9" fmla="*/ 630932 w 2506004"/>
              <a:gd name="connsiteY9" fmla="*/ 364567 h 1517690"/>
              <a:gd name="connsiteX10" fmla="*/ 1137849 w 2506004"/>
              <a:gd name="connsiteY10" fmla="*/ 909639 h 1517690"/>
              <a:gd name="connsiteX11" fmla="*/ 65417 w 2506004"/>
              <a:gd name="connsiteY11" fmla="*/ 740674 h 1517690"/>
              <a:gd name="connsiteX12" fmla="*/ 711626 w 2506004"/>
              <a:gd name="connsiteY12" fmla="*/ 1517583 h 1517690"/>
              <a:gd name="connsiteX0" fmla="*/ 677110 w 2471488"/>
              <a:gd name="connsiteY0" fmla="*/ 1517583 h 1517661"/>
              <a:gd name="connsiteX1" fmla="*/ 2035209 w 2471488"/>
              <a:gd name="connsiteY1" fmla="*/ 1510542 h 1517661"/>
              <a:gd name="connsiteX2" fmla="*/ 2459197 w 2471488"/>
              <a:gd name="connsiteY2" fmla="*/ 1040919 h 1517661"/>
              <a:gd name="connsiteX3" fmla="*/ 1921327 w 2471488"/>
              <a:gd name="connsiteY3" fmla="*/ 818683 h 1517661"/>
              <a:gd name="connsiteX4" fmla="*/ 2219079 w 2471488"/>
              <a:gd name="connsiteY4" fmla="*/ 775628 h 1517661"/>
              <a:gd name="connsiteX5" fmla="*/ 2122508 w 2471488"/>
              <a:gd name="connsiteY5" fmla="*/ 395289 h 1517661"/>
              <a:gd name="connsiteX6" fmla="*/ 1671640 w 2471488"/>
              <a:gd name="connsiteY6" fmla="*/ 370953 h 1517661"/>
              <a:gd name="connsiteX7" fmla="*/ 1612343 w 2471488"/>
              <a:gd name="connsiteY7" fmla="*/ 878035 h 1517661"/>
              <a:gd name="connsiteX8" fmla="*/ 1270543 w 2471488"/>
              <a:gd name="connsiteY8" fmla="*/ 17428 h 1517661"/>
              <a:gd name="connsiteX9" fmla="*/ 596416 w 2471488"/>
              <a:gd name="connsiteY9" fmla="*/ 364567 h 1517661"/>
              <a:gd name="connsiteX10" fmla="*/ 1103333 w 2471488"/>
              <a:gd name="connsiteY10" fmla="*/ 909639 h 1517661"/>
              <a:gd name="connsiteX11" fmla="*/ 30901 w 2471488"/>
              <a:gd name="connsiteY11" fmla="*/ 740674 h 1517661"/>
              <a:gd name="connsiteX12" fmla="*/ 677110 w 2471488"/>
              <a:gd name="connsiteY12" fmla="*/ 1517583 h 1517661"/>
              <a:gd name="connsiteX0" fmla="*/ 693833 w 2488211"/>
              <a:gd name="connsiteY0" fmla="*/ 1517583 h 1517698"/>
              <a:gd name="connsiteX1" fmla="*/ 2051932 w 2488211"/>
              <a:gd name="connsiteY1" fmla="*/ 1510542 h 1517698"/>
              <a:gd name="connsiteX2" fmla="*/ 2475920 w 2488211"/>
              <a:gd name="connsiteY2" fmla="*/ 1040919 h 1517698"/>
              <a:gd name="connsiteX3" fmla="*/ 1938050 w 2488211"/>
              <a:gd name="connsiteY3" fmla="*/ 818683 h 1517698"/>
              <a:gd name="connsiteX4" fmla="*/ 2235802 w 2488211"/>
              <a:gd name="connsiteY4" fmla="*/ 775628 h 1517698"/>
              <a:gd name="connsiteX5" fmla="*/ 2139231 w 2488211"/>
              <a:gd name="connsiteY5" fmla="*/ 395289 h 1517698"/>
              <a:gd name="connsiteX6" fmla="*/ 1688363 w 2488211"/>
              <a:gd name="connsiteY6" fmla="*/ 370953 h 1517698"/>
              <a:gd name="connsiteX7" fmla="*/ 1629066 w 2488211"/>
              <a:gd name="connsiteY7" fmla="*/ 878035 h 1517698"/>
              <a:gd name="connsiteX8" fmla="*/ 1287266 w 2488211"/>
              <a:gd name="connsiteY8" fmla="*/ 17428 h 1517698"/>
              <a:gd name="connsiteX9" fmla="*/ 613139 w 2488211"/>
              <a:gd name="connsiteY9" fmla="*/ 364567 h 1517698"/>
              <a:gd name="connsiteX10" fmla="*/ 1120056 w 2488211"/>
              <a:gd name="connsiteY10" fmla="*/ 909639 h 1517698"/>
              <a:gd name="connsiteX11" fmla="*/ 47624 w 2488211"/>
              <a:gd name="connsiteY11" fmla="*/ 740674 h 1517698"/>
              <a:gd name="connsiteX12" fmla="*/ 693833 w 2488211"/>
              <a:gd name="connsiteY12" fmla="*/ 1517583 h 1517698"/>
              <a:gd name="connsiteX0" fmla="*/ 715719 w 2510097"/>
              <a:gd name="connsiteY0" fmla="*/ 1517583 h 1517698"/>
              <a:gd name="connsiteX1" fmla="*/ 2073818 w 2510097"/>
              <a:gd name="connsiteY1" fmla="*/ 1510542 h 1517698"/>
              <a:gd name="connsiteX2" fmla="*/ 2497806 w 2510097"/>
              <a:gd name="connsiteY2" fmla="*/ 1040919 h 1517698"/>
              <a:gd name="connsiteX3" fmla="*/ 1959936 w 2510097"/>
              <a:gd name="connsiteY3" fmla="*/ 818683 h 1517698"/>
              <a:gd name="connsiteX4" fmla="*/ 2257688 w 2510097"/>
              <a:gd name="connsiteY4" fmla="*/ 775628 h 1517698"/>
              <a:gd name="connsiteX5" fmla="*/ 2161117 w 2510097"/>
              <a:gd name="connsiteY5" fmla="*/ 395289 h 1517698"/>
              <a:gd name="connsiteX6" fmla="*/ 1710249 w 2510097"/>
              <a:gd name="connsiteY6" fmla="*/ 370953 h 1517698"/>
              <a:gd name="connsiteX7" fmla="*/ 1650952 w 2510097"/>
              <a:gd name="connsiteY7" fmla="*/ 878035 h 1517698"/>
              <a:gd name="connsiteX8" fmla="*/ 1309152 w 2510097"/>
              <a:gd name="connsiteY8" fmla="*/ 17428 h 1517698"/>
              <a:gd name="connsiteX9" fmla="*/ 635025 w 2510097"/>
              <a:gd name="connsiteY9" fmla="*/ 364567 h 1517698"/>
              <a:gd name="connsiteX10" fmla="*/ 1141942 w 2510097"/>
              <a:gd name="connsiteY10" fmla="*/ 909639 h 1517698"/>
              <a:gd name="connsiteX11" fmla="*/ 45656 w 2510097"/>
              <a:gd name="connsiteY11" fmla="*/ 740674 h 1517698"/>
              <a:gd name="connsiteX12" fmla="*/ 715719 w 2510097"/>
              <a:gd name="connsiteY12" fmla="*/ 1517583 h 1517698"/>
              <a:gd name="connsiteX0" fmla="*/ 693150 w 2487528"/>
              <a:gd name="connsiteY0" fmla="*/ 1517583 h 1517683"/>
              <a:gd name="connsiteX1" fmla="*/ 2051249 w 2487528"/>
              <a:gd name="connsiteY1" fmla="*/ 1510542 h 1517683"/>
              <a:gd name="connsiteX2" fmla="*/ 2475237 w 2487528"/>
              <a:gd name="connsiteY2" fmla="*/ 1040919 h 1517683"/>
              <a:gd name="connsiteX3" fmla="*/ 1937367 w 2487528"/>
              <a:gd name="connsiteY3" fmla="*/ 818683 h 1517683"/>
              <a:gd name="connsiteX4" fmla="*/ 2235119 w 2487528"/>
              <a:gd name="connsiteY4" fmla="*/ 775628 h 1517683"/>
              <a:gd name="connsiteX5" fmla="*/ 2138548 w 2487528"/>
              <a:gd name="connsiteY5" fmla="*/ 395289 h 1517683"/>
              <a:gd name="connsiteX6" fmla="*/ 1687680 w 2487528"/>
              <a:gd name="connsiteY6" fmla="*/ 370953 h 1517683"/>
              <a:gd name="connsiteX7" fmla="*/ 1628383 w 2487528"/>
              <a:gd name="connsiteY7" fmla="*/ 878035 h 1517683"/>
              <a:gd name="connsiteX8" fmla="*/ 1286583 w 2487528"/>
              <a:gd name="connsiteY8" fmla="*/ 17428 h 1517683"/>
              <a:gd name="connsiteX9" fmla="*/ 612456 w 2487528"/>
              <a:gd name="connsiteY9" fmla="*/ 364567 h 1517683"/>
              <a:gd name="connsiteX10" fmla="*/ 1119373 w 2487528"/>
              <a:gd name="connsiteY10" fmla="*/ 909639 h 1517683"/>
              <a:gd name="connsiteX11" fmla="*/ 23087 w 2487528"/>
              <a:gd name="connsiteY11" fmla="*/ 740674 h 1517683"/>
              <a:gd name="connsiteX12" fmla="*/ 693150 w 2487528"/>
              <a:gd name="connsiteY12"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3171 w 2491326"/>
              <a:gd name="connsiteY10" fmla="*/ 909639 h 1517683"/>
              <a:gd name="connsiteX11" fmla="*/ 26885 w 2491326"/>
              <a:gd name="connsiteY11" fmla="*/ 740674 h 1517683"/>
              <a:gd name="connsiteX12" fmla="*/ 696948 w 2491326"/>
              <a:gd name="connsiteY12"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3171 w 2491326"/>
              <a:gd name="connsiteY10" fmla="*/ 909639 h 1517683"/>
              <a:gd name="connsiteX11" fmla="*/ 26885 w 2491326"/>
              <a:gd name="connsiteY11" fmla="*/ 740674 h 1517683"/>
              <a:gd name="connsiteX12" fmla="*/ 696948 w 2491326"/>
              <a:gd name="connsiteY12"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3171 w 2491326"/>
              <a:gd name="connsiteY10" fmla="*/ 909639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3171 w 2491326"/>
              <a:gd name="connsiteY10" fmla="*/ 909639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3171 w 2491326"/>
              <a:gd name="connsiteY10" fmla="*/ 909639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3171 w 2491326"/>
              <a:gd name="connsiteY10" fmla="*/ 909639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3171 w 2491326"/>
              <a:gd name="connsiteY10" fmla="*/ 909639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3171 w 2491326"/>
              <a:gd name="connsiteY10" fmla="*/ 909639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07268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07268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07268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07268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07268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07268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 name="connsiteX0" fmla="*/ 696948 w 2491326"/>
              <a:gd name="connsiteY0" fmla="*/ 1517583 h 1517683"/>
              <a:gd name="connsiteX1" fmla="*/ 2055047 w 2491326"/>
              <a:gd name="connsiteY1" fmla="*/ 1510542 h 1517683"/>
              <a:gd name="connsiteX2" fmla="*/ 2479035 w 2491326"/>
              <a:gd name="connsiteY2" fmla="*/ 1040919 h 1517683"/>
              <a:gd name="connsiteX3" fmla="*/ 1941165 w 2491326"/>
              <a:gd name="connsiteY3" fmla="*/ 818683 h 1517683"/>
              <a:gd name="connsiteX4" fmla="*/ 2238917 w 2491326"/>
              <a:gd name="connsiteY4" fmla="*/ 775628 h 1517683"/>
              <a:gd name="connsiteX5" fmla="*/ 2142346 w 2491326"/>
              <a:gd name="connsiteY5" fmla="*/ 395289 h 1517683"/>
              <a:gd name="connsiteX6" fmla="*/ 1691478 w 2491326"/>
              <a:gd name="connsiteY6" fmla="*/ 370953 h 1517683"/>
              <a:gd name="connsiteX7" fmla="*/ 1632181 w 2491326"/>
              <a:gd name="connsiteY7" fmla="*/ 878035 h 1517683"/>
              <a:gd name="connsiteX8" fmla="*/ 1290381 w 2491326"/>
              <a:gd name="connsiteY8" fmla="*/ 17428 h 1517683"/>
              <a:gd name="connsiteX9" fmla="*/ 616254 w 2491326"/>
              <a:gd name="connsiteY9" fmla="*/ 364567 h 1517683"/>
              <a:gd name="connsiteX10" fmla="*/ 1127147 w 2491326"/>
              <a:gd name="connsiteY10" fmla="*/ 794345 h 1517683"/>
              <a:gd name="connsiteX11" fmla="*/ 609565 w 2491326"/>
              <a:gd name="connsiteY11" fmla="*/ 367791 h 1517683"/>
              <a:gd name="connsiteX12" fmla="*/ 26885 w 2491326"/>
              <a:gd name="connsiteY12" fmla="*/ 740674 h 1517683"/>
              <a:gd name="connsiteX13" fmla="*/ 696948 w 2491326"/>
              <a:gd name="connsiteY13" fmla="*/ 1517583 h 1517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491326" h="1517683">
                <a:moveTo>
                  <a:pt x="696948" y="1517583"/>
                </a:moveTo>
                <a:lnTo>
                  <a:pt x="2055047" y="1510542"/>
                </a:lnTo>
                <a:cubicBezTo>
                  <a:pt x="2429615" y="1503751"/>
                  <a:pt x="2529862" y="1262395"/>
                  <a:pt x="2479035" y="1040919"/>
                </a:cubicBezTo>
                <a:cubicBezTo>
                  <a:pt x="2409740" y="752156"/>
                  <a:pt x="2054193" y="705906"/>
                  <a:pt x="1941165" y="818683"/>
                </a:cubicBezTo>
                <a:cubicBezTo>
                  <a:pt x="2001609" y="758477"/>
                  <a:pt x="2155153" y="753674"/>
                  <a:pt x="2238917" y="775628"/>
                </a:cubicBezTo>
                <a:cubicBezTo>
                  <a:pt x="2283019" y="710348"/>
                  <a:pt x="2245581" y="472540"/>
                  <a:pt x="2142346" y="395289"/>
                </a:cubicBezTo>
                <a:cubicBezTo>
                  <a:pt x="2044729" y="314397"/>
                  <a:pt x="1868195" y="252211"/>
                  <a:pt x="1691478" y="370953"/>
                </a:cubicBezTo>
                <a:cubicBezTo>
                  <a:pt x="1726329" y="510029"/>
                  <a:pt x="1729467" y="707246"/>
                  <a:pt x="1632181" y="878035"/>
                </a:cubicBezTo>
                <a:cubicBezTo>
                  <a:pt x="1782525" y="628164"/>
                  <a:pt x="1779588" y="188015"/>
                  <a:pt x="1290381" y="17428"/>
                </a:cubicBezTo>
                <a:cubicBezTo>
                  <a:pt x="1048053" y="-57138"/>
                  <a:pt x="678873" y="116715"/>
                  <a:pt x="616254" y="364567"/>
                </a:cubicBezTo>
                <a:cubicBezTo>
                  <a:pt x="801129" y="403135"/>
                  <a:pt x="1029735" y="461579"/>
                  <a:pt x="1127147" y="794345"/>
                </a:cubicBezTo>
                <a:cubicBezTo>
                  <a:pt x="1070372" y="588809"/>
                  <a:pt x="907572" y="395952"/>
                  <a:pt x="609565" y="367791"/>
                </a:cubicBezTo>
                <a:cubicBezTo>
                  <a:pt x="363240" y="347581"/>
                  <a:pt x="99786" y="553680"/>
                  <a:pt x="26885" y="740674"/>
                </a:cubicBezTo>
                <a:cubicBezTo>
                  <a:pt x="-86365" y="1122891"/>
                  <a:pt x="162167" y="1524982"/>
                  <a:pt x="696948" y="1517583"/>
                </a:cubicBezTo>
                <a:close/>
              </a:path>
            </a:pathLst>
          </a:custGeom>
          <a:noFill/>
          <a:ln w="5080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a:solidFill>
                <a:prstClr val="white"/>
              </a:solidFill>
              <a:latin typeface="Times New Roman" panose="02020603050405020304" pitchFamily="18" charset="0"/>
              <a:ea typeface="Arial Unicode MS"/>
              <a:cs typeface="Times New Roman" panose="02020603050405020304" pitchFamily="18" charset="0"/>
            </a:endParaRPr>
          </a:p>
        </p:txBody>
      </p:sp>
      <p:grpSp>
        <p:nvGrpSpPr>
          <p:cNvPr id="8" name="Group 7">
            <a:extLst>
              <a:ext uri="{FF2B5EF4-FFF2-40B4-BE49-F238E27FC236}">
                <a16:creationId xmlns="" xmlns:a16="http://schemas.microsoft.com/office/drawing/2014/main" id="{02CF9052-6AE9-443E-9FB5-AD7DBA13A1A6}"/>
              </a:ext>
            </a:extLst>
          </p:cNvPr>
          <p:cNvGrpSpPr/>
          <p:nvPr/>
        </p:nvGrpSpPr>
        <p:grpSpPr>
          <a:xfrm>
            <a:off x="3562149" y="2653946"/>
            <a:ext cx="2015233" cy="2779756"/>
            <a:chOff x="4749532" y="2395594"/>
            <a:chExt cx="2686977" cy="3706341"/>
          </a:xfrm>
        </p:grpSpPr>
        <p:grpSp>
          <p:nvGrpSpPr>
            <p:cNvPr id="9" name="Group 8">
              <a:extLst>
                <a:ext uri="{FF2B5EF4-FFF2-40B4-BE49-F238E27FC236}">
                  <a16:creationId xmlns="" xmlns:a16="http://schemas.microsoft.com/office/drawing/2014/main" id="{886DE4CC-1CA5-4CB7-98BE-B50B2265B800}"/>
                </a:ext>
              </a:extLst>
            </p:cNvPr>
            <p:cNvGrpSpPr/>
            <p:nvPr/>
          </p:nvGrpSpPr>
          <p:grpSpPr>
            <a:xfrm flipH="1">
              <a:off x="5187552" y="2402596"/>
              <a:ext cx="2248957" cy="2842245"/>
              <a:chOff x="3225532" y="1666875"/>
              <a:chExt cx="2248956" cy="2842245"/>
            </a:xfrm>
          </p:grpSpPr>
          <p:sp>
            <p:nvSpPr>
              <p:cNvPr id="18" name="Teardrop 6">
                <a:extLst>
                  <a:ext uri="{FF2B5EF4-FFF2-40B4-BE49-F238E27FC236}">
                    <a16:creationId xmlns="" xmlns:a16="http://schemas.microsoft.com/office/drawing/2014/main" id="{9C168761-182C-4F4D-9975-E77C3C288E6A}"/>
                  </a:ext>
                </a:extLst>
              </p:cNvPr>
              <p:cNvSpPr/>
              <p:nvPr/>
            </p:nvSpPr>
            <p:spPr>
              <a:xfrm rot="8100000">
                <a:off x="3225532" y="1844164"/>
                <a:ext cx="2248956" cy="2391624"/>
              </a:xfrm>
              <a:custGeom>
                <a:avLst/>
                <a:gdLst/>
                <a:ahLst/>
                <a:cxnLst/>
                <a:rect l="l" t="t" r="r" b="b"/>
                <a:pathLst>
                  <a:path w="2248956" h="2391624">
                    <a:moveTo>
                      <a:pt x="0" y="2006349"/>
                    </a:moveTo>
                    <a:lnTo>
                      <a:pt x="2006349" y="0"/>
                    </a:lnTo>
                    <a:lnTo>
                      <a:pt x="2248956" y="242607"/>
                    </a:lnTo>
                    <a:lnTo>
                      <a:pt x="2248956" y="1073751"/>
                    </a:lnTo>
                    <a:cubicBezTo>
                      <a:pt x="2248956" y="1801592"/>
                      <a:pt x="1658924" y="2391624"/>
                      <a:pt x="931083" y="2391624"/>
                    </a:cubicBezTo>
                    <a:cubicBezTo>
                      <a:pt x="567548" y="2391624"/>
                      <a:pt x="238392" y="2244428"/>
                      <a:pt x="0" y="200634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2026" dirty="0">
                  <a:solidFill>
                    <a:prstClr val="white"/>
                  </a:solidFill>
                  <a:latin typeface="Times New Roman" panose="02020603050405020304" pitchFamily="18" charset="0"/>
                  <a:ea typeface="Arial Unicode MS"/>
                  <a:cs typeface="Times New Roman" panose="02020603050405020304" pitchFamily="18" charset="0"/>
                </a:endParaRPr>
              </a:p>
            </p:txBody>
          </p:sp>
          <p:sp>
            <p:nvSpPr>
              <p:cNvPr id="19" name="Freeform 24">
                <a:extLst>
                  <a:ext uri="{FF2B5EF4-FFF2-40B4-BE49-F238E27FC236}">
                    <a16:creationId xmlns="" xmlns:a16="http://schemas.microsoft.com/office/drawing/2014/main" id="{04278C8D-610B-459A-994A-BACE198CFBB4}"/>
                  </a:ext>
                </a:extLst>
              </p:cNvPr>
              <p:cNvSpPr/>
              <p:nvPr/>
            </p:nvSpPr>
            <p:spPr>
              <a:xfrm>
                <a:off x="3612173" y="1666875"/>
                <a:ext cx="959826" cy="2842245"/>
              </a:xfrm>
              <a:custGeom>
                <a:avLst/>
                <a:gdLst/>
                <a:ahLst/>
                <a:cxnLst/>
                <a:rect l="l" t="t" r="r" b="b"/>
                <a:pathLst>
                  <a:path w="959826" h="2842245">
                    <a:moveTo>
                      <a:pt x="959826" y="0"/>
                    </a:moveTo>
                    <a:cubicBezTo>
                      <a:pt x="957122" y="911477"/>
                      <a:pt x="954416" y="2065256"/>
                      <a:pt x="951706" y="2842245"/>
                    </a:cubicBezTo>
                    <a:lnTo>
                      <a:pt x="710629" y="2842245"/>
                    </a:lnTo>
                    <a:cubicBezTo>
                      <a:pt x="82031" y="1903306"/>
                      <a:pt x="-616708" y="903292"/>
                      <a:pt x="959826"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2026">
                  <a:solidFill>
                    <a:prstClr val="white"/>
                  </a:solidFill>
                  <a:latin typeface="Times New Roman" panose="02020603050405020304" pitchFamily="18" charset="0"/>
                  <a:ea typeface="Arial Unicode MS"/>
                  <a:cs typeface="Times New Roman" panose="02020603050405020304" pitchFamily="18" charset="0"/>
                </a:endParaRPr>
              </a:p>
            </p:txBody>
          </p:sp>
          <p:sp>
            <p:nvSpPr>
              <p:cNvPr id="20" name="Freeform 25">
                <a:extLst>
                  <a:ext uri="{FF2B5EF4-FFF2-40B4-BE49-F238E27FC236}">
                    <a16:creationId xmlns="" xmlns:a16="http://schemas.microsoft.com/office/drawing/2014/main" id="{23FC235C-2B8C-4C81-A35F-E91C6C88C599}"/>
                  </a:ext>
                </a:extLst>
              </p:cNvPr>
              <p:cNvSpPr/>
              <p:nvPr/>
            </p:nvSpPr>
            <p:spPr>
              <a:xfrm>
                <a:off x="4016766" y="1666875"/>
                <a:ext cx="555232" cy="2842245"/>
              </a:xfrm>
              <a:custGeom>
                <a:avLst/>
                <a:gdLst/>
                <a:ahLst/>
                <a:cxnLst/>
                <a:rect l="l" t="t" r="r" b="b"/>
                <a:pathLst>
                  <a:path w="555232" h="2842245">
                    <a:moveTo>
                      <a:pt x="555232" y="0"/>
                    </a:moveTo>
                    <a:cubicBezTo>
                      <a:pt x="552528" y="911477"/>
                      <a:pt x="549822" y="2065256"/>
                      <a:pt x="547112" y="2842245"/>
                    </a:cubicBezTo>
                    <a:lnTo>
                      <a:pt x="421352" y="2842245"/>
                    </a:lnTo>
                    <a:cubicBezTo>
                      <a:pt x="58058" y="1831083"/>
                      <a:pt x="-367661" y="1033527"/>
                      <a:pt x="555232" y="0"/>
                    </a:cubicBez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2026" dirty="0">
                  <a:solidFill>
                    <a:prstClr val="white"/>
                  </a:solidFill>
                  <a:latin typeface="Times New Roman" panose="02020603050405020304" pitchFamily="18" charset="0"/>
                  <a:ea typeface="Arial Unicode MS"/>
                  <a:cs typeface="Times New Roman" panose="02020603050405020304" pitchFamily="18" charset="0"/>
                </a:endParaRPr>
              </a:p>
            </p:txBody>
          </p:sp>
        </p:grpSp>
        <p:grpSp>
          <p:nvGrpSpPr>
            <p:cNvPr id="10" name="Group 9">
              <a:extLst>
                <a:ext uri="{FF2B5EF4-FFF2-40B4-BE49-F238E27FC236}">
                  <a16:creationId xmlns="" xmlns:a16="http://schemas.microsoft.com/office/drawing/2014/main" id="{0A0C9AE3-E382-4F1C-B89A-4DE5AA8FFEB9}"/>
                </a:ext>
              </a:extLst>
            </p:cNvPr>
            <p:cNvGrpSpPr/>
            <p:nvPr/>
          </p:nvGrpSpPr>
          <p:grpSpPr>
            <a:xfrm>
              <a:off x="4749532" y="2395594"/>
              <a:ext cx="2248957" cy="3706341"/>
              <a:chOff x="4749532" y="2395594"/>
              <a:chExt cx="2248957" cy="3706341"/>
            </a:xfrm>
          </p:grpSpPr>
          <p:sp>
            <p:nvSpPr>
              <p:cNvPr id="11" name="Rectangle 10">
                <a:extLst>
                  <a:ext uri="{FF2B5EF4-FFF2-40B4-BE49-F238E27FC236}">
                    <a16:creationId xmlns="" xmlns:a16="http://schemas.microsoft.com/office/drawing/2014/main" id="{5671BC57-9F79-428A-805F-6F8C76D0A542}"/>
                  </a:ext>
                </a:extLst>
              </p:cNvPr>
              <p:cNvSpPr/>
              <p:nvPr/>
            </p:nvSpPr>
            <p:spPr>
              <a:xfrm>
                <a:off x="5818383" y="5237839"/>
                <a:ext cx="93406" cy="504056"/>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2026">
                  <a:solidFill>
                    <a:prstClr val="white"/>
                  </a:solidFill>
                  <a:latin typeface="Times New Roman" panose="02020603050405020304" pitchFamily="18" charset="0"/>
                  <a:ea typeface="Arial Unicode MS"/>
                  <a:cs typeface="Times New Roman" panose="02020603050405020304" pitchFamily="18" charset="0"/>
                </a:endParaRPr>
              </a:p>
            </p:txBody>
          </p:sp>
          <p:sp>
            <p:nvSpPr>
              <p:cNvPr id="12" name="Rectangle 11">
                <a:extLst>
                  <a:ext uri="{FF2B5EF4-FFF2-40B4-BE49-F238E27FC236}">
                    <a16:creationId xmlns="" xmlns:a16="http://schemas.microsoft.com/office/drawing/2014/main" id="{038B2349-CADF-47A4-90F7-F8D918870A4B}"/>
                  </a:ext>
                </a:extLst>
              </p:cNvPr>
              <p:cNvSpPr/>
              <p:nvPr/>
            </p:nvSpPr>
            <p:spPr>
              <a:xfrm>
                <a:off x="6274252" y="5195865"/>
                <a:ext cx="93406" cy="504056"/>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2026">
                  <a:solidFill>
                    <a:prstClr val="white"/>
                  </a:solidFill>
                  <a:latin typeface="Times New Roman" panose="02020603050405020304" pitchFamily="18" charset="0"/>
                  <a:ea typeface="Arial Unicode MS"/>
                  <a:cs typeface="Times New Roman" panose="02020603050405020304" pitchFamily="18" charset="0"/>
                </a:endParaRPr>
              </a:p>
            </p:txBody>
          </p:sp>
          <p:grpSp>
            <p:nvGrpSpPr>
              <p:cNvPr id="13" name="Group 12">
                <a:extLst>
                  <a:ext uri="{FF2B5EF4-FFF2-40B4-BE49-F238E27FC236}">
                    <a16:creationId xmlns="" xmlns:a16="http://schemas.microsoft.com/office/drawing/2014/main" id="{4FACB681-6284-4511-A260-E1E67ED79A7C}"/>
                  </a:ext>
                </a:extLst>
              </p:cNvPr>
              <p:cNvGrpSpPr/>
              <p:nvPr/>
            </p:nvGrpSpPr>
            <p:grpSpPr>
              <a:xfrm>
                <a:off x="4749532" y="2395594"/>
                <a:ext cx="2248957" cy="2842245"/>
                <a:chOff x="3225532" y="1666875"/>
                <a:chExt cx="2248956" cy="2842245"/>
              </a:xfrm>
            </p:grpSpPr>
            <p:sp>
              <p:nvSpPr>
                <p:cNvPr id="15" name="Teardrop 6">
                  <a:extLst>
                    <a:ext uri="{FF2B5EF4-FFF2-40B4-BE49-F238E27FC236}">
                      <a16:creationId xmlns="" xmlns:a16="http://schemas.microsoft.com/office/drawing/2014/main" id="{C4BFC94B-1930-4167-9729-55EA373A520F}"/>
                    </a:ext>
                  </a:extLst>
                </p:cNvPr>
                <p:cNvSpPr/>
                <p:nvPr/>
              </p:nvSpPr>
              <p:spPr>
                <a:xfrm rot="8100000">
                  <a:off x="3225532" y="1844164"/>
                  <a:ext cx="2248956" cy="2391624"/>
                </a:xfrm>
                <a:custGeom>
                  <a:avLst/>
                  <a:gdLst/>
                  <a:ahLst/>
                  <a:cxnLst/>
                  <a:rect l="l" t="t" r="r" b="b"/>
                  <a:pathLst>
                    <a:path w="2248956" h="2391624">
                      <a:moveTo>
                        <a:pt x="0" y="2006349"/>
                      </a:moveTo>
                      <a:lnTo>
                        <a:pt x="2006349" y="0"/>
                      </a:lnTo>
                      <a:lnTo>
                        <a:pt x="2248956" y="242607"/>
                      </a:lnTo>
                      <a:lnTo>
                        <a:pt x="2248956" y="1073751"/>
                      </a:lnTo>
                      <a:cubicBezTo>
                        <a:pt x="2248956" y="1801592"/>
                        <a:pt x="1658924" y="2391624"/>
                        <a:pt x="931083" y="2391624"/>
                      </a:cubicBezTo>
                      <a:cubicBezTo>
                        <a:pt x="567548" y="2391624"/>
                        <a:pt x="238392" y="2244428"/>
                        <a:pt x="0" y="2006349"/>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2026" dirty="0">
                    <a:solidFill>
                      <a:prstClr val="white"/>
                    </a:solidFill>
                    <a:latin typeface="Times New Roman" panose="02020603050405020304" pitchFamily="18" charset="0"/>
                    <a:ea typeface="Arial Unicode MS"/>
                    <a:cs typeface="Times New Roman" panose="02020603050405020304" pitchFamily="18" charset="0"/>
                  </a:endParaRPr>
                </a:p>
              </p:txBody>
            </p:sp>
            <p:sp>
              <p:nvSpPr>
                <p:cNvPr id="16" name="Freeform 11">
                  <a:extLst>
                    <a:ext uri="{FF2B5EF4-FFF2-40B4-BE49-F238E27FC236}">
                      <a16:creationId xmlns="" xmlns:a16="http://schemas.microsoft.com/office/drawing/2014/main" id="{BED39122-79E0-4FA2-8E54-00493AA68DE2}"/>
                    </a:ext>
                  </a:extLst>
                </p:cNvPr>
                <p:cNvSpPr/>
                <p:nvPr/>
              </p:nvSpPr>
              <p:spPr>
                <a:xfrm>
                  <a:off x="3612173" y="1666875"/>
                  <a:ext cx="959826" cy="2842245"/>
                </a:xfrm>
                <a:custGeom>
                  <a:avLst/>
                  <a:gdLst/>
                  <a:ahLst/>
                  <a:cxnLst/>
                  <a:rect l="l" t="t" r="r" b="b"/>
                  <a:pathLst>
                    <a:path w="959826" h="2842245">
                      <a:moveTo>
                        <a:pt x="959826" y="0"/>
                      </a:moveTo>
                      <a:cubicBezTo>
                        <a:pt x="957122" y="911477"/>
                        <a:pt x="954416" y="2065256"/>
                        <a:pt x="951706" y="2842245"/>
                      </a:cubicBezTo>
                      <a:lnTo>
                        <a:pt x="710629" y="2842245"/>
                      </a:lnTo>
                      <a:cubicBezTo>
                        <a:pt x="82031" y="1903306"/>
                        <a:pt x="-616708" y="903292"/>
                        <a:pt x="959826" y="0"/>
                      </a:cubicBez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2026" dirty="0">
                    <a:solidFill>
                      <a:prstClr val="white"/>
                    </a:solidFill>
                    <a:latin typeface="Times New Roman" panose="02020603050405020304" pitchFamily="18" charset="0"/>
                    <a:ea typeface="Arial Unicode MS"/>
                    <a:cs typeface="Times New Roman" panose="02020603050405020304" pitchFamily="18" charset="0"/>
                  </a:endParaRPr>
                </a:p>
              </p:txBody>
            </p:sp>
            <p:sp>
              <p:nvSpPr>
                <p:cNvPr id="17" name="Freeform 12">
                  <a:extLst>
                    <a:ext uri="{FF2B5EF4-FFF2-40B4-BE49-F238E27FC236}">
                      <a16:creationId xmlns="" xmlns:a16="http://schemas.microsoft.com/office/drawing/2014/main" id="{023067C6-38BF-4C80-A1F6-B9356078AED7}"/>
                    </a:ext>
                  </a:extLst>
                </p:cNvPr>
                <p:cNvSpPr/>
                <p:nvPr/>
              </p:nvSpPr>
              <p:spPr>
                <a:xfrm>
                  <a:off x="4016766" y="1666875"/>
                  <a:ext cx="555232" cy="2842245"/>
                </a:xfrm>
                <a:custGeom>
                  <a:avLst/>
                  <a:gdLst/>
                  <a:ahLst/>
                  <a:cxnLst/>
                  <a:rect l="l" t="t" r="r" b="b"/>
                  <a:pathLst>
                    <a:path w="555232" h="2842245">
                      <a:moveTo>
                        <a:pt x="555232" y="0"/>
                      </a:moveTo>
                      <a:cubicBezTo>
                        <a:pt x="552528" y="911477"/>
                        <a:pt x="549822" y="2065256"/>
                        <a:pt x="547112" y="2842245"/>
                      </a:cubicBezTo>
                      <a:lnTo>
                        <a:pt x="421352" y="2842245"/>
                      </a:lnTo>
                      <a:cubicBezTo>
                        <a:pt x="58058" y="1831083"/>
                        <a:pt x="-367661" y="1033527"/>
                        <a:pt x="555232"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2026" dirty="0">
                    <a:solidFill>
                      <a:prstClr val="white"/>
                    </a:solidFill>
                    <a:latin typeface="Times New Roman" panose="02020603050405020304" pitchFamily="18" charset="0"/>
                    <a:ea typeface="Arial Unicode MS"/>
                    <a:cs typeface="Times New Roman" panose="02020603050405020304" pitchFamily="18" charset="0"/>
                  </a:endParaRPr>
                </a:p>
              </p:txBody>
            </p:sp>
          </p:grpSp>
          <p:sp>
            <p:nvSpPr>
              <p:cNvPr id="14" name="Rounded Rectangle 26">
                <a:extLst>
                  <a:ext uri="{FF2B5EF4-FFF2-40B4-BE49-F238E27FC236}">
                    <a16:creationId xmlns="" xmlns:a16="http://schemas.microsoft.com/office/drawing/2014/main" id="{560938B0-41CB-4A63-899B-DC8C778DE48F}"/>
                  </a:ext>
                </a:extLst>
              </p:cNvPr>
              <p:cNvSpPr/>
              <p:nvPr/>
            </p:nvSpPr>
            <p:spPr>
              <a:xfrm>
                <a:off x="5698559" y="5597879"/>
                <a:ext cx="794890" cy="504056"/>
              </a:xfrm>
              <a:prstGeom prst="roundRect">
                <a:avLst>
                  <a:gd name="adj" fmla="val 13360"/>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defRPr/>
                </a:pPr>
                <a:endParaRPr lang="ko-KR" altLang="en-US" sz="2026">
                  <a:solidFill>
                    <a:prstClr val="white"/>
                  </a:solidFill>
                  <a:latin typeface="Times New Roman" panose="02020603050405020304" pitchFamily="18" charset="0"/>
                  <a:ea typeface="Arial Unicode MS"/>
                  <a:cs typeface="Times New Roman" panose="02020603050405020304" pitchFamily="18" charset="0"/>
                </a:endParaRPr>
              </a:p>
            </p:txBody>
          </p:sp>
        </p:grpSp>
      </p:grpSp>
      <p:sp>
        <p:nvSpPr>
          <p:cNvPr id="21" name="Freeform 5">
            <a:extLst>
              <a:ext uri="{FF2B5EF4-FFF2-40B4-BE49-F238E27FC236}">
                <a16:creationId xmlns="" xmlns:a16="http://schemas.microsoft.com/office/drawing/2014/main" id="{2358E32A-F76B-4B0F-AB36-F9430FFB8D0E}"/>
              </a:ext>
            </a:extLst>
          </p:cNvPr>
          <p:cNvSpPr>
            <a:spLocks noChangeAspect="1"/>
          </p:cNvSpPr>
          <p:nvPr/>
        </p:nvSpPr>
        <p:spPr>
          <a:xfrm flipH="1">
            <a:off x="4907293" y="4091909"/>
            <a:ext cx="1163030" cy="626620"/>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a:solidFill>
                <a:prstClr val="black"/>
              </a:solidFill>
              <a:latin typeface="Times New Roman" panose="02020603050405020304" pitchFamily="18" charset="0"/>
              <a:ea typeface="Arial Unicode MS"/>
              <a:cs typeface="Times New Roman" panose="02020603050405020304" pitchFamily="18" charset="0"/>
            </a:endParaRPr>
          </a:p>
        </p:txBody>
      </p:sp>
      <p:grpSp>
        <p:nvGrpSpPr>
          <p:cNvPr id="37" name="Group 36">
            <a:extLst>
              <a:ext uri="{FF2B5EF4-FFF2-40B4-BE49-F238E27FC236}">
                <a16:creationId xmlns="" xmlns:a16="http://schemas.microsoft.com/office/drawing/2014/main" id="{478201B3-12B2-4E86-9E69-2301CDC050BF}"/>
              </a:ext>
            </a:extLst>
          </p:cNvPr>
          <p:cNvGrpSpPr/>
          <p:nvPr/>
        </p:nvGrpSpPr>
        <p:grpSpPr>
          <a:xfrm rot="20757052">
            <a:off x="6352072" y="1857807"/>
            <a:ext cx="1275662" cy="711358"/>
            <a:chOff x="0" y="30309"/>
            <a:chExt cx="12191759" cy="6798583"/>
          </a:xfrm>
        </p:grpSpPr>
        <p:sp>
          <p:nvSpPr>
            <p:cNvPr id="38" name="Freeform: Shape 37">
              <a:extLst>
                <a:ext uri="{FF2B5EF4-FFF2-40B4-BE49-F238E27FC236}">
                  <a16:creationId xmlns="" xmlns:a16="http://schemas.microsoft.com/office/drawing/2014/main" id="{26401E15-2E51-4708-8233-F8FB8AD0A2D2}"/>
                </a:ext>
              </a:extLst>
            </p:cNvPr>
            <p:cNvSpPr/>
            <p:nvPr/>
          </p:nvSpPr>
          <p:spPr>
            <a:xfrm>
              <a:off x="509082" y="416268"/>
              <a:ext cx="11400201" cy="5888150"/>
            </a:xfrm>
            <a:custGeom>
              <a:avLst/>
              <a:gdLst>
                <a:gd name="connsiteX0" fmla="*/ 0 w 11400201"/>
                <a:gd name="connsiteY0" fmla="*/ 1415106 h 5888150"/>
                <a:gd name="connsiteX1" fmla="*/ 11400201 w 11400201"/>
                <a:gd name="connsiteY1" fmla="*/ 0 h 5888150"/>
                <a:gd name="connsiteX2" fmla="*/ 6343367 w 11400201"/>
                <a:gd name="connsiteY2" fmla="*/ 5165689 h 5888150"/>
                <a:gd name="connsiteX3" fmla="*/ 5264684 w 11400201"/>
                <a:gd name="connsiteY3" fmla="*/ 4413649 h 5888150"/>
                <a:gd name="connsiteX4" fmla="*/ 3226111 w 11400201"/>
                <a:gd name="connsiteY4" fmla="*/ 5888151 h 5888150"/>
                <a:gd name="connsiteX5" fmla="*/ 2642242 w 11400201"/>
                <a:gd name="connsiteY5" fmla="*/ 2493789 h 5888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00201" h="5888150">
                  <a:moveTo>
                    <a:pt x="0" y="1415106"/>
                  </a:moveTo>
                  <a:lnTo>
                    <a:pt x="11400201" y="0"/>
                  </a:lnTo>
                  <a:lnTo>
                    <a:pt x="6343367" y="5165689"/>
                  </a:lnTo>
                  <a:lnTo>
                    <a:pt x="5264684" y="4413649"/>
                  </a:lnTo>
                  <a:lnTo>
                    <a:pt x="3226111" y="5888151"/>
                  </a:lnTo>
                  <a:lnTo>
                    <a:pt x="2642242" y="2493789"/>
                  </a:lnTo>
                  <a:close/>
                </a:path>
              </a:pathLst>
            </a:custGeom>
            <a:solidFill>
              <a:schemeClr val="accent1"/>
            </a:solidFill>
            <a:ln w="8016" cap="flat">
              <a:noFill/>
              <a:prstDash val="solid"/>
              <a:miter/>
            </a:ln>
          </p:spPr>
          <p:txBody>
            <a:bodyPr rtlCol="0" anchor="ctr"/>
            <a:lstStyle/>
            <a:p>
              <a:pPr defTabSz="685800" eaLnBrk="1" fontAlgn="auto" hangingPunct="1">
                <a:spcBef>
                  <a:spcPts val="0"/>
                </a:spcBef>
                <a:spcAft>
                  <a:spcPts val="0"/>
                </a:spcAft>
                <a:defRPr/>
              </a:pPr>
              <a:endParaRPr lang="en-US" sz="1350">
                <a:solidFill>
                  <a:prstClr val="black"/>
                </a:solidFill>
                <a:latin typeface="Times New Roman" panose="02020603050405020304" pitchFamily="18" charset="0"/>
                <a:ea typeface="Arial Unicode MS"/>
                <a:cs typeface="Times New Roman" panose="02020603050405020304" pitchFamily="18" charset="0"/>
              </a:endParaRPr>
            </a:p>
          </p:txBody>
        </p:sp>
        <p:sp>
          <p:nvSpPr>
            <p:cNvPr id="39" name="Freeform: Shape 38">
              <a:extLst>
                <a:ext uri="{FF2B5EF4-FFF2-40B4-BE49-F238E27FC236}">
                  <a16:creationId xmlns="" xmlns:a16="http://schemas.microsoft.com/office/drawing/2014/main" id="{3F4DBDB3-955E-41D7-A2BB-0556F5DE049F}"/>
                </a:ext>
              </a:extLst>
            </p:cNvPr>
            <p:cNvSpPr/>
            <p:nvPr/>
          </p:nvSpPr>
          <p:spPr>
            <a:xfrm>
              <a:off x="0" y="30309"/>
              <a:ext cx="12191759" cy="6798583"/>
            </a:xfrm>
            <a:custGeom>
              <a:avLst/>
              <a:gdLst>
                <a:gd name="connsiteX0" fmla="*/ 12191759 w 12191759"/>
                <a:gd name="connsiteY0" fmla="*/ 0 h 6798583"/>
                <a:gd name="connsiteX1" fmla="*/ 12191759 w 12191759"/>
                <a:gd name="connsiteY1" fmla="*/ 6798584 h 6798583"/>
                <a:gd name="connsiteX2" fmla="*/ 0 w 12191759"/>
                <a:gd name="connsiteY2" fmla="*/ 6798584 h 6798583"/>
                <a:gd name="connsiteX3" fmla="*/ 0 w 12191759"/>
                <a:gd name="connsiteY3" fmla="*/ 0 h 6798583"/>
              </a:gdLst>
              <a:ahLst/>
              <a:cxnLst>
                <a:cxn ang="0">
                  <a:pos x="connsiteX0" y="connsiteY0"/>
                </a:cxn>
                <a:cxn ang="0">
                  <a:pos x="connsiteX1" y="connsiteY1"/>
                </a:cxn>
                <a:cxn ang="0">
                  <a:pos x="connsiteX2" y="connsiteY2"/>
                </a:cxn>
                <a:cxn ang="0">
                  <a:pos x="connsiteX3" y="connsiteY3"/>
                </a:cxn>
              </a:cxnLst>
              <a:rect l="l" t="t" r="r" b="b"/>
              <a:pathLst>
                <a:path w="12191759" h="6798583">
                  <a:moveTo>
                    <a:pt x="12191759" y="0"/>
                  </a:moveTo>
                  <a:lnTo>
                    <a:pt x="12191759" y="6798584"/>
                  </a:lnTo>
                  <a:lnTo>
                    <a:pt x="0" y="6798584"/>
                  </a:lnTo>
                  <a:lnTo>
                    <a:pt x="0" y="0"/>
                  </a:lnTo>
                </a:path>
              </a:pathLst>
            </a:custGeom>
            <a:noFill/>
            <a:ln w="8016" cap="flat">
              <a:noFill/>
              <a:prstDash val="solid"/>
              <a:miter/>
            </a:ln>
          </p:spPr>
          <p:txBody>
            <a:bodyPr rtlCol="0" anchor="ctr"/>
            <a:lstStyle/>
            <a:p>
              <a:pPr defTabSz="685800" eaLnBrk="1" fontAlgn="auto" hangingPunct="1">
                <a:spcBef>
                  <a:spcPts val="0"/>
                </a:spcBef>
                <a:spcAft>
                  <a:spcPts val="0"/>
                </a:spcAft>
                <a:defRPr/>
              </a:pPr>
              <a:endParaRPr lang="en-US" sz="1350">
                <a:solidFill>
                  <a:prstClr val="black"/>
                </a:solidFill>
                <a:latin typeface="Times New Roman" panose="02020603050405020304" pitchFamily="18" charset="0"/>
                <a:ea typeface="Arial Unicode MS"/>
                <a:cs typeface="Times New Roman" panose="02020603050405020304" pitchFamily="18" charset="0"/>
              </a:endParaRPr>
            </a:p>
          </p:txBody>
        </p:sp>
        <p:sp>
          <p:nvSpPr>
            <p:cNvPr id="40" name="Freeform: Shape 39">
              <a:extLst>
                <a:ext uri="{FF2B5EF4-FFF2-40B4-BE49-F238E27FC236}">
                  <a16:creationId xmlns="" xmlns:a16="http://schemas.microsoft.com/office/drawing/2014/main" id="{08C473C2-21F5-48F4-9A0C-C2404C1590C3}"/>
                </a:ext>
              </a:extLst>
            </p:cNvPr>
            <p:cNvSpPr/>
            <p:nvPr/>
          </p:nvSpPr>
          <p:spPr>
            <a:xfrm>
              <a:off x="3151323" y="445927"/>
              <a:ext cx="8678844" cy="5799095"/>
            </a:xfrm>
            <a:custGeom>
              <a:avLst/>
              <a:gdLst>
                <a:gd name="connsiteX0" fmla="*/ 8678844 w 8678844"/>
                <a:gd name="connsiteY0" fmla="*/ 0 h 5799095"/>
                <a:gd name="connsiteX1" fmla="*/ 0 w 8678844"/>
                <a:gd name="connsiteY1" fmla="*/ 2464131 h 5799095"/>
                <a:gd name="connsiteX2" fmla="*/ 583869 w 8678844"/>
                <a:gd name="connsiteY2" fmla="*/ 5799096 h 5799095"/>
                <a:gd name="connsiteX3" fmla="*/ 791718 w 8678844"/>
                <a:gd name="connsiteY3" fmla="*/ 3077659 h 5799095"/>
              </a:gdLst>
              <a:ahLst/>
              <a:cxnLst>
                <a:cxn ang="0">
                  <a:pos x="connsiteX0" y="connsiteY0"/>
                </a:cxn>
                <a:cxn ang="0">
                  <a:pos x="connsiteX1" y="connsiteY1"/>
                </a:cxn>
                <a:cxn ang="0">
                  <a:pos x="connsiteX2" y="connsiteY2"/>
                </a:cxn>
                <a:cxn ang="0">
                  <a:pos x="connsiteX3" y="connsiteY3"/>
                </a:cxn>
              </a:cxnLst>
              <a:rect l="l" t="t" r="r" b="b"/>
              <a:pathLst>
                <a:path w="8678844" h="5799095">
                  <a:moveTo>
                    <a:pt x="8678844" y="0"/>
                  </a:moveTo>
                  <a:lnTo>
                    <a:pt x="0" y="2464131"/>
                  </a:lnTo>
                  <a:lnTo>
                    <a:pt x="583869" y="5799096"/>
                  </a:lnTo>
                  <a:lnTo>
                    <a:pt x="791718" y="3077659"/>
                  </a:lnTo>
                  <a:close/>
                </a:path>
              </a:pathLst>
            </a:custGeom>
            <a:solidFill>
              <a:schemeClr val="accent1">
                <a:lumMod val="60000"/>
                <a:lumOff val="40000"/>
              </a:schemeClr>
            </a:solidFill>
            <a:ln w="8016" cap="flat">
              <a:noFill/>
              <a:prstDash val="solid"/>
              <a:miter/>
            </a:ln>
          </p:spPr>
          <p:txBody>
            <a:bodyPr rtlCol="0" anchor="ctr"/>
            <a:lstStyle/>
            <a:p>
              <a:pPr defTabSz="685800" eaLnBrk="1" fontAlgn="auto" hangingPunct="1">
                <a:spcBef>
                  <a:spcPts val="0"/>
                </a:spcBef>
                <a:spcAft>
                  <a:spcPts val="0"/>
                </a:spcAft>
                <a:defRPr/>
              </a:pPr>
              <a:endParaRPr lang="en-US" sz="1350">
                <a:solidFill>
                  <a:prstClr val="black"/>
                </a:solidFill>
                <a:latin typeface="Times New Roman" panose="02020603050405020304" pitchFamily="18" charset="0"/>
                <a:ea typeface="Arial Unicode MS"/>
                <a:cs typeface="Times New Roman" panose="02020603050405020304" pitchFamily="18" charset="0"/>
              </a:endParaRPr>
            </a:p>
          </p:txBody>
        </p:sp>
        <p:sp>
          <p:nvSpPr>
            <p:cNvPr id="41" name="Freeform: Shape 40">
              <a:extLst>
                <a:ext uri="{FF2B5EF4-FFF2-40B4-BE49-F238E27FC236}">
                  <a16:creationId xmlns="" xmlns:a16="http://schemas.microsoft.com/office/drawing/2014/main" id="{A06D28CA-E469-42E5-B7AF-CA06781C2F94}"/>
                </a:ext>
              </a:extLst>
            </p:cNvPr>
            <p:cNvSpPr/>
            <p:nvPr/>
          </p:nvSpPr>
          <p:spPr>
            <a:xfrm>
              <a:off x="3735192" y="3523585"/>
              <a:ext cx="2038572" cy="2780834"/>
            </a:xfrm>
            <a:custGeom>
              <a:avLst/>
              <a:gdLst>
                <a:gd name="connsiteX0" fmla="*/ 2038573 w 2038572"/>
                <a:gd name="connsiteY0" fmla="*/ 1306332 h 2780834"/>
                <a:gd name="connsiteX1" fmla="*/ 0 w 2038572"/>
                <a:gd name="connsiteY1" fmla="*/ 2780834 h 2780834"/>
                <a:gd name="connsiteX2" fmla="*/ 207849 w 2038572"/>
                <a:gd name="connsiteY2" fmla="*/ 0 h 2780834"/>
              </a:gdLst>
              <a:ahLst/>
              <a:cxnLst>
                <a:cxn ang="0">
                  <a:pos x="connsiteX0" y="connsiteY0"/>
                </a:cxn>
                <a:cxn ang="0">
                  <a:pos x="connsiteX1" y="connsiteY1"/>
                </a:cxn>
                <a:cxn ang="0">
                  <a:pos x="connsiteX2" y="connsiteY2"/>
                </a:cxn>
              </a:cxnLst>
              <a:rect l="l" t="t" r="r" b="b"/>
              <a:pathLst>
                <a:path w="2038572" h="2780834">
                  <a:moveTo>
                    <a:pt x="2038573" y="1306332"/>
                  </a:moveTo>
                  <a:lnTo>
                    <a:pt x="0" y="2780834"/>
                  </a:lnTo>
                  <a:lnTo>
                    <a:pt x="207849" y="0"/>
                  </a:lnTo>
                  <a:close/>
                </a:path>
              </a:pathLst>
            </a:custGeom>
            <a:solidFill>
              <a:schemeClr val="accent1">
                <a:lumMod val="75000"/>
              </a:schemeClr>
            </a:solidFill>
            <a:ln w="8016" cap="flat">
              <a:noFill/>
              <a:prstDash val="solid"/>
              <a:miter/>
            </a:ln>
          </p:spPr>
          <p:txBody>
            <a:bodyPr rtlCol="0" anchor="ctr"/>
            <a:lstStyle/>
            <a:p>
              <a:pPr defTabSz="685800" eaLnBrk="1" fontAlgn="auto" hangingPunct="1">
                <a:spcBef>
                  <a:spcPts val="0"/>
                </a:spcBef>
                <a:spcAft>
                  <a:spcPts val="0"/>
                </a:spcAft>
                <a:defRPr/>
              </a:pPr>
              <a:endParaRPr lang="en-US" sz="1350">
                <a:solidFill>
                  <a:prstClr val="black"/>
                </a:solidFill>
                <a:latin typeface="Times New Roman" panose="02020603050405020304" pitchFamily="18" charset="0"/>
                <a:ea typeface="Arial Unicode MS"/>
                <a:cs typeface="Times New Roman" panose="02020603050405020304" pitchFamily="18" charset="0"/>
              </a:endParaRPr>
            </a:p>
          </p:txBody>
        </p:sp>
      </p:grpSp>
      <p:cxnSp>
        <p:nvCxnSpPr>
          <p:cNvPr id="44" name="Straight Connector 43">
            <a:extLst>
              <a:ext uri="{FF2B5EF4-FFF2-40B4-BE49-F238E27FC236}">
                <a16:creationId xmlns="" xmlns:a16="http://schemas.microsoft.com/office/drawing/2014/main" id="{D3BDC839-C53D-13AE-3AB6-93B8DD553561}"/>
              </a:ext>
            </a:extLst>
          </p:cNvPr>
          <p:cNvCxnSpPr/>
          <p:nvPr/>
        </p:nvCxnSpPr>
        <p:spPr>
          <a:xfrm>
            <a:off x="1871374" y="1978344"/>
            <a:ext cx="5181600"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 xmlns:a16="http://schemas.microsoft.com/office/drawing/2014/main" id="{A304A4CB-609E-3B0D-C12A-551B8476B150}"/>
              </a:ext>
            </a:extLst>
          </p:cNvPr>
          <p:cNvSpPr txBox="1"/>
          <p:nvPr/>
        </p:nvSpPr>
        <p:spPr>
          <a:xfrm>
            <a:off x="1397844" y="1737362"/>
            <a:ext cx="6509660" cy="323165"/>
          </a:xfrm>
          <a:prstGeom prst="rect">
            <a:avLst/>
          </a:prstGeom>
          <a:noFill/>
          <a:effectLst/>
        </p:spPr>
        <p:txBody>
          <a:bodyPr wrap="square" rtlCol="0">
            <a:spAutoFit/>
          </a:bodyPr>
          <a:lstStyle/>
          <a:p>
            <a:pPr algn="ctr"/>
            <a:r>
              <a:rPr lang="en-US" sz="1500" dirty="0">
                <a:solidFill>
                  <a:schemeClr val="bg1"/>
                </a:solidFill>
                <a:latin typeface="Times New Roman" panose="02020603050405020304" pitchFamily="18" charset="0"/>
                <a:cs typeface="Times New Roman" panose="02020603050405020304" pitchFamily="18" charset="0"/>
              </a:rPr>
              <a:t>II. TRIỂN KHAI CÔNG TÁC TUYỂN SINH NĂM 2023</a:t>
            </a:r>
          </a:p>
        </p:txBody>
      </p:sp>
      <p:sp>
        <p:nvSpPr>
          <p:cNvPr id="50" name="TextBox 49">
            <a:extLst>
              <a:ext uri="{FF2B5EF4-FFF2-40B4-BE49-F238E27FC236}">
                <a16:creationId xmlns="" xmlns:a16="http://schemas.microsoft.com/office/drawing/2014/main" id="{FA8A2F77-6422-4DED-92A1-65EA3C017B90}"/>
              </a:ext>
            </a:extLst>
          </p:cNvPr>
          <p:cNvSpPr txBox="1"/>
          <p:nvPr/>
        </p:nvSpPr>
        <p:spPr>
          <a:xfrm>
            <a:off x="6295517" y="2591498"/>
            <a:ext cx="2632337" cy="2862322"/>
          </a:xfrm>
          <a:prstGeom prst="rect">
            <a:avLst/>
          </a:prstGeom>
          <a:noFill/>
        </p:spPr>
        <p:txBody>
          <a:bodyPr wrap="square">
            <a:spAutoFit/>
          </a:bodyPr>
          <a:lstStyle/>
          <a:p>
            <a:pPr fontAlgn="t"/>
            <a:r>
              <a:rPr lang="en-US" b="1" dirty="0" err="1">
                <a:latin typeface="Times New Roman" panose="02020603050405020304" pitchFamily="18" charset="0"/>
                <a:ea typeface="#9Slide03 Roboto" panose="02000000000000000000" pitchFamily="2" charset="0"/>
                <a:cs typeface="Times New Roman" panose="02020603050405020304" pitchFamily="18" charset="0"/>
              </a:rPr>
              <a:t>Đăng</a:t>
            </a:r>
            <a:r>
              <a:rPr lang="en-US" b="1" dirty="0">
                <a:latin typeface="Times New Roman" panose="02020603050405020304" pitchFamily="18" charset="0"/>
                <a:ea typeface="#9Slide03 Roboto" panose="02000000000000000000" pitchFamily="2" charset="0"/>
                <a:cs typeface="Times New Roman" panose="02020603050405020304" pitchFamily="18" charset="0"/>
              </a:rPr>
              <a:t> </a:t>
            </a:r>
            <a:r>
              <a:rPr lang="en-US" b="1" dirty="0" err="1">
                <a:latin typeface="Times New Roman" panose="02020603050405020304" pitchFamily="18" charset="0"/>
                <a:ea typeface="#9Slide03 Roboto" panose="02000000000000000000" pitchFamily="2" charset="0"/>
                <a:cs typeface="Times New Roman" panose="02020603050405020304" pitchFamily="18" charset="0"/>
              </a:rPr>
              <a:t>ký</a:t>
            </a:r>
            <a:r>
              <a:rPr lang="en-US" b="1" dirty="0">
                <a:latin typeface="Times New Roman" panose="02020603050405020304" pitchFamily="18" charset="0"/>
                <a:ea typeface="#9Slide03 Roboto" panose="02000000000000000000" pitchFamily="2" charset="0"/>
                <a:cs typeface="Times New Roman" panose="02020603050405020304" pitchFamily="18" charset="0"/>
              </a:rPr>
              <a:t> </a:t>
            </a:r>
            <a:r>
              <a:rPr lang="en-US" b="1" dirty="0" err="1">
                <a:latin typeface="Times New Roman" panose="02020603050405020304" pitchFamily="18" charset="0"/>
                <a:ea typeface="#9Slide03 Roboto" panose="02000000000000000000" pitchFamily="2" charset="0"/>
                <a:cs typeface="Times New Roman" panose="02020603050405020304" pitchFamily="18" charset="0"/>
              </a:rPr>
              <a:t>xét</a:t>
            </a:r>
            <a:r>
              <a:rPr lang="en-US" b="1" dirty="0">
                <a:latin typeface="Times New Roman" panose="02020603050405020304" pitchFamily="18" charset="0"/>
                <a:ea typeface="#9Slide03 Roboto" panose="02000000000000000000" pitchFamily="2" charset="0"/>
                <a:cs typeface="Times New Roman" panose="02020603050405020304" pitchFamily="18" charset="0"/>
              </a:rPr>
              <a:t> </a:t>
            </a:r>
            <a:r>
              <a:rPr lang="en-US" b="1" dirty="0" err="1">
                <a:latin typeface="Times New Roman" panose="02020603050405020304" pitchFamily="18" charset="0"/>
                <a:ea typeface="#9Slide03 Roboto" panose="02000000000000000000" pitchFamily="2" charset="0"/>
                <a:cs typeface="Times New Roman" panose="02020603050405020304" pitchFamily="18" charset="0"/>
              </a:rPr>
              <a:t>tuyển</a:t>
            </a:r>
            <a:r>
              <a:rPr lang="en-US" b="1" dirty="0">
                <a:latin typeface="Times New Roman" panose="02020603050405020304" pitchFamily="18" charset="0"/>
                <a:ea typeface="#9Slide03 Roboto" panose="02000000000000000000" pitchFamily="2" charset="0"/>
                <a:cs typeface="Times New Roman" panose="02020603050405020304" pitchFamily="18" charset="0"/>
              </a:rPr>
              <a:t> </a:t>
            </a:r>
            <a:r>
              <a:rPr lang="en-US" b="1" dirty="0" err="1">
                <a:latin typeface="Times New Roman" panose="02020603050405020304" pitchFamily="18" charset="0"/>
                <a:ea typeface="#9Slide03 Roboto" panose="02000000000000000000" pitchFamily="2" charset="0"/>
                <a:cs typeface="Times New Roman" panose="02020603050405020304" pitchFamily="18" charset="0"/>
              </a:rPr>
              <a:t>theo</a:t>
            </a:r>
            <a:r>
              <a:rPr lang="en-US" b="1" dirty="0">
                <a:latin typeface="Times New Roman" panose="02020603050405020304" pitchFamily="18" charset="0"/>
                <a:ea typeface="#9Slide03 Roboto" panose="02000000000000000000" pitchFamily="2" charset="0"/>
                <a:cs typeface="Times New Roman" panose="02020603050405020304" pitchFamily="18" charset="0"/>
              </a:rPr>
              <a:t> </a:t>
            </a:r>
            <a:r>
              <a:rPr lang="en-US" b="1" dirty="0" err="1">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mã</a:t>
            </a:r>
            <a:r>
              <a:rPr lang="en-US" b="1" dirty="0">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 </a:t>
            </a:r>
            <a:r>
              <a:rPr lang="en-US" b="1" dirty="0" err="1">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xét</a:t>
            </a:r>
            <a:r>
              <a:rPr lang="en-US" b="1" dirty="0">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 </a:t>
            </a:r>
            <a:r>
              <a:rPr lang="en-US" b="1" dirty="0" err="1">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tuyển</a:t>
            </a:r>
            <a:r>
              <a:rPr lang="en-US" b="1" dirty="0">
                <a:latin typeface="Times New Roman" panose="02020603050405020304" pitchFamily="18" charset="0"/>
                <a:ea typeface="#9Slide03 Roboto" panose="02000000000000000000" pitchFamily="2" charset="0"/>
                <a:cs typeface="Times New Roman" panose="02020603050405020304" pitchFamily="18" charset="0"/>
              </a:rPr>
              <a:t> </a:t>
            </a:r>
            <a:r>
              <a:rPr lang="en-US" b="1" dirty="0" err="1">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của</a:t>
            </a:r>
            <a:r>
              <a:rPr lang="vi-VN" b="1" dirty="0">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 ngành/ </a:t>
            </a:r>
            <a:r>
              <a:rPr lang="en-US" b="1" dirty="0">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CTĐT</a:t>
            </a:r>
          </a:p>
          <a:p>
            <a:pPr fontAlgn="t"/>
            <a:endParaRPr lang="en-US" dirty="0">
              <a:latin typeface="Times New Roman" panose="02020603050405020304" pitchFamily="18" charset="0"/>
              <a:ea typeface="#9Slide03 Roboto" panose="02000000000000000000" pitchFamily="2" charset="0"/>
              <a:cs typeface="Times New Roman" panose="02020603050405020304" pitchFamily="18" charset="0"/>
            </a:endParaRPr>
          </a:p>
          <a:p>
            <a:pPr fontAlgn="t"/>
            <a:r>
              <a:rPr lang="en-US" dirty="0" err="1">
                <a:latin typeface="Times New Roman" panose="02020603050405020304" pitchFamily="18" charset="0"/>
                <a:ea typeface="#9Slide03 Roboto" panose="02000000000000000000" pitchFamily="2" charset="0"/>
                <a:cs typeface="Times New Roman" panose="02020603050405020304" pitchFamily="18" charset="0"/>
              </a:rPr>
              <a:t>Thông</a:t>
            </a:r>
            <a:r>
              <a:rPr lang="en-US" dirty="0">
                <a:latin typeface="Times New Roman" panose="02020603050405020304" pitchFamily="18" charset="0"/>
                <a:ea typeface="#9Slide03 Roboto" panose="02000000000000000000" pitchFamily="2" charset="0"/>
                <a:cs typeface="Times New Roman" panose="02020603050405020304" pitchFamily="18" charset="0"/>
              </a:rPr>
              <a:t> tin </a:t>
            </a:r>
            <a:r>
              <a:rPr lang="en-US" dirty="0" err="1">
                <a:latin typeface="Times New Roman" panose="02020603050405020304" pitchFamily="18" charset="0"/>
                <a:ea typeface="#9Slide03 Roboto" panose="02000000000000000000" pitchFamily="2" charset="0"/>
                <a:cs typeface="Times New Roman" panose="02020603050405020304" pitchFamily="18" charset="0"/>
              </a:rPr>
              <a:t>để</a:t>
            </a:r>
            <a:r>
              <a:rPr lang="en-US" dirty="0">
                <a:latin typeface="Times New Roman" panose="02020603050405020304" pitchFamily="18" charset="0"/>
                <a:ea typeface="#9Slide03 Roboto" panose="02000000000000000000" pitchFamily="2" charset="0"/>
                <a:cs typeface="Times New Roman" panose="02020603050405020304" pitchFamily="18" charset="0"/>
              </a:rPr>
              <a:t> </a:t>
            </a:r>
            <a:r>
              <a:rPr lang="en-US" dirty="0" err="1">
                <a:latin typeface="Times New Roman" panose="02020603050405020304" pitchFamily="18" charset="0"/>
                <a:ea typeface="#9Slide03 Roboto" panose="02000000000000000000" pitchFamily="2" charset="0"/>
                <a:cs typeface="Times New Roman" panose="02020603050405020304" pitchFamily="18" charset="0"/>
              </a:rPr>
              <a:t>đăng</a:t>
            </a:r>
            <a:r>
              <a:rPr lang="en-US" dirty="0">
                <a:latin typeface="Times New Roman" panose="02020603050405020304" pitchFamily="18" charset="0"/>
                <a:ea typeface="#9Slide03 Roboto" panose="02000000000000000000" pitchFamily="2" charset="0"/>
                <a:cs typeface="Times New Roman" panose="02020603050405020304" pitchFamily="18" charset="0"/>
              </a:rPr>
              <a:t> </a:t>
            </a:r>
            <a:r>
              <a:rPr lang="en-US" dirty="0" err="1">
                <a:latin typeface="Times New Roman" panose="02020603050405020304" pitchFamily="18" charset="0"/>
                <a:ea typeface="#9Slide03 Roboto" panose="02000000000000000000" pitchFamily="2" charset="0"/>
                <a:cs typeface="Times New Roman" panose="02020603050405020304" pitchFamily="18" charset="0"/>
              </a:rPr>
              <a:t>ký</a:t>
            </a:r>
            <a:r>
              <a:rPr lang="en-US" dirty="0">
                <a:latin typeface="Times New Roman" panose="02020603050405020304" pitchFamily="18" charset="0"/>
                <a:ea typeface="#9Slide03 Roboto" panose="02000000000000000000" pitchFamily="2" charset="0"/>
                <a:cs typeface="Times New Roman" panose="02020603050405020304" pitchFamily="18" charset="0"/>
              </a:rPr>
              <a:t> </a:t>
            </a:r>
            <a:r>
              <a:rPr lang="en-US" dirty="0" err="1">
                <a:latin typeface="Times New Roman" panose="02020603050405020304" pitchFamily="18" charset="0"/>
                <a:ea typeface="#9Slide03 Roboto" panose="02000000000000000000" pitchFamily="2" charset="0"/>
                <a:cs typeface="Times New Roman" panose="02020603050405020304" pitchFamily="18" charset="0"/>
              </a:rPr>
              <a:t>xét</a:t>
            </a:r>
            <a:r>
              <a:rPr lang="en-US" dirty="0">
                <a:latin typeface="Times New Roman" panose="02020603050405020304" pitchFamily="18" charset="0"/>
                <a:ea typeface="#9Slide03 Roboto" panose="02000000000000000000" pitchFamily="2" charset="0"/>
                <a:cs typeface="Times New Roman" panose="02020603050405020304" pitchFamily="18" charset="0"/>
              </a:rPr>
              <a:t> </a:t>
            </a:r>
            <a:r>
              <a:rPr lang="en-US" dirty="0" err="1">
                <a:latin typeface="Times New Roman" panose="02020603050405020304" pitchFamily="18" charset="0"/>
                <a:ea typeface="#9Slide03 Roboto" panose="02000000000000000000" pitchFamily="2" charset="0"/>
                <a:cs typeface="Times New Roman" panose="02020603050405020304" pitchFamily="18" charset="0"/>
              </a:rPr>
              <a:t>tuyển</a:t>
            </a:r>
            <a:r>
              <a:rPr lang="en-US" dirty="0">
                <a:latin typeface="Times New Roman" panose="02020603050405020304" pitchFamily="18" charset="0"/>
                <a:ea typeface="#9Slide03 Roboto" panose="02000000000000000000" pitchFamily="2" charset="0"/>
                <a:cs typeface="Times New Roman" panose="02020603050405020304" pitchFamily="18" charset="0"/>
              </a:rPr>
              <a:t> bao </a:t>
            </a:r>
            <a:r>
              <a:rPr lang="en-US" dirty="0" err="1">
                <a:latin typeface="Times New Roman" panose="02020603050405020304" pitchFamily="18" charset="0"/>
                <a:ea typeface="#9Slide03 Roboto" panose="02000000000000000000" pitchFamily="2" charset="0"/>
                <a:cs typeface="Times New Roman" panose="02020603050405020304" pitchFamily="18" charset="0"/>
              </a:rPr>
              <a:t>gồm</a:t>
            </a:r>
            <a:r>
              <a:rPr lang="en-US" dirty="0">
                <a:latin typeface="Times New Roman" panose="02020603050405020304" pitchFamily="18" charset="0"/>
                <a:ea typeface="#9Slide03 Roboto" panose="02000000000000000000" pitchFamily="2" charset="0"/>
                <a:cs typeface="Times New Roman" panose="02020603050405020304" pitchFamily="18" charset="0"/>
              </a:rPr>
              <a:t>: </a:t>
            </a:r>
          </a:p>
          <a:p>
            <a:pPr marL="214313" indent="-214313" fontAlgn="t">
              <a:buFont typeface="Wingdings" panose="05000000000000000000" pitchFamily="2" charset="2"/>
              <a:buChar char="§"/>
            </a:pPr>
            <a:r>
              <a:rPr lang="en-US" dirty="0" err="1">
                <a:latin typeface="Times New Roman" panose="02020603050405020304" pitchFamily="18" charset="0"/>
                <a:ea typeface="#9Slide03 Roboto" panose="02000000000000000000" pitchFamily="2" charset="0"/>
                <a:cs typeface="Times New Roman" panose="02020603050405020304" pitchFamily="18" charset="0"/>
              </a:rPr>
              <a:t>Thứ</a:t>
            </a:r>
            <a:r>
              <a:rPr lang="en-US" dirty="0">
                <a:latin typeface="Times New Roman" panose="02020603050405020304" pitchFamily="18" charset="0"/>
                <a:ea typeface="#9Slide03 Roboto" panose="02000000000000000000" pitchFamily="2" charset="0"/>
                <a:cs typeface="Times New Roman" panose="02020603050405020304" pitchFamily="18" charset="0"/>
              </a:rPr>
              <a:t> </a:t>
            </a:r>
            <a:r>
              <a:rPr lang="en-US" dirty="0" err="1">
                <a:latin typeface="Times New Roman" panose="02020603050405020304" pitchFamily="18" charset="0"/>
                <a:ea typeface="#9Slide03 Roboto" panose="02000000000000000000" pitchFamily="2" charset="0"/>
                <a:cs typeface="Times New Roman" panose="02020603050405020304" pitchFamily="18" charset="0"/>
              </a:rPr>
              <a:t>tự</a:t>
            </a:r>
            <a:r>
              <a:rPr lang="en-US" dirty="0">
                <a:latin typeface="Times New Roman" panose="02020603050405020304" pitchFamily="18" charset="0"/>
                <a:ea typeface="#9Slide03 Roboto" panose="02000000000000000000" pitchFamily="2" charset="0"/>
                <a:cs typeface="Times New Roman" panose="02020603050405020304" pitchFamily="18" charset="0"/>
              </a:rPr>
              <a:t> NV</a:t>
            </a:r>
          </a:p>
          <a:p>
            <a:pPr marL="214313" indent="-214313" fontAlgn="t">
              <a:buFont typeface="Wingdings" panose="05000000000000000000" pitchFamily="2" charset="2"/>
              <a:buChar char="§"/>
            </a:pPr>
            <a:r>
              <a:rPr lang="en-US" dirty="0" err="1">
                <a:latin typeface="Times New Roman" panose="02020603050405020304" pitchFamily="18" charset="0"/>
                <a:ea typeface="#9Slide03 Roboto" panose="02000000000000000000" pitchFamily="2" charset="0"/>
                <a:cs typeface="Times New Roman" panose="02020603050405020304" pitchFamily="18" charset="0"/>
              </a:rPr>
              <a:t>Mã</a:t>
            </a:r>
            <a:r>
              <a:rPr lang="en-US" dirty="0">
                <a:latin typeface="Times New Roman" panose="02020603050405020304" pitchFamily="18" charset="0"/>
                <a:ea typeface="#9Slide03 Roboto" panose="02000000000000000000" pitchFamily="2" charset="0"/>
                <a:cs typeface="Times New Roman" panose="02020603050405020304" pitchFamily="18" charset="0"/>
              </a:rPr>
              <a:t> CSĐT </a:t>
            </a:r>
            <a:r>
              <a:rPr lang="en-US" dirty="0" err="1">
                <a:latin typeface="Times New Roman" panose="02020603050405020304" pitchFamily="18" charset="0"/>
                <a:ea typeface="#9Slide03 Roboto" panose="02000000000000000000" pitchFamily="2" charset="0"/>
                <a:cs typeface="Times New Roman" panose="02020603050405020304" pitchFamily="18" charset="0"/>
              </a:rPr>
              <a:t>và</a:t>
            </a:r>
            <a:r>
              <a:rPr lang="en-US" dirty="0">
                <a:latin typeface="Times New Roman" panose="02020603050405020304" pitchFamily="18" charset="0"/>
                <a:ea typeface="#9Slide03 Roboto" panose="02000000000000000000" pitchFamily="2" charset="0"/>
                <a:cs typeface="Times New Roman" panose="02020603050405020304" pitchFamily="18" charset="0"/>
              </a:rPr>
              <a:t> </a:t>
            </a:r>
            <a:r>
              <a:rPr lang="en-US" dirty="0" err="1">
                <a:latin typeface="Times New Roman" panose="02020603050405020304" pitchFamily="18" charset="0"/>
                <a:ea typeface="#9Slide03 Roboto" panose="02000000000000000000" pitchFamily="2" charset="0"/>
                <a:cs typeface="Times New Roman" panose="02020603050405020304" pitchFamily="18" charset="0"/>
              </a:rPr>
              <a:t>tên</a:t>
            </a:r>
            <a:r>
              <a:rPr lang="en-US" dirty="0">
                <a:latin typeface="Times New Roman" panose="02020603050405020304" pitchFamily="18" charset="0"/>
                <a:ea typeface="#9Slide03 Roboto" panose="02000000000000000000" pitchFamily="2" charset="0"/>
                <a:cs typeface="Times New Roman" panose="02020603050405020304" pitchFamily="18" charset="0"/>
              </a:rPr>
              <a:t> CSĐT</a:t>
            </a:r>
          </a:p>
          <a:p>
            <a:pPr marL="214313" indent="-214313" fontAlgn="t">
              <a:buFont typeface="Wingdings" panose="05000000000000000000" pitchFamily="2" charset="2"/>
              <a:buChar char="§"/>
            </a:pPr>
            <a:r>
              <a:rPr lang="en-US" dirty="0" err="1">
                <a:latin typeface="Times New Roman" panose="02020603050405020304" pitchFamily="18" charset="0"/>
                <a:ea typeface="#9Slide03 Roboto" panose="02000000000000000000" pitchFamily="2" charset="0"/>
                <a:cs typeface="Times New Roman" panose="02020603050405020304" pitchFamily="18" charset="0"/>
              </a:rPr>
              <a:t>Mã</a:t>
            </a:r>
            <a:r>
              <a:rPr lang="en-US" dirty="0">
                <a:latin typeface="Times New Roman" panose="02020603050405020304" pitchFamily="18" charset="0"/>
                <a:ea typeface="#9Slide03 Roboto" panose="02000000000000000000" pitchFamily="2" charset="0"/>
                <a:cs typeface="Times New Roman" panose="02020603050405020304" pitchFamily="18" charset="0"/>
              </a:rPr>
              <a:t> </a:t>
            </a:r>
            <a:r>
              <a:rPr lang="en-US" dirty="0" err="1">
                <a:latin typeface="Times New Roman" panose="02020603050405020304" pitchFamily="18" charset="0"/>
                <a:ea typeface="#9Slide03 Roboto" panose="02000000000000000000" pitchFamily="2" charset="0"/>
                <a:cs typeface="Times New Roman" panose="02020603050405020304" pitchFamily="18" charset="0"/>
              </a:rPr>
              <a:t>xét</a:t>
            </a:r>
            <a:r>
              <a:rPr lang="en-US" dirty="0">
                <a:latin typeface="Times New Roman" panose="02020603050405020304" pitchFamily="18" charset="0"/>
                <a:ea typeface="#9Slide03 Roboto" panose="02000000000000000000" pitchFamily="2" charset="0"/>
                <a:cs typeface="Times New Roman" panose="02020603050405020304" pitchFamily="18" charset="0"/>
              </a:rPr>
              <a:t> </a:t>
            </a:r>
            <a:r>
              <a:rPr lang="en-US" dirty="0" err="1">
                <a:latin typeface="Times New Roman" panose="02020603050405020304" pitchFamily="18" charset="0"/>
                <a:ea typeface="#9Slide03 Roboto" panose="02000000000000000000" pitchFamily="2" charset="0"/>
                <a:cs typeface="Times New Roman" panose="02020603050405020304" pitchFamily="18" charset="0"/>
              </a:rPr>
              <a:t>tuyển</a:t>
            </a:r>
            <a:r>
              <a:rPr lang="en-US" dirty="0">
                <a:latin typeface="Times New Roman" panose="02020603050405020304" pitchFamily="18" charset="0"/>
                <a:ea typeface="#9Slide03 Roboto" panose="02000000000000000000" pitchFamily="2" charset="0"/>
                <a:cs typeface="Times New Roman" panose="02020603050405020304" pitchFamily="18" charset="0"/>
              </a:rPr>
              <a:t>.</a:t>
            </a:r>
          </a:p>
          <a:p>
            <a:pPr marL="214313" indent="-214313" fontAlgn="t">
              <a:buFont typeface="Wingdings" panose="05000000000000000000" pitchFamily="2" charset="2"/>
              <a:buChar char="§"/>
            </a:pPr>
            <a:r>
              <a:rPr lang="en-US" dirty="0">
                <a:latin typeface="Times New Roman" panose="02020603050405020304" pitchFamily="18" charset="0"/>
                <a:ea typeface="#9Slide03 Roboto" panose="02000000000000000000" pitchFamily="2" charset="0"/>
                <a:cs typeface="Times New Roman" panose="02020603050405020304" pitchFamily="18" charset="0"/>
              </a:rPr>
              <a:t>PTXT</a:t>
            </a:r>
          </a:p>
        </p:txBody>
      </p:sp>
      <p:sp>
        <p:nvSpPr>
          <p:cNvPr id="52" name="TextBox 51">
            <a:extLst>
              <a:ext uri="{FF2B5EF4-FFF2-40B4-BE49-F238E27FC236}">
                <a16:creationId xmlns="" xmlns:a16="http://schemas.microsoft.com/office/drawing/2014/main" id="{30675A06-A80A-E2F2-1FF9-42075D6E0633}"/>
              </a:ext>
            </a:extLst>
          </p:cNvPr>
          <p:cNvSpPr txBox="1"/>
          <p:nvPr/>
        </p:nvSpPr>
        <p:spPr>
          <a:xfrm>
            <a:off x="162022" y="1663322"/>
            <a:ext cx="3921500" cy="1523494"/>
          </a:xfrm>
          <a:prstGeom prst="rect">
            <a:avLst/>
          </a:prstGeom>
          <a:noFill/>
        </p:spPr>
        <p:txBody>
          <a:bodyPr wrap="square">
            <a:spAutoFit/>
          </a:bodyPr>
          <a:lstStyle/>
          <a:p>
            <a:pPr marL="338138" indent="-338138" fontAlgn="t">
              <a:buFont typeface="Wingdings" panose="05000000000000000000" pitchFamily="2" charset="2"/>
              <a:buChar char=""/>
            </a:pPr>
            <a:r>
              <a:rPr lang="en-US" sz="1650" b="1" dirty="0" err="1">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Thí</a:t>
            </a:r>
            <a:r>
              <a:rPr lang="en-US" sz="1650" b="1" dirty="0">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1650" b="1" dirty="0" err="1">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sinh</a:t>
            </a:r>
            <a:r>
              <a:rPr lang="en-US" sz="1650" b="1" dirty="0">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a:t>
            </a:r>
          </a:p>
          <a:p>
            <a:pPr marL="214313" indent="-214313" fontAlgn="t">
              <a:buFont typeface="Wingdings" panose="05000000000000000000" pitchFamily="2" charset="2"/>
              <a:buChar char="§"/>
            </a:pPr>
            <a:r>
              <a:rPr lang="en-US" sz="1500" dirty="0">
                <a:latin typeface="Times New Roman" panose="02020603050405020304" pitchFamily="18" charset="0"/>
                <a:ea typeface="#9Slide03 Roboto" panose="02000000000000000000" pitchFamily="2" charset="0"/>
                <a:cs typeface="Times New Roman" panose="02020603050405020304" pitchFamily="18" charset="0"/>
              </a:rPr>
              <a:t>Hoàn thành đăng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ký</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đúng</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thời</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hạn</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a:t>
            </a:r>
          </a:p>
          <a:p>
            <a:pPr marL="214313" indent="-214313" fontAlgn="t">
              <a:buFont typeface="Wingdings" panose="05000000000000000000" pitchFamily="2" charset="2"/>
              <a:buChar char="§"/>
            </a:pP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Nghiên</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cứu</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kỹ</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đề</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án</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của</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CSĐT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để</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cung</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cấp</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minh</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chứng</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điểm</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xét</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tuyển</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sơ</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tuyển</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a:t>
            </a:r>
          </a:p>
          <a:p>
            <a:pPr marL="214313" indent="-214313" fontAlgn="t">
              <a:buFont typeface="Wingdings" panose="05000000000000000000" pitchFamily="2" charset="2"/>
              <a:buChar char="§"/>
            </a:pP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Đăng</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ký</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XT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và</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nộp</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lệ</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phí</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trực</a:t>
            </a:r>
            <a:r>
              <a:rPr lang="en-US" sz="1500" dirty="0">
                <a:latin typeface="Times New Roman" panose="02020603050405020304" pitchFamily="18" charset="0"/>
                <a:ea typeface="#9Slide03 Roboto" panose="02000000000000000000" pitchFamily="2" charset="0"/>
                <a:cs typeface="Times New Roman" panose="02020603050405020304" pitchFamily="18" charset="0"/>
              </a:rPr>
              <a:t> </a:t>
            </a:r>
            <a:r>
              <a:rPr lang="en-US" sz="1500" dirty="0" err="1">
                <a:latin typeface="Times New Roman" panose="02020603050405020304" pitchFamily="18" charset="0"/>
                <a:ea typeface="#9Slide03 Roboto" panose="02000000000000000000" pitchFamily="2" charset="0"/>
                <a:cs typeface="Times New Roman" panose="02020603050405020304" pitchFamily="18" charset="0"/>
              </a:rPr>
              <a:t>tuyến</a:t>
            </a:r>
            <a:endParaRPr lang="en-US" sz="1500" dirty="0">
              <a:latin typeface="Times New Roman" panose="02020603050405020304" pitchFamily="18" charset="0"/>
              <a:cs typeface="Times New Roman" panose="02020603050405020304" pitchFamily="18" charset="0"/>
            </a:endParaRPr>
          </a:p>
          <a:p>
            <a:pPr marL="214313" indent="-214313" fontAlgn="t">
              <a:buFont typeface="Wingdings" panose="05000000000000000000" pitchFamily="2" charset="2"/>
              <a:buChar char="§"/>
            </a:pPr>
            <a:endParaRPr lang="en-US" sz="1500" dirty="0">
              <a:latin typeface="Times New Roman" panose="02020603050405020304" pitchFamily="18" charset="0"/>
              <a:ea typeface="#9Slide03 Roboto" panose="02000000000000000000" pitchFamily="2" charset="0"/>
              <a:cs typeface="Times New Roman" panose="02020603050405020304" pitchFamily="18" charset="0"/>
            </a:endParaRPr>
          </a:p>
        </p:txBody>
      </p:sp>
      <p:sp>
        <p:nvSpPr>
          <p:cNvPr id="58" name="TextBox 57">
            <a:extLst>
              <a:ext uri="{FF2B5EF4-FFF2-40B4-BE49-F238E27FC236}">
                <a16:creationId xmlns="" xmlns:a16="http://schemas.microsoft.com/office/drawing/2014/main" id="{6600CC09-55F4-47C9-1AF3-A153D889CD53}"/>
              </a:ext>
            </a:extLst>
          </p:cNvPr>
          <p:cNvSpPr txBox="1"/>
          <p:nvPr/>
        </p:nvSpPr>
        <p:spPr>
          <a:xfrm>
            <a:off x="195020" y="5032028"/>
            <a:ext cx="3896920" cy="1259319"/>
          </a:xfrm>
          <a:prstGeom prst="rect">
            <a:avLst/>
          </a:prstGeom>
          <a:noFill/>
        </p:spPr>
        <p:txBody>
          <a:bodyPr wrap="square">
            <a:spAutoFit/>
          </a:bodyPr>
          <a:lstStyle/>
          <a:p>
            <a:pPr marL="338138" indent="-338138" fontAlgn="t">
              <a:spcBef>
                <a:spcPts val="450"/>
              </a:spcBef>
              <a:spcAft>
                <a:spcPts val="450"/>
              </a:spcAft>
              <a:buFont typeface="Wingdings" panose="05000000000000000000" pitchFamily="2" charset="2"/>
              <a:buChar char=""/>
            </a:pPr>
            <a:r>
              <a:rPr lang="en-US" sz="1650" b="1" dirty="0">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Xét tuyển sớm </a:t>
            </a:r>
            <a:endParaRPr lang="en-US" sz="1650" dirty="0">
              <a:latin typeface="Times New Roman" panose="02020603050405020304" pitchFamily="18" charset="0"/>
              <a:ea typeface="#9Slide03 Roboto" panose="02000000000000000000" pitchFamily="2" charset="0"/>
              <a:cs typeface="Times New Roman" panose="02020603050405020304" pitchFamily="18" charset="0"/>
            </a:endParaRPr>
          </a:p>
          <a:p>
            <a:pPr fontAlgn="t">
              <a:spcBef>
                <a:spcPts val="450"/>
              </a:spcBef>
              <a:spcAft>
                <a:spcPts val="450"/>
              </a:spcAft>
            </a:pPr>
            <a:r>
              <a:rPr lang="en-US" sz="1700" dirty="0">
                <a:latin typeface="Times New Roman" panose="02020603050405020304" pitchFamily="18" charset="0"/>
                <a:ea typeface="#9Slide03 Roboto" panose="02000000000000000000" pitchFamily="2" charset="0"/>
                <a:cs typeface="Times New Roman" panose="02020603050405020304" pitchFamily="18" charset="0"/>
              </a:rPr>
              <a:t>Thí sinh ĐKXT sớm tại CSĐT vẫn phải đăng ký trên Hệ thống</a:t>
            </a:r>
            <a:r>
              <a:rPr lang="vi-VN" sz="1700" dirty="0">
                <a:latin typeface="Times New Roman" panose="02020603050405020304" pitchFamily="18" charset="0"/>
                <a:ea typeface="#9Slide03 Roboto" panose="02000000000000000000" pitchFamily="2" charset="0"/>
                <a:cs typeface="Times New Roman" panose="02020603050405020304" pitchFamily="18" charset="0"/>
              </a:rPr>
              <a:t>.</a:t>
            </a:r>
            <a:r>
              <a:rPr lang="en-US" sz="1700" dirty="0">
                <a:latin typeface="Times New Roman" panose="02020603050405020304" pitchFamily="18" charset="0"/>
                <a:ea typeface="#9Slide03 Roboto" panose="02000000000000000000" pitchFamily="2" charset="0"/>
                <a:cs typeface="Times New Roman" panose="02020603050405020304" pitchFamily="18" charset="0"/>
              </a:rPr>
              <a:t> Nộp minh chứng để xét tuyển sớm tại CSĐT.</a:t>
            </a:r>
          </a:p>
        </p:txBody>
      </p:sp>
      <p:grpSp>
        <p:nvGrpSpPr>
          <p:cNvPr id="35" name="Group 34">
            <a:extLst>
              <a:ext uri="{FF2B5EF4-FFF2-40B4-BE49-F238E27FC236}">
                <a16:creationId xmlns="" xmlns:a16="http://schemas.microsoft.com/office/drawing/2014/main" id="{DEC7D383-37E3-4AEA-AD4C-FDD5D01CB336}"/>
              </a:ext>
            </a:extLst>
          </p:cNvPr>
          <p:cNvGrpSpPr/>
          <p:nvPr/>
        </p:nvGrpSpPr>
        <p:grpSpPr>
          <a:xfrm>
            <a:off x="1169665" y="959644"/>
            <a:ext cx="6728031" cy="553983"/>
            <a:chOff x="3402298" y="1060722"/>
            <a:chExt cx="8094989" cy="626557"/>
          </a:xfrm>
        </p:grpSpPr>
        <p:sp>
          <p:nvSpPr>
            <p:cNvPr id="36" name="Rectangle: Rounded Corners 15">
              <a:extLst>
                <a:ext uri="{FF2B5EF4-FFF2-40B4-BE49-F238E27FC236}">
                  <a16:creationId xmlns="" xmlns:a16="http://schemas.microsoft.com/office/drawing/2014/main" id="{29ABD246-2A3E-4DBB-857B-ED0FF1474947}"/>
                </a:ext>
              </a:extLst>
            </p:cNvPr>
            <p:cNvSpPr/>
            <p:nvPr/>
          </p:nvSpPr>
          <p:spPr>
            <a:xfrm>
              <a:off x="3402298" y="1060722"/>
              <a:ext cx="8094989" cy="626557"/>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latin typeface="Times New Roman" panose="02020603050405020304" pitchFamily="18" charset="0"/>
                <a:cs typeface="Times New Roman" panose="02020603050405020304" pitchFamily="18" charset="0"/>
              </a:endParaRPr>
            </a:p>
          </p:txBody>
        </p:sp>
        <p:sp>
          <p:nvSpPr>
            <p:cNvPr id="42" name="TextBox 41">
              <a:extLst>
                <a:ext uri="{FF2B5EF4-FFF2-40B4-BE49-F238E27FC236}">
                  <a16:creationId xmlns="" xmlns:a16="http://schemas.microsoft.com/office/drawing/2014/main" id="{5479FCB9-2C1B-47D4-A106-B4B2A670E596}"/>
                </a:ext>
              </a:extLst>
            </p:cNvPr>
            <p:cNvSpPr txBox="1"/>
            <p:nvPr/>
          </p:nvSpPr>
          <p:spPr>
            <a:xfrm>
              <a:off x="3680005" y="1233220"/>
              <a:ext cx="7632637" cy="417716"/>
            </a:xfrm>
            <a:prstGeom prst="rect">
              <a:avLst/>
            </a:prstGeom>
            <a:noFill/>
            <a:effectLst/>
          </p:spPr>
          <p:txBody>
            <a:bodyPr wrap="square" rtlCol="0">
              <a:spAutoFit/>
            </a:bodyPr>
            <a:lstStyle/>
            <a:p>
              <a:pPr algn="ctr"/>
              <a:r>
                <a:rPr lang="en-US" b="1" dirty="0" smtClean="0">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H</a:t>
              </a:r>
              <a:r>
                <a:rPr lang="vi-VN" b="1" dirty="0">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Ư</a:t>
              </a:r>
              <a:r>
                <a:rPr lang="en-US" b="1" dirty="0">
                  <a:solidFill>
                    <a:schemeClr val="bg1"/>
                  </a:solidFill>
                  <a:latin typeface="Times New Roman" panose="02020603050405020304" pitchFamily="18" charset="0"/>
                  <a:ea typeface="#9Slide03 Roboto" panose="02000000000000000000" pitchFamily="2" charset="0"/>
                  <a:cs typeface="Times New Roman" panose="02020603050405020304" pitchFamily="18" charset="0"/>
                </a:rPr>
                <a:t>ỚNG DẪN THÍ SINH ĐĂNG KÝ XÉT TUYỂN</a:t>
              </a:r>
              <a:endParaRPr lang="vi-VN" b="1" dirty="0">
                <a:solidFill>
                  <a:schemeClr val="bg1"/>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168632618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8">
            <a:extLst>
              <a:ext uri="{FF2B5EF4-FFF2-40B4-BE49-F238E27FC236}">
                <a16:creationId xmlns="" xmlns:a16="http://schemas.microsoft.com/office/drawing/2014/main" id="{6A2792F1-C2E7-42C6-8E2C-27B410606548}"/>
              </a:ext>
            </a:extLst>
          </p:cNvPr>
          <p:cNvSpPr>
            <a:spLocks noChangeAspect="1"/>
          </p:cNvSpPr>
          <p:nvPr/>
        </p:nvSpPr>
        <p:spPr>
          <a:xfrm flipH="1">
            <a:off x="1933010" y="2045671"/>
            <a:ext cx="2821814" cy="1520345"/>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a:solidFill>
                <a:prstClr val="black"/>
              </a:solidFill>
              <a:latin typeface="Arial"/>
              <a:ea typeface="Arial Unicode MS"/>
            </a:endParaRPr>
          </a:p>
        </p:txBody>
      </p:sp>
      <p:sp>
        <p:nvSpPr>
          <p:cNvPr id="4" name="Freeform 4">
            <a:extLst>
              <a:ext uri="{FF2B5EF4-FFF2-40B4-BE49-F238E27FC236}">
                <a16:creationId xmlns="" xmlns:a16="http://schemas.microsoft.com/office/drawing/2014/main" id="{CDA11D80-4858-4691-8F9C-7DD08FA1D9D6}"/>
              </a:ext>
            </a:extLst>
          </p:cNvPr>
          <p:cNvSpPr>
            <a:spLocks noChangeAspect="1"/>
          </p:cNvSpPr>
          <p:nvPr/>
        </p:nvSpPr>
        <p:spPr>
          <a:xfrm flipH="1">
            <a:off x="4644052" y="2112424"/>
            <a:ext cx="2821814" cy="1520345"/>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dirty="0">
              <a:solidFill>
                <a:prstClr val="black"/>
              </a:solidFill>
              <a:latin typeface="Arial"/>
              <a:ea typeface="Arial Unicode MS"/>
            </a:endParaRPr>
          </a:p>
        </p:txBody>
      </p:sp>
      <p:cxnSp>
        <p:nvCxnSpPr>
          <p:cNvPr id="44" name="Straight Connector 43">
            <a:extLst>
              <a:ext uri="{FF2B5EF4-FFF2-40B4-BE49-F238E27FC236}">
                <a16:creationId xmlns="" xmlns:a16="http://schemas.microsoft.com/office/drawing/2014/main" id="{D3BDC839-C53D-13AE-3AB6-93B8DD553561}"/>
              </a:ext>
            </a:extLst>
          </p:cNvPr>
          <p:cNvCxnSpPr/>
          <p:nvPr/>
        </p:nvCxnSpPr>
        <p:spPr>
          <a:xfrm>
            <a:off x="1871374" y="1978344"/>
            <a:ext cx="5181600"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 xmlns:a16="http://schemas.microsoft.com/office/drawing/2014/main" id="{A304A4CB-609E-3B0D-C12A-551B8476B150}"/>
              </a:ext>
            </a:extLst>
          </p:cNvPr>
          <p:cNvSpPr txBox="1"/>
          <p:nvPr/>
        </p:nvSpPr>
        <p:spPr>
          <a:xfrm>
            <a:off x="1397844" y="1737362"/>
            <a:ext cx="6509660" cy="323165"/>
          </a:xfrm>
          <a:prstGeom prst="rect">
            <a:avLst/>
          </a:prstGeom>
          <a:noFill/>
          <a:effectLst/>
        </p:spPr>
        <p:txBody>
          <a:bodyPr wrap="square" rtlCol="0">
            <a:spAutoFit/>
          </a:bodyPr>
          <a:lstStyle/>
          <a:p>
            <a:pPr algn="ctr"/>
            <a:r>
              <a:rPr lang="en-US" sz="1500" dirty="0">
                <a:solidFill>
                  <a:schemeClr val="bg1"/>
                </a:solidFill>
                <a:latin typeface="#9Slide03 Montserrat Bold" panose="00000800000000000000" pitchFamily="2" charset="0"/>
              </a:rPr>
              <a:t>II. TRIỂN KHAI CÔNG TÁC TUYỂN SINH NĂM 2023</a:t>
            </a:r>
          </a:p>
        </p:txBody>
      </p:sp>
      <p:sp>
        <p:nvSpPr>
          <p:cNvPr id="52" name="TextBox 51">
            <a:extLst>
              <a:ext uri="{FF2B5EF4-FFF2-40B4-BE49-F238E27FC236}">
                <a16:creationId xmlns="" xmlns:a16="http://schemas.microsoft.com/office/drawing/2014/main" id="{30675A06-A80A-E2F2-1FF9-42075D6E0633}"/>
              </a:ext>
            </a:extLst>
          </p:cNvPr>
          <p:cNvSpPr txBox="1"/>
          <p:nvPr/>
        </p:nvSpPr>
        <p:spPr>
          <a:xfrm>
            <a:off x="114129" y="1533880"/>
            <a:ext cx="8839103" cy="5511765"/>
          </a:xfrm>
          <a:prstGeom prst="rect">
            <a:avLst/>
          </a:prstGeom>
          <a:noFill/>
        </p:spPr>
        <p:txBody>
          <a:bodyPr wrap="square">
            <a:spAutoFit/>
          </a:bodyPr>
          <a:lstStyle/>
          <a:p>
            <a:pPr marL="338138" indent="-338138" fontAlgn="t">
              <a:buFont typeface="Wingdings" panose="05000000000000000000" pitchFamily="2" charset="2"/>
              <a:buChar char=""/>
            </a:pPr>
            <a:r>
              <a:rPr lang="en-US" sz="2300" b="1" dirty="0">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Thí sinh lưu ý:</a:t>
            </a:r>
          </a:p>
          <a:p>
            <a:pPr marL="257175" indent="-257175" algn="just">
              <a:spcBef>
                <a:spcPts val="450"/>
              </a:spcBef>
              <a:buFont typeface="Wingdings" panose="05000000000000000000" pitchFamily="2" charset="2"/>
              <a:buChar char="v"/>
            </a:pP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Tìm hiểu kỹ thông tin tuyển sinh trong Đề án tuyển sinh của trường đã được công bố công khai trên trang thông tin điện tử của trường.</a:t>
            </a:r>
            <a:endPar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endParaRPr>
          </a:p>
          <a:p>
            <a:pPr marL="257175" indent="-257175" algn="just">
              <a:spcBef>
                <a:spcPts val="450"/>
              </a:spcBef>
              <a:buFont typeface="Wingdings" panose="05000000000000000000" pitchFamily="2" charset="2"/>
              <a:buChar char="v"/>
            </a:pPr>
            <a:r>
              <a:rPr lang="en-US" alt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Tìm hiểu thông tin về điều kiện, hồ sơ và nộp hồ sơ ĐKXT thẳng và ƯTXT theo quy định của Bộ GDĐT và hướng dẫn chi tiết của từng trường.</a:t>
            </a:r>
          </a:p>
          <a:p>
            <a:pPr marL="257175" indent="-257175" algn="just">
              <a:spcBef>
                <a:spcPts val="450"/>
              </a:spcBef>
              <a:buFont typeface="Wingdings" panose="05000000000000000000" pitchFamily="2" charset="2"/>
              <a:buChar char="v"/>
            </a:pP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Chỉ dùng </a:t>
            </a:r>
            <a:r>
              <a:rPr lang="en-US" sz="2300" b="1" dirty="0">
                <a:solidFill>
                  <a:srgbClr val="FF0000"/>
                </a:solidFill>
                <a:highlight>
                  <a:srgbClr val="FFFF00"/>
                </a:highlight>
                <a:latin typeface="Times New Roman" panose="02020603050405020304" pitchFamily="18" charset="0"/>
                <a:ea typeface="#9Slide03 Roboto" panose="02000000000000000000" pitchFamily="2" charset="0"/>
                <a:cs typeface="Times New Roman" panose="02020603050405020304" pitchFamily="18" charset="0"/>
              </a:rPr>
              <a:t>một</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 số Chứng minh thư/Mã định danh công dân (Không thay đổi) </a:t>
            </a:r>
            <a:r>
              <a:rPr lang="en-US" sz="2300" dirty="0">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trong suốt thời gian đăng ký dự thi tốt nghiệp THPT và XT và nhập học</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 (kể cả trường hợp xét tuyển vào các cơ sở đào tạo khác, các phương thức xét tuyển khác).</a:t>
            </a:r>
          </a:p>
          <a:p>
            <a:pPr marL="257175" indent="-257175" algn="just">
              <a:spcBef>
                <a:spcPts val="450"/>
              </a:spcBef>
              <a:buFont typeface="Wingdings" panose="05000000000000000000" pitchFamily="2" charset="2"/>
              <a:buChar char="v"/>
            </a:pPr>
            <a:r>
              <a:rPr lang="en-US" sz="2300" dirty="0">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Thí </a:t>
            </a:r>
            <a:r>
              <a:rPr lang="en-US" sz="2300" dirty="0" err="1">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sinh</a:t>
            </a:r>
            <a:r>
              <a:rPr lang="en-US" sz="2300" dirty="0">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 ĐKXT </a:t>
            </a:r>
            <a:r>
              <a:rPr lang="en-US" sz="2300" dirty="0" err="1">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trực</a:t>
            </a:r>
            <a:r>
              <a:rPr lang="en-US" sz="2300" dirty="0">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 tuyến tất cả các nguyện vọng, các phương thức xét tuyển đợt 1 trên hệ thống qua Cổng dịch vụ công quốc gia hoặc Cổng thông tin của </a:t>
            </a:r>
            <a:r>
              <a:rPr lang="en-US" sz="2300" dirty="0" err="1">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Bộ</a:t>
            </a:r>
            <a:r>
              <a:rPr lang="en-US" sz="2300" dirty="0">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 GDĐT (bao </a:t>
            </a:r>
            <a:r>
              <a:rPr lang="en-US" sz="2300" dirty="0" err="1">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gồm</a:t>
            </a:r>
            <a:r>
              <a:rPr lang="en-US" sz="2300" dirty="0">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cả</a:t>
            </a:r>
            <a:r>
              <a:rPr lang="en-US" sz="2300" dirty="0">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xét</a:t>
            </a:r>
            <a:r>
              <a:rPr lang="en-US" sz="2300" dirty="0">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tuyển</a:t>
            </a:r>
            <a:r>
              <a:rPr lang="en-US" sz="2300" dirty="0">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sớm</a:t>
            </a:r>
            <a:r>
              <a:rPr lang="en-US" sz="2300" dirty="0">
                <a:solidFill>
                  <a:srgbClr val="FF0000"/>
                </a:solidFill>
                <a:latin typeface="Times New Roman" panose="02020603050405020304" pitchFamily="18" charset="0"/>
                <a:ea typeface="#9Slide03 Roboto" panose="02000000000000000000" pitchFamily="2" charset="0"/>
                <a:cs typeface="Times New Roman" panose="02020603050405020304" pitchFamily="18" charset="0"/>
              </a:rPr>
              <a:t>), chuyển khoản để nộp lệ phí xét tuyển.</a:t>
            </a:r>
          </a:p>
          <a:p>
            <a:pPr fontAlgn="t"/>
            <a:endParaRPr lang="en-US" sz="1350" dirty="0">
              <a:solidFill>
                <a:srgbClr val="FF0000"/>
              </a:solidFill>
              <a:latin typeface="Times New Roman" panose="02020603050405020304" pitchFamily="18" charset="0"/>
              <a:ea typeface="#9Slide03 Roboto" panose="02000000000000000000" pitchFamily="2" charset="0"/>
              <a:cs typeface="Times New Roman" panose="02020603050405020304" pitchFamily="18" charset="0"/>
            </a:endParaRPr>
          </a:p>
        </p:txBody>
      </p:sp>
      <p:grpSp>
        <p:nvGrpSpPr>
          <p:cNvPr id="35" name="Group 34">
            <a:extLst>
              <a:ext uri="{FF2B5EF4-FFF2-40B4-BE49-F238E27FC236}">
                <a16:creationId xmlns="" xmlns:a16="http://schemas.microsoft.com/office/drawing/2014/main" id="{DEC7D383-37E3-4AEA-AD4C-FDD5D01CB336}"/>
              </a:ext>
            </a:extLst>
          </p:cNvPr>
          <p:cNvGrpSpPr/>
          <p:nvPr/>
        </p:nvGrpSpPr>
        <p:grpSpPr>
          <a:xfrm>
            <a:off x="1169665" y="959644"/>
            <a:ext cx="6728031" cy="553983"/>
            <a:chOff x="3402298" y="1060722"/>
            <a:chExt cx="8094989" cy="626557"/>
          </a:xfrm>
        </p:grpSpPr>
        <p:sp>
          <p:nvSpPr>
            <p:cNvPr id="36" name="Rectangle: Rounded Corners 15">
              <a:extLst>
                <a:ext uri="{FF2B5EF4-FFF2-40B4-BE49-F238E27FC236}">
                  <a16:creationId xmlns="" xmlns:a16="http://schemas.microsoft.com/office/drawing/2014/main" id="{29ABD246-2A3E-4DBB-857B-ED0FF1474947}"/>
                </a:ext>
              </a:extLst>
            </p:cNvPr>
            <p:cNvSpPr/>
            <p:nvPr/>
          </p:nvSpPr>
          <p:spPr>
            <a:xfrm>
              <a:off x="3402298" y="1060722"/>
              <a:ext cx="8094989" cy="626557"/>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2" name="TextBox 41">
              <a:extLst>
                <a:ext uri="{FF2B5EF4-FFF2-40B4-BE49-F238E27FC236}">
                  <a16:creationId xmlns="" xmlns:a16="http://schemas.microsoft.com/office/drawing/2014/main" id="{5479FCB9-2C1B-47D4-A106-B4B2A670E596}"/>
                </a:ext>
              </a:extLst>
            </p:cNvPr>
            <p:cNvSpPr txBox="1"/>
            <p:nvPr/>
          </p:nvSpPr>
          <p:spPr>
            <a:xfrm>
              <a:off x="3680005" y="1233220"/>
              <a:ext cx="7632637" cy="417716"/>
            </a:xfrm>
            <a:prstGeom prst="rect">
              <a:avLst/>
            </a:prstGeom>
            <a:noFill/>
            <a:effectLst/>
          </p:spPr>
          <p:txBody>
            <a:bodyPr wrap="square" rtlCol="0">
              <a:spAutoFit/>
            </a:bodyPr>
            <a:lstStyle/>
            <a:p>
              <a:pPr algn="ctr"/>
              <a:r>
                <a:rPr lang="en-US" b="1" dirty="0">
                  <a:solidFill>
                    <a:schemeClr val="bg1"/>
                  </a:solidFill>
                  <a:latin typeface="#9Slide03 Montserrat Bold" panose="020B0604020202020204" charset="0"/>
                  <a:ea typeface="#9Slide03 Roboto" panose="02000000000000000000" pitchFamily="2" charset="0"/>
                  <a:cs typeface="Arial" panose="020B0604020202020204" pitchFamily="34" charset="0"/>
                </a:rPr>
                <a:t>6. H</a:t>
              </a:r>
              <a:r>
                <a:rPr lang="vi-VN" b="1" dirty="0">
                  <a:solidFill>
                    <a:schemeClr val="bg1"/>
                  </a:solidFill>
                  <a:latin typeface="#9Slide03 Montserrat Bold" panose="020B0604020202020204" charset="0"/>
                  <a:ea typeface="#9Slide03 Roboto" panose="02000000000000000000" pitchFamily="2" charset="0"/>
                  <a:cs typeface="Arial" panose="020B0604020202020204" pitchFamily="34" charset="0"/>
                </a:rPr>
                <a:t>Ư</a:t>
              </a:r>
              <a:r>
                <a:rPr lang="en-US" b="1" dirty="0">
                  <a:solidFill>
                    <a:schemeClr val="bg1"/>
                  </a:solidFill>
                  <a:latin typeface="#9Slide03 Montserrat Bold" panose="020B0604020202020204" charset="0"/>
                  <a:ea typeface="#9Slide03 Roboto" panose="02000000000000000000" pitchFamily="2" charset="0"/>
                  <a:cs typeface="Arial" panose="020B0604020202020204" pitchFamily="34" charset="0"/>
                </a:rPr>
                <a:t>ỚNG DẪN THÍ SINH ĐĂNG KÝ XÉT TUYỂN</a:t>
              </a:r>
              <a:endParaRPr lang="vi-VN" b="1" dirty="0">
                <a:solidFill>
                  <a:schemeClr val="bg1"/>
                </a:solidFill>
                <a:latin typeface="#9Slide03 Montserrat Bold" panose="020B0604020202020204" charset="0"/>
                <a:cs typeface="Arial" panose="020B0604020202020204" pitchFamily="34" charset="0"/>
              </a:endParaRPr>
            </a:p>
          </p:txBody>
        </p:sp>
      </p:grpSp>
    </p:spTree>
    <p:extLst>
      <p:ext uri="{BB962C8B-B14F-4D97-AF65-F5344CB8AC3E}">
        <p14:creationId xmlns:p14="http://schemas.microsoft.com/office/powerpoint/2010/main" val="262487415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8">
            <a:extLst>
              <a:ext uri="{FF2B5EF4-FFF2-40B4-BE49-F238E27FC236}">
                <a16:creationId xmlns="" xmlns:a16="http://schemas.microsoft.com/office/drawing/2014/main" id="{6A2792F1-C2E7-42C6-8E2C-27B410606548}"/>
              </a:ext>
            </a:extLst>
          </p:cNvPr>
          <p:cNvSpPr>
            <a:spLocks noChangeAspect="1"/>
          </p:cNvSpPr>
          <p:nvPr/>
        </p:nvSpPr>
        <p:spPr>
          <a:xfrm flipH="1">
            <a:off x="1933010" y="2045671"/>
            <a:ext cx="2821814" cy="1520345"/>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a:solidFill>
                <a:prstClr val="black"/>
              </a:solidFill>
              <a:latin typeface="Arial"/>
              <a:ea typeface="Arial Unicode MS"/>
            </a:endParaRPr>
          </a:p>
        </p:txBody>
      </p:sp>
      <p:sp>
        <p:nvSpPr>
          <p:cNvPr id="4" name="Freeform 4">
            <a:extLst>
              <a:ext uri="{FF2B5EF4-FFF2-40B4-BE49-F238E27FC236}">
                <a16:creationId xmlns="" xmlns:a16="http://schemas.microsoft.com/office/drawing/2014/main" id="{CDA11D80-4858-4691-8F9C-7DD08FA1D9D6}"/>
              </a:ext>
            </a:extLst>
          </p:cNvPr>
          <p:cNvSpPr>
            <a:spLocks noChangeAspect="1"/>
          </p:cNvSpPr>
          <p:nvPr/>
        </p:nvSpPr>
        <p:spPr>
          <a:xfrm flipH="1">
            <a:off x="4644052" y="2112424"/>
            <a:ext cx="2821814" cy="1520345"/>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dirty="0">
              <a:solidFill>
                <a:prstClr val="black"/>
              </a:solidFill>
              <a:latin typeface="Arial"/>
              <a:ea typeface="Arial Unicode MS"/>
            </a:endParaRPr>
          </a:p>
        </p:txBody>
      </p:sp>
      <p:cxnSp>
        <p:nvCxnSpPr>
          <p:cNvPr id="44" name="Straight Connector 43">
            <a:extLst>
              <a:ext uri="{FF2B5EF4-FFF2-40B4-BE49-F238E27FC236}">
                <a16:creationId xmlns="" xmlns:a16="http://schemas.microsoft.com/office/drawing/2014/main" id="{D3BDC839-C53D-13AE-3AB6-93B8DD553561}"/>
              </a:ext>
            </a:extLst>
          </p:cNvPr>
          <p:cNvCxnSpPr/>
          <p:nvPr/>
        </p:nvCxnSpPr>
        <p:spPr>
          <a:xfrm>
            <a:off x="1871374" y="1978344"/>
            <a:ext cx="5181600"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 xmlns:a16="http://schemas.microsoft.com/office/drawing/2014/main" id="{A304A4CB-609E-3B0D-C12A-551B8476B150}"/>
              </a:ext>
            </a:extLst>
          </p:cNvPr>
          <p:cNvSpPr txBox="1"/>
          <p:nvPr/>
        </p:nvSpPr>
        <p:spPr>
          <a:xfrm>
            <a:off x="1397844" y="1737362"/>
            <a:ext cx="6509660" cy="323165"/>
          </a:xfrm>
          <a:prstGeom prst="rect">
            <a:avLst/>
          </a:prstGeom>
          <a:noFill/>
          <a:effectLst/>
        </p:spPr>
        <p:txBody>
          <a:bodyPr wrap="square" rtlCol="0">
            <a:spAutoFit/>
          </a:bodyPr>
          <a:lstStyle/>
          <a:p>
            <a:pPr algn="ctr"/>
            <a:r>
              <a:rPr lang="en-US" sz="1500" dirty="0">
                <a:solidFill>
                  <a:schemeClr val="bg1"/>
                </a:solidFill>
                <a:latin typeface="#9Slide03 Montserrat Bold" panose="00000800000000000000" pitchFamily="2" charset="0"/>
              </a:rPr>
              <a:t>II. TRIỂN KHAI CÔNG TÁC TUYỂN SINH NĂM 2023</a:t>
            </a:r>
          </a:p>
        </p:txBody>
      </p:sp>
      <p:sp>
        <p:nvSpPr>
          <p:cNvPr id="52" name="TextBox 51">
            <a:extLst>
              <a:ext uri="{FF2B5EF4-FFF2-40B4-BE49-F238E27FC236}">
                <a16:creationId xmlns="" xmlns:a16="http://schemas.microsoft.com/office/drawing/2014/main" id="{30675A06-A80A-E2F2-1FF9-42075D6E0633}"/>
              </a:ext>
            </a:extLst>
          </p:cNvPr>
          <p:cNvSpPr txBox="1"/>
          <p:nvPr/>
        </p:nvSpPr>
        <p:spPr>
          <a:xfrm>
            <a:off x="114129" y="1533880"/>
            <a:ext cx="8839103" cy="5511765"/>
          </a:xfrm>
          <a:prstGeom prst="rect">
            <a:avLst/>
          </a:prstGeom>
          <a:noFill/>
        </p:spPr>
        <p:txBody>
          <a:bodyPr wrap="square">
            <a:spAutoFit/>
          </a:bodyPr>
          <a:lstStyle/>
          <a:p>
            <a:pPr marL="338138" indent="-338138" fontAlgn="t">
              <a:buFont typeface="Wingdings" panose="05000000000000000000" pitchFamily="2" charset="2"/>
              <a:buChar char=""/>
            </a:pPr>
            <a:r>
              <a:rPr lang="en-US" sz="2300" b="1" dirty="0">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Thí sinh lưu ý:</a:t>
            </a:r>
          </a:p>
          <a:p>
            <a:pPr marL="257175" indent="-257175" algn="just">
              <a:spcBef>
                <a:spcPts val="450"/>
              </a:spcBef>
              <a:buFont typeface="Wingdings" panose="05000000000000000000" pitchFamily="2" charset="2"/>
              <a:buChar char="v"/>
            </a:pPr>
            <a:r>
              <a:rPr lang="vi-VN" sz="2300" dirty="0" smtClean="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Đối </a:t>
            </a: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với một số trường xét tuyển </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sớm</a:t>
            </a: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 thí sinh chú ý phải</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 </a:t>
            </a: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thực hiện đăng ký và nộp hồ sơ xét tuyển cho trường </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a:t>
            </a: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nếu trường có yêu cầu</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 </a:t>
            </a:r>
          </a:p>
          <a:p>
            <a:pPr marL="257175" indent="-257175" algn="just">
              <a:spcBef>
                <a:spcPts val="450"/>
              </a:spcBef>
              <a:buFont typeface="Wingdings" panose="05000000000000000000" pitchFamily="2" charset="2"/>
              <a:buChar char="v"/>
            </a:pP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Thí </a:t>
            </a:r>
            <a:r>
              <a:rPr lang="en-US" sz="2300" dirty="0" err="1">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sinh</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 ĐKNVXT </a:t>
            </a: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trên </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H</a:t>
            </a: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ệ thống của Bộ</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 GDĐT với các phương thức xét tuyển riêng của trường vẫn phải đăng ký xét tuyển, nộp hồ sơ, minh chứng (nếu trường có yêu cầu) về trường trong thời gian quy định.</a:t>
            </a:r>
          </a:p>
          <a:p>
            <a:pPr marL="257175" indent="-257175" algn="just">
              <a:spcBef>
                <a:spcPts val="450"/>
              </a:spcBef>
              <a:buFont typeface="Wingdings" panose="05000000000000000000" pitchFamily="2" charset="2"/>
              <a:buChar char="v"/>
            </a:pP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Thí đăng ký xét tuyển thẳng hoặc ưu tiên xét tuyển thẳng gửi hồ sơ trực tiếp về cơ sở đào tạo theo đúng thời gian quy định. </a:t>
            </a:r>
            <a:r>
              <a:rPr lang="en-US" alt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Thí sinh trúng tuyển thẳng gửi hồ sơ, xác nhận nhập học trên Hệ thống và tại các trường, thí sinh đã trúng tuyển nếu xác nhận nhập học trên Hệ thống sẽ không được đăng ký xét tuyển.</a:t>
            </a:r>
          </a:p>
          <a:p>
            <a:pPr marL="257175" indent="-257175" algn="just">
              <a:spcBef>
                <a:spcPts val="450"/>
              </a:spcBef>
              <a:buFont typeface="Wingdings" panose="05000000000000000000" pitchFamily="2" charset="2"/>
              <a:buChar char="v"/>
            </a:pP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Thí sinh sử dụng kết quả nào để xét tuyển (KQ thi TNTHPT, KQ học tập bậc THPT, KQ thi đánh giá năng lực, tư duy) thì </a:t>
            </a:r>
            <a:r>
              <a:rPr lang="en-US" sz="2300" dirty="0">
                <a:solidFill>
                  <a:srgbClr val="FF0000"/>
                </a:solidFill>
                <a:highlight>
                  <a:srgbClr val="FFFF00"/>
                </a:highlight>
                <a:latin typeface="Times New Roman" panose="02020603050405020304" pitchFamily="18" charset="0"/>
                <a:ea typeface="#9Slide03 Roboto" panose="02000000000000000000" pitchFamily="2" charset="0"/>
                <a:cs typeface="Times New Roman" panose="02020603050405020304" pitchFamily="18" charset="0"/>
              </a:rPr>
              <a:t>phải tích trên Hệ thống</a:t>
            </a:r>
          </a:p>
          <a:p>
            <a:pPr fontAlgn="t"/>
            <a:endParaRPr lang="en-US" sz="1350" dirty="0">
              <a:solidFill>
                <a:srgbClr val="FF0000"/>
              </a:solidFill>
              <a:latin typeface="Times New Roman" panose="02020603050405020304" pitchFamily="18" charset="0"/>
              <a:ea typeface="#9Slide03 Roboto" panose="02000000000000000000" pitchFamily="2" charset="0"/>
              <a:cs typeface="Times New Roman" panose="02020603050405020304" pitchFamily="18" charset="0"/>
            </a:endParaRPr>
          </a:p>
        </p:txBody>
      </p:sp>
      <p:grpSp>
        <p:nvGrpSpPr>
          <p:cNvPr id="35" name="Group 34">
            <a:extLst>
              <a:ext uri="{FF2B5EF4-FFF2-40B4-BE49-F238E27FC236}">
                <a16:creationId xmlns="" xmlns:a16="http://schemas.microsoft.com/office/drawing/2014/main" id="{DEC7D383-37E3-4AEA-AD4C-FDD5D01CB336}"/>
              </a:ext>
            </a:extLst>
          </p:cNvPr>
          <p:cNvGrpSpPr/>
          <p:nvPr/>
        </p:nvGrpSpPr>
        <p:grpSpPr>
          <a:xfrm>
            <a:off x="1169665" y="959644"/>
            <a:ext cx="6728031" cy="553983"/>
            <a:chOff x="3402298" y="1060722"/>
            <a:chExt cx="8094989" cy="626557"/>
          </a:xfrm>
        </p:grpSpPr>
        <p:sp>
          <p:nvSpPr>
            <p:cNvPr id="36" name="Rectangle: Rounded Corners 15">
              <a:extLst>
                <a:ext uri="{FF2B5EF4-FFF2-40B4-BE49-F238E27FC236}">
                  <a16:creationId xmlns="" xmlns:a16="http://schemas.microsoft.com/office/drawing/2014/main" id="{29ABD246-2A3E-4DBB-857B-ED0FF1474947}"/>
                </a:ext>
              </a:extLst>
            </p:cNvPr>
            <p:cNvSpPr/>
            <p:nvPr/>
          </p:nvSpPr>
          <p:spPr>
            <a:xfrm>
              <a:off x="3402298" y="1060722"/>
              <a:ext cx="8094989" cy="626557"/>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2" name="TextBox 41">
              <a:extLst>
                <a:ext uri="{FF2B5EF4-FFF2-40B4-BE49-F238E27FC236}">
                  <a16:creationId xmlns="" xmlns:a16="http://schemas.microsoft.com/office/drawing/2014/main" id="{5479FCB9-2C1B-47D4-A106-B4B2A670E596}"/>
                </a:ext>
              </a:extLst>
            </p:cNvPr>
            <p:cNvSpPr txBox="1"/>
            <p:nvPr/>
          </p:nvSpPr>
          <p:spPr>
            <a:xfrm>
              <a:off x="3680005" y="1233220"/>
              <a:ext cx="7632637" cy="417716"/>
            </a:xfrm>
            <a:prstGeom prst="rect">
              <a:avLst/>
            </a:prstGeom>
            <a:noFill/>
            <a:effectLst/>
          </p:spPr>
          <p:txBody>
            <a:bodyPr wrap="square" rtlCol="0">
              <a:spAutoFit/>
            </a:bodyPr>
            <a:lstStyle/>
            <a:p>
              <a:pPr algn="ctr"/>
              <a:r>
                <a:rPr lang="en-US" b="1" dirty="0">
                  <a:solidFill>
                    <a:schemeClr val="bg1"/>
                  </a:solidFill>
                  <a:latin typeface="#9Slide03 Montserrat Bold" panose="020B0604020202020204" charset="0"/>
                  <a:ea typeface="#9Slide03 Roboto" panose="02000000000000000000" pitchFamily="2" charset="0"/>
                  <a:cs typeface="Arial" panose="020B0604020202020204" pitchFamily="34" charset="0"/>
                </a:rPr>
                <a:t>6. H</a:t>
              </a:r>
              <a:r>
                <a:rPr lang="vi-VN" b="1" dirty="0">
                  <a:solidFill>
                    <a:schemeClr val="bg1"/>
                  </a:solidFill>
                  <a:latin typeface="#9Slide03 Montserrat Bold" panose="020B0604020202020204" charset="0"/>
                  <a:ea typeface="#9Slide03 Roboto" panose="02000000000000000000" pitchFamily="2" charset="0"/>
                  <a:cs typeface="Arial" panose="020B0604020202020204" pitchFamily="34" charset="0"/>
                </a:rPr>
                <a:t>Ư</a:t>
              </a:r>
              <a:r>
                <a:rPr lang="en-US" b="1" dirty="0">
                  <a:solidFill>
                    <a:schemeClr val="bg1"/>
                  </a:solidFill>
                  <a:latin typeface="#9Slide03 Montserrat Bold" panose="020B0604020202020204" charset="0"/>
                  <a:ea typeface="#9Slide03 Roboto" panose="02000000000000000000" pitchFamily="2" charset="0"/>
                  <a:cs typeface="Arial" panose="020B0604020202020204" pitchFamily="34" charset="0"/>
                </a:rPr>
                <a:t>ỚNG DẪN THÍ SINH ĐĂNG KÝ XÉT TUYỂN</a:t>
              </a:r>
              <a:endParaRPr lang="vi-VN" b="1" dirty="0">
                <a:solidFill>
                  <a:schemeClr val="bg1"/>
                </a:solidFill>
                <a:latin typeface="#9Slide03 Montserrat Bold" panose="020B0604020202020204" charset="0"/>
                <a:cs typeface="Arial" panose="020B0604020202020204" pitchFamily="34" charset="0"/>
              </a:endParaRPr>
            </a:p>
          </p:txBody>
        </p:sp>
      </p:grpSp>
    </p:spTree>
    <p:extLst>
      <p:ext uri="{BB962C8B-B14F-4D97-AF65-F5344CB8AC3E}">
        <p14:creationId xmlns:p14="http://schemas.microsoft.com/office/powerpoint/2010/main" val="416954787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8">
            <a:extLst>
              <a:ext uri="{FF2B5EF4-FFF2-40B4-BE49-F238E27FC236}">
                <a16:creationId xmlns="" xmlns:a16="http://schemas.microsoft.com/office/drawing/2014/main" id="{6A2792F1-C2E7-42C6-8E2C-27B410606548}"/>
              </a:ext>
            </a:extLst>
          </p:cNvPr>
          <p:cNvSpPr>
            <a:spLocks noChangeAspect="1"/>
          </p:cNvSpPr>
          <p:nvPr/>
        </p:nvSpPr>
        <p:spPr>
          <a:xfrm flipH="1">
            <a:off x="1933010" y="2045671"/>
            <a:ext cx="2821814" cy="1520345"/>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a:solidFill>
                <a:prstClr val="black"/>
              </a:solidFill>
              <a:latin typeface="Arial"/>
              <a:ea typeface="Arial Unicode MS"/>
            </a:endParaRPr>
          </a:p>
        </p:txBody>
      </p:sp>
      <p:sp>
        <p:nvSpPr>
          <p:cNvPr id="4" name="Freeform 4">
            <a:extLst>
              <a:ext uri="{FF2B5EF4-FFF2-40B4-BE49-F238E27FC236}">
                <a16:creationId xmlns="" xmlns:a16="http://schemas.microsoft.com/office/drawing/2014/main" id="{CDA11D80-4858-4691-8F9C-7DD08FA1D9D6}"/>
              </a:ext>
            </a:extLst>
          </p:cNvPr>
          <p:cNvSpPr>
            <a:spLocks noChangeAspect="1"/>
          </p:cNvSpPr>
          <p:nvPr/>
        </p:nvSpPr>
        <p:spPr>
          <a:xfrm flipH="1">
            <a:off x="4644052" y="2112424"/>
            <a:ext cx="2821814" cy="1520345"/>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dirty="0">
              <a:solidFill>
                <a:prstClr val="black"/>
              </a:solidFill>
              <a:latin typeface="Arial"/>
              <a:ea typeface="Arial Unicode MS"/>
            </a:endParaRPr>
          </a:p>
        </p:txBody>
      </p:sp>
      <p:cxnSp>
        <p:nvCxnSpPr>
          <p:cNvPr id="44" name="Straight Connector 43">
            <a:extLst>
              <a:ext uri="{FF2B5EF4-FFF2-40B4-BE49-F238E27FC236}">
                <a16:creationId xmlns="" xmlns:a16="http://schemas.microsoft.com/office/drawing/2014/main" id="{D3BDC839-C53D-13AE-3AB6-93B8DD553561}"/>
              </a:ext>
            </a:extLst>
          </p:cNvPr>
          <p:cNvCxnSpPr/>
          <p:nvPr/>
        </p:nvCxnSpPr>
        <p:spPr>
          <a:xfrm>
            <a:off x="1871374" y="1978344"/>
            <a:ext cx="5181600"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 xmlns:a16="http://schemas.microsoft.com/office/drawing/2014/main" id="{A304A4CB-609E-3B0D-C12A-551B8476B150}"/>
              </a:ext>
            </a:extLst>
          </p:cNvPr>
          <p:cNvSpPr txBox="1"/>
          <p:nvPr/>
        </p:nvSpPr>
        <p:spPr>
          <a:xfrm>
            <a:off x="1397844" y="1737362"/>
            <a:ext cx="6509660" cy="323165"/>
          </a:xfrm>
          <a:prstGeom prst="rect">
            <a:avLst/>
          </a:prstGeom>
          <a:noFill/>
          <a:effectLst/>
        </p:spPr>
        <p:txBody>
          <a:bodyPr wrap="square" rtlCol="0">
            <a:spAutoFit/>
          </a:bodyPr>
          <a:lstStyle/>
          <a:p>
            <a:pPr algn="ctr"/>
            <a:r>
              <a:rPr lang="en-US" sz="1500" dirty="0">
                <a:solidFill>
                  <a:schemeClr val="bg1"/>
                </a:solidFill>
                <a:latin typeface="#9Slide03 Montserrat Bold" panose="00000800000000000000" pitchFamily="2" charset="0"/>
              </a:rPr>
              <a:t>II. TRIỂN KHAI CÔNG TÁC TUYỂN SINH NĂM 2023</a:t>
            </a:r>
          </a:p>
        </p:txBody>
      </p:sp>
      <p:sp>
        <p:nvSpPr>
          <p:cNvPr id="52" name="TextBox 51">
            <a:extLst>
              <a:ext uri="{FF2B5EF4-FFF2-40B4-BE49-F238E27FC236}">
                <a16:creationId xmlns="" xmlns:a16="http://schemas.microsoft.com/office/drawing/2014/main" id="{30675A06-A80A-E2F2-1FF9-42075D6E0633}"/>
              </a:ext>
            </a:extLst>
          </p:cNvPr>
          <p:cNvSpPr txBox="1"/>
          <p:nvPr/>
        </p:nvSpPr>
        <p:spPr>
          <a:xfrm>
            <a:off x="162022" y="1663323"/>
            <a:ext cx="8877203" cy="3754874"/>
          </a:xfrm>
          <a:prstGeom prst="rect">
            <a:avLst/>
          </a:prstGeom>
          <a:noFill/>
        </p:spPr>
        <p:txBody>
          <a:bodyPr wrap="square">
            <a:spAutoFit/>
          </a:bodyPr>
          <a:lstStyle/>
          <a:p>
            <a:pPr marL="338138" indent="-338138" fontAlgn="t">
              <a:buFont typeface="Wingdings" panose="05000000000000000000" pitchFamily="2" charset="2"/>
              <a:buChar char=""/>
            </a:pPr>
            <a:r>
              <a:rPr lang="en-US" sz="1650" b="1" dirty="0">
                <a:solidFill>
                  <a:srgbClr val="C00000"/>
                </a:solidFill>
                <a:ea typeface="#9Slide03 Roboto" panose="02000000000000000000" pitchFamily="2" charset="0"/>
                <a:cs typeface="Arial" panose="020B0604020202020204" pitchFamily="34" charset="0"/>
              </a:rPr>
              <a:t>Thí sinh lưu ý (tiếp):</a:t>
            </a:r>
          </a:p>
          <a:p>
            <a:pPr marL="257175" indent="-257175" algn="just">
              <a:spcBef>
                <a:spcPts val="450"/>
              </a:spcBef>
              <a:spcAft>
                <a:spcPts val="450"/>
              </a:spcAft>
              <a:buFont typeface="Wingdings" panose="05000000000000000000" pitchFamily="2" charset="2"/>
              <a:buChar char="v"/>
            </a:pP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Thông tin đăng ký NVXT trực tuyến có giá trị pháp lý như việc đăng ký nguyện vọng xét tuyển bằng phiếu. </a:t>
            </a:r>
            <a:endPar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endParaRPr>
          </a:p>
          <a:p>
            <a:pPr marL="257175" indent="-257175">
              <a:spcBef>
                <a:spcPts val="450"/>
              </a:spcBef>
              <a:spcAft>
                <a:spcPts val="450"/>
              </a:spcAft>
              <a:buFont typeface="Wingdings" panose="05000000000000000000" pitchFamily="2" charset="2"/>
              <a:buChar char="v"/>
            </a:pP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Thí sinh phải tự chịu trách nhiệm các thông tin đăng ký NVXT tuyển trực tuyến đã khai trên Hệ thống.</a:t>
            </a:r>
            <a:endPar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endParaRPr>
          </a:p>
          <a:p>
            <a:pPr marL="257175" indent="-257175" algn="just">
              <a:spcBef>
                <a:spcPts val="450"/>
              </a:spcBef>
              <a:spcAft>
                <a:spcPts val="450"/>
              </a:spcAft>
              <a:buFont typeface="Wingdings" panose="05000000000000000000" pitchFamily="2" charset="2"/>
              <a:buChar char="v"/>
            </a:pP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Phải ghi đúng mã trường/cơ sở/phân hiệu, mã ngành/nhóm ngành.</a:t>
            </a:r>
            <a:endPar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endParaRPr>
          </a:p>
          <a:p>
            <a:pPr marL="257175" indent="-257175" algn="just">
              <a:spcBef>
                <a:spcPts val="450"/>
              </a:spcBef>
              <a:spcAft>
                <a:spcPts val="450"/>
              </a:spcAft>
              <a:buFont typeface="Wingdings" panose="05000000000000000000" pitchFamily="2" charset="2"/>
              <a:buChar char="v"/>
            </a:pP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Thí sinh tải minh chứng về đối tượng ưu tiên (nếu có) lên Hệ thống.</a:t>
            </a:r>
          </a:p>
          <a:p>
            <a:pPr marL="257175" indent="-257175" algn="just">
              <a:spcBef>
                <a:spcPts val="450"/>
              </a:spcBef>
              <a:spcAft>
                <a:spcPts val="450"/>
              </a:spcAft>
              <a:buFont typeface="Wingdings" panose="05000000000000000000" pitchFamily="2" charset="2"/>
              <a:buChar char="v"/>
            </a:pP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Thí sinh ĐKXT và</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o</a:t>
            </a: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 các ngành có xét điểm thi chứng chỉ ngoại ngữ</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 (nếu trường có yêu cầu)</a:t>
            </a: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phải </a:t>
            </a: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nhập </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điểm </a:t>
            </a: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lên </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H</a:t>
            </a: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ệ thống</a:t>
            </a:r>
            <a:r>
              <a:rPr lang="vi-VN" sz="2300" dirty="0" smtClean="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a:t>
            </a:r>
            <a:endPar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endParaRPr>
          </a:p>
        </p:txBody>
      </p:sp>
      <p:grpSp>
        <p:nvGrpSpPr>
          <p:cNvPr id="35" name="Group 34">
            <a:extLst>
              <a:ext uri="{FF2B5EF4-FFF2-40B4-BE49-F238E27FC236}">
                <a16:creationId xmlns="" xmlns:a16="http://schemas.microsoft.com/office/drawing/2014/main" id="{DEC7D383-37E3-4AEA-AD4C-FDD5D01CB336}"/>
              </a:ext>
            </a:extLst>
          </p:cNvPr>
          <p:cNvGrpSpPr/>
          <p:nvPr/>
        </p:nvGrpSpPr>
        <p:grpSpPr>
          <a:xfrm>
            <a:off x="1169665" y="959644"/>
            <a:ext cx="6728031" cy="553983"/>
            <a:chOff x="3402298" y="1060722"/>
            <a:chExt cx="8094989" cy="626557"/>
          </a:xfrm>
        </p:grpSpPr>
        <p:sp>
          <p:nvSpPr>
            <p:cNvPr id="36" name="Rectangle: Rounded Corners 15">
              <a:extLst>
                <a:ext uri="{FF2B5EF4-FFF2-40B4-BE49-F238E27FC236}">
                  <a16:creationId xmlns="" xmlns:a16="http://schemas.microsoft.com/office/drawing/2014/main" id="{29ABD246-2A3E-4DBB-857B-ED0FF1474947}"/>
                </a:ext>
              </a:extLst>
            </p:cNvPr>
            <p:cNvSpPr/>
            <p:nvPr/>
          </p:nvSpPr>
          <p:spPr>
            <a:xfrm>
              <a:off x="3402298" y="1060722"/>
              <a:ext cx="8094989" cy="626557"/>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2" name="TextBox 41">
              <a:extLst>
                <a:ext uri="{FF2B5EF4-FFF2-40B4-BE49-F238E27FC236}">
                  <a16:creationId xmlns="" xmlns:a16="http://schemas.microsoft.com/office/drawing/2014/main" id="{5479FCB9-2C1B-47D4-A106-B4B2A670E596}"/>
                </a:ext>
              </a:extLst>
            </p:cNvPr>
            <p:cNvSpPr txBox="1"/>
            <p:nvPr/>
          </p:nvSpPr>
          <p:spPr>
            <a:xfrm>
              <a:off x="3680005" y="1233220"/>
              <a:ext cx="7632637" cy="417716"/>
            </a:xfrm>
            <a:prstGeom prst="rect">
              <a:avLst/>
            </a:prstGeom>
            <a:noFill/>
            <a:effectLst/>
          </p:spPr>
          <p:txBody>
            <a:bodyPr wrap="square" rtlCol="0">
              <a:spAutoFit/>
            </a:bodyPr>
            <a:lstStyle/>
            <a:p>
              <a:pPr algn="ctr"/>
              <a:r>
                <a:rPr lang="en-US" b="1" dirty="0">
                  <a:solidFill>
                    <a:schemeClr val="bg1"/>
                  </a:solidFill>
                  <a:latin typeface="#9Slide03 Montserrat Bold" panose="020B0604020202020204" charset="0"/>
                  <a:ea typeface="#9Slide03 Roboto" panose="02000000000000000000" pitchFamily="2" charset="0"/>
                  <a:cs typeface="Arial" panose="020B0604020202020204" pitchFamily="34" charset="0"/>
                </a:rPr>
                <a:t>6. H</a:t>
              </a:r>
              <a:r>
                <a:rPr lang="vi-VN" b="1" dirty="0">
                  <a:solidFill>
                    <a:schemeClr val="bg1"/>
                  </a:solidFill>
                  <a:latin typeface="#9Slide03 Montserrat Bold" panose="020B0604020202020204" charset="0"/>
                  <a:ea typeface="#9Slide03 Roboto" panose="02000000000000000000" pitchFamily="2" charset="0"/>
                  <a:cs typeface="Arial" panose="020B0604020202020204" pitchFamily="34" charset="0"/>
                </a:rPr>
                <a:t>Ư</a:t>
              </a:r>
              <a:r>
                <a:rPr lang="en-US" b="1" dirty="0">
                  <a:solidFill>
                    <a:schemeClr val="bg1"/>
                  </a:solidFill>
                  <a:latin typeface="#9Slide03 Montserrat Bold" panose="020B0604020202020204" charset="0"/>
                  <a:ea typeface="#9Slide03 Roboto" panose="02000000000000000000" pitchFamily="2" charset="0"/>
                  <a:cs typeface="Arial" panose="020B0604020202020204" pitchFamily="34" charset="0"/>
                </a:rPr>
                <a:t>ỚNG DẪN THÍ SINH ĐĂNG KÝ XÉT TUYỂN</a:t>
              </a:r>
              <a:endParaRPr lang="vi-VN" b="1" dirty="0">
                <a:solidFill>
                  <a:schemeClr val="bg1"/>
                </a:solidFill>
                <a:latin typeface="#9Slide03 Montserrat Bold" panose="020B0604020202020204" charset="0"/>
                <a:cs typeface="Arial" panose="020B0604020202020204" pitchFamily="34" charset="0"/>
              </a:endParaRPr>
            </a:p>
          </p:txBody>
        </p:sp>
      </p:grpSp>
    </p:spTree>
    <p:extLst>
      <p:ext uri="{BB962C8B-B14F-4D97-AF65-F5344CB8AC3E}">
        <p14:creationId xmlns:p14="http://schemas.microsoft.com/office/powerpoint/2010/main" val="24758932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8">
            <a:extLst>
              <a:ext uri="{FF2B5EF4-FFF2-40B4-BE49-F238E27FC236}">
                <a16:creationId xmlns="" xmlns:a16="http://schemas.microsoft.com/office/drawing/2014/main" id="{6A2792F1-C2E7-42C6-8E2C-27B410606548}"/>
              </a:ext>
            </a:extLst>
          </p:cNvPr>
          <p:cNvSpPr>
            <a:spLocks noChangeAspect="1"/>
          </p:cNvSpPr>
          <p:nvPr/>
        </p:nvSpPr>
        <p:spPr>
          <a:xfrm flipH="1">
            <a:off x="1933010" y="2045671"/>
            <a:ext cx="2821814" cy="1520345"/>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a:solidFill>
                <a:prstClr val="black"/>
              </a:solidFill>
              <a:latin typeface="Arial"/>
              <a:ea typeface="Arial Unicode MS"/>
            </a:endParaRPr>
          </a:p>
        </p:txBody>
      </p:sp>
      <p:sp>
        <p:nvSpPr>
          <p:cNvPr id="4" name="Freeform 4">
            <a:extLst>
              <a:ext uri="{FF2B5EF4-FFF2-40B4-BE49-F238E27FC236}">
                <a16:creationId xmlns="" xmlns:a16="http://schemas.microsoft.com/office/drawing/2014/main" id="{CDA11D80-4858-4691-8F9C-7DD08FA1D9D6}"/>
              </a:ext>
            </a:extLst>
          </p:cNvPr>
          <p:cNvSpPr>
            <a:spLocks noChangeAspect="1"/>
          </p:cNvSpPr>
          <p:nvPr/>
        </p:nvSpPr>
        <p:spPr>
          <a:xfrm flipH="1">
            <a:off x="4644052" y="2112424"/>
            <a:ext cx="2821814" cy="1520345"/>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dirty="0">
              <a:solidFill>
                <a:prstClr val="black"/>
              </a:solidFill>
              <a:latin typeface="Arial"/>
              <a:ea typeface="Arial Unicode MS"/>
            </a:endParaRPr>
          </a:p>
        </p:txBody>
      </p:sp>
      <p:cxnSp>
        <p:nvCxnSpPr>
          <p:cNvPr id="44" name="Straight Connector 43">
            <a:extLst>
              <a:ext uri="{FF2B5EF4-FFF2-40B4-BE49-F238E27FC236}">
                <a16:creationId xmlns="" xmlns:a16="http://schemas.microsoft.com/office/drawing/2014/main" id="{D3BDC839-C53D-13AE-3AB6-93B8DD553561}"/>
              </a:ext>
            </a:extLst>
          </p:cNvPr>
          <p:cNvCxnSpPr/>
          <p:nvPr/>
        </p:nvCxnSpPr>
        <p:spPr>
          <a:xfrm>
            <a:off x="1871374" y="1978344"/>
            <a:ext cx="5181600"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 xmlns:a16="http://schemas.microsoft.com/office/drawing/2014/main" id="{A304A4CB-609E-3B0D-C12A-551B8476B150}"/>
              </a:ext>
            </a:extLst>
          </p:cNvPr>
          <p:cNvSpPr txBox="1"/>
          <p:nvPr/>
        </p:nvSpPr>
        <p:spPr>
          <a:xfrm>
            <a:off x="1397844" y="1737362"/>
            <a:ext cx="6509660" cy="323165"/>
          </a:xfrm>
          <a:prstGeom prst="rect">
            <a:avLst/>
          </a:prstGeom>
          <a:noFill/>
          <a:effectLst/>
        </p:spPr>
        <p:txBody>
          <a:bodyPr wrap="square" rtlCol="0">
            <a:spAutoFit/>
          </a:bodyPr>
          <a:lstStyle/>
          <a:p>
            <a:pPr algn="ctr"/>
            <a:r>
              <a:rPr lang="en-US" sz="1500" dirty="0">
                <a:solidFill>
                  <a:schemeClr val="bg1"/>
                </a:solidFill>
                <a:latin typeface="#9Slide03 Montserrat Bold" panose="00000800000000000000" pitchFamily="2" charset="0"/>
              </a:rPr>
              <a:t>II. TRIỂN KHAI CÔNG TÁC TUYỂN SINH NĂM 2023</a:t>
            </a:r>
          </a:p>
        </p:txBody>
      </p:sp>
      <p:sp>
        <p:nvSpPr>
          <p:cNvPr id="52" name="TextBox 51">
            <a:extLst>
              <a:ext uri="{FF2B5EF4-FFF2-40B4-BE49-F238E27FC236}">
                <a16:creationId xmlns="" xmlns:a16="http://schemas.microsoft.com/office/drawing/2014/main" id="{30675A06-A80A-E2F2-1FF9-42075D6E0633}"/>
              </a:ext>
            </a:extLst>
          </p:cNvPr>
          <p:cNvSpPr txBox="1"/>
          <p:nvPr/>
        </p:nvSpPr>
        <p:spPr>
          <a:xfrm>
            <a:off x="162022" y="1663323"/>
            <a:ext cx="8877203" cy="3498394"/>
          </a:xfrm>
          <a:prstGeom prst="rect">
            <a:avLst/>
          </a:prstGeom>
          <a:noFill/>
        </p:spPr>
        <p:txBody>
          <a:bodyPr wrap="square">
            <a:spAutoFit/>
          </a:bodyPr>
          <a:lstStyle/>
          <a:p>
            <a:pPr marL="338138" indent="-338138" fontAlgn="t">
              <a:buFont typeface="Wingdings" panose="05000000000000000000" pitchFamily="2" charset="2"/>
              <a:buChar char=""/>
            </a:pPr>
            <a:r>
              <a:rPr lang="en-US" sz="1650" b="1" dirty="0">
                <a:solidFill>
                  <a:srgbClr val="C00000"/>
                </a:solidFill>
                <a:ea typeface="#9Slide03 Roboto" panose="02000000000000000000" pitchFamily="2" charset="0"/>
                <a:cs typeface="Arial" panose="020B0604020202020204" pitchFamily="34" charset="0"/>
              </a:rPr>
              <a:t>Thí sinh lưu ý (tiếp):</a:t>
            </a:r>
          </a:p>
          <a:p>
            <a:pPr marL="257175" indent="-257175" algn="just">
              <a:spcBef>
                <a:spcPts val="450"/>
              </a:spcBef>
              <a:spcAft>
                <a:spcPts val="450"/>
              </a:spcAft>
              <a:buFont typeface="Wingdings" panose="05000000000000000000" pitchFamily="2" charset="2"/>
              <a:buChar char="v"/>
            </a:pPr>
            <a:r>
              <a:rPr lang="en-US" sz="2300" dirty="0" err="1" smtClean="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Thí</a:t>
            </a:r>
            <a:r>
              <a:rPr lang="en-US" sz="2300" dirty="0" smtClean="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sinh ĐKXT vào các trường thuộc Bộ Công an, Bộ Quốc phòng, ngoài các quy định trong Quy chế tuyển sinh còn phải thực hiện các quy định, hướng dẫn của Bộ liên quan. </a:t>
            </a:r>
            <a:r>
              <a:rPr lang="en-US" alt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Đăng ký dự thi theo quy định (Phải đăng ký nguyện vọng 1, đúng nhóm ngành đã đạt sơ tuyển). Đăng ký sơ tuyển tại địa phương.</a:t>
            </a:r>
          </a:p>
          <a:p>
            <a:pPr marL="257175" indent="-257175" algn="just">
              <a:spcBef>
                <a:spcPts val="450"/>
              </a:spcBef>
              <a:spcAft>
                <a:spcPts val="450"/>
              </a:spcAft>
              <a:buFont typeface="Wingdings" panose="05000000000000000000" pitchFamily="2" charset="2"/>
              <a:buChar char="v"/>
            </a:pP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Đối với thí sinh đăng ký ngành có môn năng khiếu, cần liên hệ với các trường để đăng ký và dự thi môn năng khiếu.</a:t>
            </a:r>
          </a:p>
          <a:p>
            <a:pPr marL="257175" indent="-257175" algn="just">
              <a:spcBef>
                <a:spcPts val="450"/>
              </a:spcBef>
              <a:spcAft>
                <a:spcPts val="450"/>
              </a:spcAft>
              <a:buFont typeface="Wingdings" panose="05000000000000000000" pitchFamily="2" charset="2"/>
              <a:buChar char="v"/>
            </a:pP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Thí sinh xác nhận nhập học trực tiếp </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trên</a:t>
            </a: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H</a:t>
            </a:r>
            <a:r>
              <a:rPr lang="vi-VN"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ệ thống</a:t>
            </a:r>
            <a:r>
              <a:rPr lang="en-US" sz="2300" dirty="0" smtClean="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a:t>
            </a:r>
            <a:endParaRPr 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endParaRPr>
          </a:p>
        </p:txBody>
      </p:sp>
      <p:grpSp>
        <p:nvGrpSpPr>
          <p:cNvPr id="35" name="Group 34">
            <a:extLst>
              <a:ext uri="{FF2B5EF4-FFF2-40B4-BE49-F238E27FC236}">
                <a16:creationId xmlns="" xmlns:a16="http://schemas.microsoft.com/office/drawing/2014/main" id="{DEC7D383-37E3-4AEA-AD4C-FDD5D01CB336}"/>
              </a:ext>
            </a:extLst>
          </p:cNvPr>
          <p:cNvGrpSpPr/>
          <p:nvPr/>
        </p:nvGrpSpPr>
        <p:grpSpPr>
          <a:xfrm>
            <a:off x="1169665" y="959644"/>
            <a:ext cx="6728031" cy="553983"/>
            <a:chOff x="3402298" y="1060722"/>
            <a:chExt cx="8094989" cy="626557"/>
          </a:xfrm>
        </p:grpSpPr>
        <p:sp>
          <p:nvSpPr>
            <p:cNvPr id="36" name="Rectangle: Rounded Corners 15">
              <a:extLst>
                <a:ext uri="{FF2B5EF4-FFF2-40B4-BE49-F238E27FC236}">
                  <a16:creationId xmlns="" xmlns:a16="http://schemas.microsoft.com/office/drawing/2014/main" id="{29ABD246-2A3E-4DBB-857B-ED0FF1474947}"/>
                </a:ext>
              </a:extLst>
            </p:cNvPr>
            <p:cNvSpPr/>
            <p:nvPr/>
          </p:nvSpPr>
          <p:spPr>
            <a:xfrm>
              <a:off x="3402298" y="1060722"/>
              <a:ext cx="8094989" cy="626557"/>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2" name="TextBox 41">
              <a:extLst>
                <a:ext uri="{FF2B5EF4-FFF2-40B4-BE49-F238E27FC236}">
                  <a16:creationId xmlns="" xmlns:a16="http://schemas.microsoft.com/office/drawing/2014/main" id="{5479FCB9-2C1B-47D4-A106-B4B2A670E596}"/>
                </a:ext>
              </a:extLst>
            </p:cNvPr>
            <p:cNvSpPr txBox="1"/>
            <p:nvPr/>
          </p:nvSpPr>
          <p:spPr>
            <a:xfrm>
              <a:off x="3680005" y="1233220"/>
              <a:ext cx="7632637" cy="417716"/>
            </a:xfrm>
            <a:prstGeom prst="rect">
              <a:avLst/>
            </a:prstGeom>
            <a:noFill/>
            <a:effectLst/>
          </p:spPr>
          <p:txBody>
            <a:bodyPr wrap="square" rtlCol="0">
              <a:spAutoFit/>
            </a:bodyPr>
            <a:lstStyle/>
            <a:p>
              <a:pPr algn="ctr"/>
              <a:r>
                <a:rPr lang="en-US" b="1" dirty="0">
                  <a:solidFill>
                    <a:schemeClr val="bg1"/>
                  </a:solidFill>
                  <a:latin typeface="#9Slide03 Montserrat Bold" panose="020B0604020202020204" charset="0"/>
                  <a:ea typeface="#9Slide03 Roboto" panose="02000000000000000000" pitchFamily="2" charset="0"/>
                  <a:cs typeface="Arial" panose="020B0604020202020204" pitchFamily="34" charset="0"/>
                </a:rPr>
                <a:t>6. H</a:t>
              </a:r>
              <a:r>
                <a:rPr lang="vi-VN" b="1" dirty="0">
                  <a:solidFill>
                    <a:schemeClr val="bg1"/>
                  </a:solidFill>
                  <a:latin typeface="#9Slide03 Montserrat Bold" panose="020B0604020202020204" charset="0"/>
                  <a:ea typeface="#9Slide03 Roboto" panose="02000000000000000000" pitchFamily="2" charset="0"/>
                  <a:cs typeface="Arial" panose="020B0604020202020204" pitchFamily="34" charset="0"/>
                </a:rPr>
                <a:t>Ư</a:t>
              </a:r>
              <a:r>
                <a:rPr lang="en-US" b="1" dirty="0">
                  <a:solidFill>
                    <a:schemeClr val="bg1"/>
                  </a:solidFill>
                  <a:latin typeface="#9Slide03 Montserrat Bold" panose="020B0604020202020204" charset="0"/>
                  <a:ea typeface="#9Slide03 Roboto" panose="02000000000000000000" pitchFamily="2" charset="0"/>
                  <a:cs typeface="Arial" panose="020B0604020202020204" pitchFamily="34" charset="0"/>
                </a:rPr>
                <a:t>ỚNG DẪN THÍ SINH ĐĂNG KÝ XÉT TUYỂN</a:t>
              </a:r>
              <a:endParaRPr lang="vi-VN" b="1" dirty="0">
                <a:solidFill>
                  <a:schemeClr val="bg1"/>
                </a:solidFill>
                <a:latin typeface="#9Slide03 Montserrat Bold" panose="020B0604020202020204" charset="0"/>
                <a:cs typeface="Arial" panose="020B0604020202020204" pitchFamily="34" charset="0"/>
              </a:endParaRPr>
            </a:p>
          </p:txBody>
        </p:sp>
      </p:grpSp>
    </p:spTree>
    <p:extLst>
      <p:ext uri="{BB962C8B-B14F-4D97-AF65-F5344CB8AC3E}">
        <p14:creationId xmlns:p14="http://schemas.microsoft.com/office/powerpoint/2010/main" val="262575529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8">
            <a:extLst>
              <a:ext uri="{FF2B5EF4-FFF2-40B4-BE49-F238E27FC236}">
                <a16:creationId xmlns="" xmlns:a16="http://schemas.microsoft.com/office/drawing/2014/main" id="{6A2792F1-C2E7-42C6-8E2C-27B410606548}"/>
              </a:ext>
            </a:extLst>
          </p:cNvPr>
          <p:cNvSpPr>
            <a:spLocks noChangeAspect="1"/>
          </p:cNvSpPr>
          <p:nvPr/>
        </p:nvSpPr>
        <p:spPr>
          <a:xfrm flipH="1">
            <a:off x="1933010" y="2045671"/>
            <a:ext cx="2821814" cy="1520345"/>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a:solidFill>
                <a:prstClr val="black"/>
              </a:solidFill>
              <a:latin typeface="Arial"/>
              <a:ea typeface="Arial Unicode MS"/>
            </a:endParaRPr>
          </a:p>
        </p:txBody>
      </p:sp>
      <p:sp>
        <p:nvSpPr>
          <p:cNvPr id="4" name="Freeform 4">
            <a:extLst>
              <a:ext uri="{FF2B5EF4-FFF2-40B4-BE49-F238E27FC236}">
                <a16:creationId xmlns="" xmlns:a16="http://schemas.microsoft.com/office/drawing/2014/main" id="{CDA11D80-4858-4691-8F9C-7DD08FA1D9D6}"/>
              </a:ext>
            </a:extLst>
          </p:cNvPr>
          <p:cNvSpPr>
            <a:spLocks noChangeAspect="1"/>
          </p:cNvSpPr>
          <p:nvPr/>
        </p:nvSpPr>
        <p:spPr>
          <a:xfrm flipH="1">
            <a:off x="4644052" y="2112424"/>
            <a:ext cx="2821814" cy="1520345"/>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dirty="0">
              <a:solidFill>
                <a:prstClr val="black"/>
              </a:solidFill>
              <a:latin typeface="Arial"/>
              <a:ea typeface="Arial Unicode MS"/>
            </a:endParaRPr>
          </a:p>
        </p:txBody>
      </p:sp>
      <p:cxnSp>
        <p:nvCxnSpPr>
          <p:cNvPr id="44" name="Straight Connector 43">
            <a:extLst>
              <a:ext uri="{FF2B5EF4-FFF2-40B4-BE49-F238E27FC236}">
                <a16:creationId xmlns="" xmlns:a16="http://schemas.microsoft.com/office/drawing/2014/main" id="{D3BDC839-C53D-13AE-3AB6-93B8DD553561}"/>
              </a:ext>
            </a:extLst>
          </p:cNvPr>
          <p:cNvCxnSpPr/>
          <p:nvPr/>
        </p:nvCxnSpPr>
        <p:spPr>
          <a:xfrm>
            <a:off x="1871374" y="1978344"/>
            <a:ext cx="5181600"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 xmlns:a16="http://schemas.microsoft.com/office/drawing/2014/main" id="{A304A4CB-609E-3B0D-C12A-551B8476B150}"/>
              </a:ext>
            </a:extLst>
          </p:cNvPr>
          <p:cNvSpPr txBox="1"/>
          <p:nvPr/>
        </p:nvSpPr>
        <p:spPr>
          <a:xfrm>
            <a:off x="1397844" y="1737362"/>
            <a:ext cx="6509660" cy="323165"/>
          </a:xfrm>
          <a:prstGeom prst="rect">
            <a:avLst/>
          </a:prstGeom>
          <a:noFill/>
          <a:effectLst/>
        </p:spPr>
        <p:txBody>
          <a:bodyPr wrap="square" rtlCol="0">
            <a:spAutoFit/>
          </a:bodyPr>
          <a:lstStyle/>
          <a:p>
            <a:pPr algn="ctr"/>
            <a:r>
              <a:rPr lang="en-US" sz="1500" dirty="0">
                <a:solidFill>
                  <a:schemeClr val="bg1"/>
                </a:solidFill>
                <a:latin typeface="#9Slide03 Montserrat Bold" panose="00000800000000000000" pitchFamily="2" charset="0"/>
              </a:rPr>
              <a:t>II. TRIỂN KHAI CÔNG TÁC TUYỂN SINH NĂM 2023</a:t>
            </a:r>
          </a:p>
        </p:txBody>
      </p:sp>
      <p:sp>
        <p:nvSpPr>
          <p:cNvPr id="52" name="TextBox 51">
            <a:extLst>
              <a:ext uri="{FF2B5EF4-FFF2-40B4-BE49-F238E27FC236}">
                <a16:creationId xmlns="" xmlns:a16="http://schemas.microsoft.com/office/drawing/2014/main" id="{30675A06-A80A-E2F2-1FF9-42075D6E0633}"/>
              </a:ext>
            </a:extLst>
          </p:cNvPr>
          <p:cNvSpPr txBox="1"/>
          <p:nvPr/>
        </p:nvSpPr>
        <p:spPr>
          <a:xfrm>
            <a:off x="162022" y="1663323"/>
            <a:ext cx="8877203" cy="2890535"/>
          </a:xfrm>
          <a:prstGeom prst="rect">
            <a:avLst/>
          </a:prstGeom>
          <a:noFill/>
        </p:spPr>
        <p:txBody>
          <a:bodyPr wrap="square">
            <a:spAutoFit/>
          </a:bodyPr>
          <a:lstStyle/>
          <a:p>
            <a:pPr marL="338138" indent="-338138" fontAlgn="t">
              <a:buFont typeface="Wingdings" panose="05000000000000000000" pitchFamily="2" charset="2"/>
              <a:buChar char=""/>
            </a:pPr>
            <a:r>
              <a:rPr lang="en-US" sz="2300" b="1" dirty="0">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Thí sinh lưu ý (tiếp):</a:t>
            </a:r>
          </a:p>
          <a:p>
            <a:pPr marL="257175" indent="-257175" algn="just">
              <a:spcBef>
                <a:spcPts val="450"/>
              </a:spcBef>
              <a:spcAft>
                <a:spcPts val="450"/>
              </a:spcAft>
              <a:buFont typeface="Wingdings" panose="05000000000000000000" pitchFamily="2" charset="2"/>
              <a:buChar char="v"/>
            </a:pPr>
            <a:r>
              <a:rPr lang="en-US" altLang="en-US" sz="2300" dirty="0" err="1" smtClean="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Thí</a:t>
            </a:r>
            <a:r>
              <a:rPr lang="en-US" altLang="en-US" sz="2300" dirty="0" smtClean="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 </a:t>
            </a:r>
            <a:r>
              <a:rPr lang="en-US" alt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sinh trúng tuyển phải nộp bản gốc giấy Chứng nhận kết quả thi THPT để xác nhận nhập học.</a:t>
            </a:r>
          </a:p>
          <a:p>
            <a:pPr marL="257175" indent="-257175" algn="just">
              <a:spcBef>
                <a:spcPts val="450"/>
              </a:spcBef>
              <a:spcAft>
                <a:spcPts val="450"/>
              </a:spcAft>
              <a:buFont typeface="Wingdings" panose="05000000000000000000" pitchFamily="2" charset="2"/>
              <a:buChar char="v"/>
            </a:pPr>
            <a:r>
              <a:rPr lang="en-US" alt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Thí sinh đã xác nhận nhập học không được tham gia xét tuyển đợt 1 và các đợt tiếp </a:t>
            </a:r>
            <a:r>
              <a:rPr lang="en-US" altLang="en-US" sz="2300" dirty="0" err="1">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theo.</a:t>
            </a:r>
            <a:endParaRPr lang="en-US" alt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endParaRPr>
          </a:p>
          <a:p>
            <a:pPr marL="257175" indent="-257175" algn="just">
              <a:spcBef>
                <a:spcPts val="450"/>
              </a:spcBef>
              <a:spcAft>
                <a:spcPts val="450"/>
              </a:spcAft>
              <a:buFont typeface="Wingdings" panose="05000000000000000000" pitchFamily="2" charset="2"/>
              <a:buChar char="v"/>
            </a:pPr>
            <a:r>
              <a:rPr lang="en-US" altLang="en-US" sz="2300" dirty="0">
                <a:solidFill>
                  <a:srgbClr val="003D9E"/>
                </a:solidFill>
                <a:latin typeface="Times New Roman" panose="02020603050405020304" pitchFamily="18" charset="0"/>
                <a:ea typeface="#9Slide03 Roboto" panose="02000000000000000000" pitchFamily="2" charset="0"/>
                <a:cs typeface="Times New Roman" panose="02020603050405020304" pitchFamily="18" charset="0"/>
              </a:rPr>
              <a:t>Thí sinh có sai sót trong xét tuyển thì liên hệ trực tiếp với các cơ sở đào tạo có liên quan để giải quyết.</a:t>
            </a:r>
            <a:endParaRPr lang="en-US" sz="2300" dirty="0">
              <a:ea typeface="#9Slide03 Roboto" panose="02000000000000000000" pitchFamily="2" charset="0"/>
              <a:cs typeface="Arial" panose="020B0604020202020204" pitchFamily="34" charset="0"/>
            </a:endParaRPr>
          </a:p>
        </p:txBody>
      </p:sp>
      <p:grpSp>
        <p:nvGrpSpPr>
          <p:cNvPr id="35" name="Group 34">
            <a:extLst>
              <a:ext uri="{FF2B5EF4-FFF2-40B4-BE49-F238E27FC236}">
                <a16:creationId xmlns="" xmlns:a16="http://schemas.microsoft.com/office/drawing/2014/main" id="{DEC7D383-37E3-4AEA-AD4C-FDD5D01CB336}"/>
              </a:ext>
            </a:extLst>
          </p:cNvPr>
          <p:cNvGrpSpPr/>
          <p:nvPr/>
        </p:nvGrpSpPr>
        <p:grpSpPr>
          <a:xfrm>
            <a:off x="1169665" y="959644"/>
            <a:ext cx="6728031" cy="553983"/>
            <a:chOff x="3402298" y="1060722"/>
            <a:chExt cx="8094989" cy="626557"/>
          </a:xfrm>
        </p:grpSpPr>
        <p:sp>
          <p:nvSpPr>
            <p:cNvPr id="36" name="Rectangle: Rounded Corners 15">
              <a:extLst>
                <a:ext uri="{FF2B5EF4-FFF2-40B4-BE49-F238E27FC236}">
                  <a16:creationId xmlns="" xmlns:a16="http://schemas.microsoft.com/office/drawing/2014/main" id="{29ABD246-2A3E-4DBB-857B-ED0FF1474947}"/>
                </a:ext>
              </a:extLst>
            </p:cNvPr>
            <p:cNvSpPr/>
            <p:nvPr/>
          </p:nvSpPr>
          <p:spPr>
            <a:xfrm>
              <a:off x="3402298" y="1060722"/>
              <a:ext cx="8094989" cy="626557"/>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2" name="TextBox 41">
              <a:extLst>
                <a:ext uri="{FF2B5EF4-FFF2-40B4-BE49-F238E27FC236}">
                  <a16:creationId xmlns="" xmlns:a16="http://schemas.microsoft.com/office/drawing/2014/main" id="{5479FCB9-2C1B-47D4-A106-B4B2A670E596}"/>
                </a:ext>
              </a:extLst>
            </p:cNvPr>
            <p:cNvSpPr txBox="1"/>
            <p:nvPr/>
          </p:nvSpPr>
          <p:spPr>
            <a:xfrm>
              <a:off x="3680005" y="1233220"/>
              <a:ext cx="7632637" cy="417716"/>
            </a:xfrm>
            <a:prstGeom prst="rect">
              <a:avLst/>
            </a:prstGeom>
            <a:noFill/>
            <a:effectLst/>
          </p:spPr>
          <p:txBody>
            <a:bodyPr wrap="square" rtlCol="0">
              <a:spAutoFit/>
            </a:bodyPr>
            <a:lstStyle/>
            <a:p>
              <a:pPr algn="ctr"/>
              <a:r>
                <a:rPr lang="en-US" b="1" dirty="0">
                  <a:solidFill>
                    <a:schemeClr val="bg1"/>
                  </a:solidFill>
                  <a:latin typeface="#9Slide03 Montserrat Bold" panose="020B0604020202020204" charset="0"/>
                  <a:ea typeface="#9Slide03 Roboto" panose="02000000000000000000" pitchFamily="2" charset="0"/>
                  <a:cs typeface="Arial" panose="020B0604020202020204" pitchFamily="34" charset="0"/>
                </a:rPr>
                <a:t>6. H</a:t>
              </a:r>
              <a:r>
                <a:rPr lang="vi-VN" b="1" dirty="0">
                  <a:solidFill>
                    <a:schemeClr val="bg1"/>
                  </a:solidFill>
                  <a:latin typeface="#9Slide03 Montserrat Bold" panose="020B0604020202020204" charset="0"/>
                  <a:ea typeface="#9Slide03 Roboto" panose="02000000000000000000" pitchFamily="2" charset="0"/>
                  <a:cs typeface="Arial" panose="020B0604020202020204" pitchFamily="34" charset="0"/>
                </a:rPr>
                <a:t>Ư</a:t>
              </a:r>
              <a:r>
                <a:rPr lang="en-US" b="1" dirty="0">
                  <a:solidFill>
                    <a:schemeClr val="bg1"/>
                  </a:solidFill>
                  <a:latin typeface="#9Slide03 Montserrat Bold" panose="020B0604020202020204" charset="0"/>
                  <a:ea typeface="#9Slide03 Roboto" panose="02000000000000000000" pitchFamily="2" charset="0"/>
                  <a:cs typeface="Arial" panose="020B0604020202020204" pitchFamily="34" charset="0"/>
                </a:rPr>
                <a:t>ỚNG DẪN THÍ SINH ĐĂNG KÝ XÉT TUYỂN</a:t>
              </a:r>
              <a:endParaRPr lang="vi-VN" b="1" dirty="0">
                <a:solidFill>
                  <a:schemeClr val="bg1"/>
                </a:solidFill>
                <a:latin typeface="#9Slide03 Montserrat Bold" panose="020B0604020202020204" charset="0"/>
                <a:cs typeface="Arial" panose="020B0604020202020204" pitchFamily="34" charset="0"/>
              </a:endParaRPr>
            </a:p>
          </p:txBody>
        </p:sp>
      </p:grpSp>
    </p:spTree>
    <p:extLst>
      <p:ext uri="{BB962C8B-B14F-4D97-AF65-F5344CB8AC3E}">
        <p14:creationId xmlns:p14="http://schemas.microsoft.com/office/powerpoint/2010/main" val="14337579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white">
          <a:xfrm>
            <a:off x="0" y="547688"/>
            <a:ext cx="8991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200" b="1">
                <a:solidFill>
                  <a:schemeClr val="bg1"/>
                </a:solidFill>
                <a:latin typeface="Verdana" pitchFamily="34" charset="0"/>
              </a:defRPr>
            </a:lvl2pPr>
            <a:lvl3pPr algn="ctr" rtl="0" eaLnBrk="0" fontAlgn="base" hangingPunct="0">
              <a:spcBef>
                <a:spcPct val="0"/>
              </a:spcBef>
              <a:spcAft>
                <a:spcPct val="0"/>
              </a:spcAft>
              <a:defRPr sz="3200" b="1">
                <a:solidFill>
                  <a:schemeClr val="bg1"/>
                </a:solidFill>
                <a:latin typeface="Verdana" pitchFamily="34" charset="0"/>
              </a:defRPr>
            </a:lvl3pPr>
            <a:lvl4pPr algn="ctr" rtl="0" eaLnBrk="0" fontAlgn="base" hangingPunct="0">
              <a:spcBef>
                <a:spcPct val="0"/>
              </a:spcBef>
              <a:spcAft>
                <a:spcPct val="0"/>
              </a:spcAft>
              <a:defRPr sz="3200" b="1">
                <a:solidFill>
                  <a:schemeClr val="bg1"/>
                </a:solidFill>
                <a:latin typeface="Verdana" pitchFamily="34" charset="0"/>
              </a:defRPr>
            </a:lvl4pPr>
            <a:lvl5pPr algn="ctr" rtl="0" eaLnBrk="0" fontAlgn="base" hangingPunct="0">
              <a:spcBef>
                <a:spcPct val="0"/>
              </a:spcBef>
              <a:spcAft>
                <a:spcPct val="0"/>
              </a:spcAft>
              <a:defRPr sz="3200" b="1">
                <a:solidFill>
                  <a:schemeClr val="bg1"/>
                </a:solidFill>
                <a:latin typeface="Verdana" pitchFamily="34" charset="0"/>
              </a:defRPr>
            </a:lvl5pPr>
            <a:lvl6pPr marL="457200" algn="ctr" rtl="0" eaLnBrk="1" fontAlgn="base" hangingPunct="1">
              <a:spcBef>
                <a:spcPct val="0"/>
              </a:spcBef>
              <a:spcAft>
                <a:spcPct val="0"/>
              </a:spcAft>
              <a:defRPr sz="3200" b="1">
                <a:solidFill>
                  <a:schemeClr val="bg1"/>
                </a:solidFill>
                <a:latin typeface="Verdana" pitchFamily="34" charset="0"/>
              </a:defRPr>
            </a:lvl6pPr>
            <a:lvl7pPr marL="914400" algn="ctr" rtl="0" eaLnBrk="1" fontAlgn="base" hangingPunct="1">
              <a:spcBef>
                <a:spcPct val="0"/>
              </a:spcBef>
              <a:spcAft>
                <a:spcPct val="0"/>
              </a:spcAft>
              <a:defRPr sz="3200" b="1">
                <a:solidFill>
                  <a:schemeClr val="bg1"/>
                </a:solidFill>
                <a:latin typeface="Verdana" pitchFamily="34" charset="0"/>
              </a:defRPr>
            </a:lvl7pPr>
            <a:lvl8pPr marL="1371600" algn="ctr" rtl="0" eaLnBrk="1" fontAlgn="base" hangingPunct="1">
              <a:spcBef>
                <a:spcPct val="0"/>
              </a:spcBef>
              <a:spcAft>
                <a:spcPct val="0"/>
              </a:spcAft>
              <a:defRPr sz="3200" b="1">
                <a:solidFill>
                  <a:schemeClr val="bg1"/>
                </a:solidFill>
                <a:latin typeface="Verdana" pitchFamily="34" charset="0"/>
              </a:defRPr>
            </a:lvl8pPr>
            <a:lvl9pPr marL="1828800" algn="ctr" rtl="0" eaLnBrk="1" fontAlgn="base" hangingPunct="1">
              <a:spcBef>
                <a:spcPct val="0"/>
              </a:spcBef>
              <a:spcAft>
                <a:spcPct val="0"/>
              </a:spcAft>
              <a:defRPr sz="3200" b="1">
                <a:solidFill>
                  <a:schemeClr val="bg1"/>
                </a:solidFill>
                <a:latin typeface="Verdana" pitchFamily="34" charset="0"/>
              </a:defRPr>
            </a:lvl9pPr>
          </a:lstStyle>
          <a:p>
            <a:pPr algn="l" eaLnBrk="1" hangingPunct="1"/>
            <a:r>
              <a:rPr lang="en-US" altLang="en-US" kern="0" dirty="0" smtClean="0">
                <a:latin typeface="Times New Roman" panose="02020603050405020304" pitchFamily="18" charset="0"/>
                <a:cs typeface="Times New Roman" panose="02020603050405020304" pitchFamily="18" charset="0"/>
              </a:rPr>
              <a:t>1. </a:t>
            </a:r>
            <a:r>
              <a:rPr lang="en-US" altLang="en-US" kern="0" dirty="0" err="1" smtClean="0">
                <a:latin typeface="Times New Roman" panose="02020603050405020304" pitchFamily="18" charset="0"/>
                <a:cs typeface="Times New Roman" panose="02020603050405020304" pitchFamily="18" charset="0"/>
              </a:rPr>
              <a:t>Lịch</a:t>
            </a:r>
            <a:r>
              <a:rPr lang="en-US" altLang="en-US" kern="0" dirty="0" smtClean="0">
                <a:latin typeface="Times New Roman" panose="02020603050405020304" pitchFamily="18" charset="0"/>
                <a:cs typeface="Times New Roman" panose="02020603050405020304" pitchFamily="18" charset="0"/>
              </a:rPr>
              <a:t> </a:t>
            </a:r>
            <a:r>
              <a:rPr lang="en-US" altLang="en-US" kern="0" dirty="0" err="1" smtClean="0">
                <a:latin typeface="Times New Roman" panose="02020603050405020304" pitchFamily="18" charset="0"/>
                <a:cs typeface="Times New Roman" panose="02020603050405020304" pitchFamily="18" charset="0"/>
              </a:rPr>
              <a:t>thi</a:t>
            </a:r>
            <a:endParaRPr lang="en-US" altLang="en-US" kern="0" dirty="0" smtClean="0">
              <a:solidFill>
                <a:schemeClr val="accent1"/>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 xmlns:a16="http://schemas.microsoft.com/office/drawing/2014/main" id="{584299DB-1F59-4C71-B734-EB5BE01816C0}"/>
              </a:ext>
            </a:extLst>
          </p:cNvPr>
          <p:cNvPicPr>
            <a:picLocks noChangeAspect="1"/>
          </p:cNvPicPr>
          <p:nvPr/>
        </p:nvPicPr>
        <p:blipFill>
          <a:blip r:embed="rId2"/>
          <a:stretch>
            <a:fillRect/>
          </a:stretch>
        </p:blipFill>
        <p:spPr>
          <a:xfrm>
            <a:off x="0" y="1219200"/>
            <a:ext cx="9144000" cy="5625206"/>
          </a:xfrm>
          <a:prstGeom prst="rect">
            <a:avLst/>
          </a:prstGeom>
        </p:spPr>
      </p:pic>
    </p:spTree>
    <p:extLst>
      <p:ext uri="{BB962C8B-B14F-4D97-AF65-F5344CB8AC3E}">
        <p14:creationId xmlns:p14="http://schemas.microsoft.com/office/powerpoint/2010/main" val="309025155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8">
            <a:extLst>
              <a:ext uri="{FF2B5EF4-FFF2-40B4-BE49-F238E27FC236}">
                <a16:creationId xmlns="" xmlns:a16="http://schemas.microsoft.com/office/drawing/2014/main" id="{6A2792F1-C2E7-42C6-8E2C-27B410606548}"/>
              </a:ext>
            </a:extLst>
          </p:cNvPr>
          <p:cNvSpPr>
            <a:spLocks noChangeAspect="1"/>
          </p:cNvSpPr>
          <p:nvPr/>
        </p:nvSpPr>
        <p:spPr>
          <a:xfrm flipH="1">
            <a:off x="1933010" y="2045671"/>
            <a:ext cx="2821814" cy="1520345"/>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a:solidFill>
                <a:prstClr val="black"/>
              </a:solidFill>
              <a:latin typeface="Arial"/>
              <a:ea typeface="Arial Unicode MS"/>
            </a:endParaRPr>
          </a:p>
        </p:txBody>
      </p:sp>
      <p:sp>
        <p:nvSpPr>
          <p:cNvPr id="4" name="Freeform 4">
            <a:extLst>
              <a:ext uri="{FF2B5EF4-FFF2-40B4-BE49-F238E27FC236}">
                <a16:creationId xmlns="" xmlns:a16="http://schemas.microsoft.com/office/drawing/2014/main" id="{CDA11D80-4858-4691-8F9C-7DD08FA1D9D6}"/>
              </a:ext>
            </a:extLst>
          </p:cNvPr>
          <p:cNvSpPr>
            <a:spLocks noChangeAspect="1"/>
          </p:cNvSpPr>
          <p:nvPr/>
        </p:nvSpPr>
        <p:spPr>
          <a:xfrm flipH="1">
            <a:off x="4644052" y="2112424"/>
            <a:ext cx="2821814" cy="1520345"/>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dirty="0">
              <a:solidFill>
                <a:prstClr val="black"/>
              </a:solidFill>
              <a:latin typeface="Arial"/>
              <a:ea typeface="Arial Unicode MS"/>
            </a:endParaRPr>
          </a:p>
        </p:txBody>
      </p:sp>
      <p:cxnSp>
        <p:nvCxnSpPr>
          <p:cNvPr id="44" name="Straight Connector 43">
            <a:extLst>
              <a:ext uri="{FF2B5EF4-FFF2-40B4-BE49-F238E27FC236}">
                <a16:creationId xmlns="" xmlns:a16="http://schemas.microsoft.com/office/drawing/2014/main" id="{D3BDC839-C53D-13AE-3AB6-93B8DD553561}"/>
              </a:ext>
            </a:extLst>
          </p:cNvPr>
          <p:cNvCxnSpPr/>
          <p:nvPr/>
        </p:nvCxnSpPr>
        <p:spPr>
          <a:xfrm>
            <a:off x="1871374" y="1978344"/>
            <a:ext cx="5181600"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 xmlns:a16="http://schemas.microsoft.com/office/drawing/2014/main" id="{A304A4CB-609E-3B0D-C12A-551B8476B150}"/>
              </a:ext>
            </a:extLst>
          </p:cNvPr>
          <p:cNvSpPr txBox="1"/>
          <p:nvPr/>
        </p:nvSpPr>
        <p:spPr>
          <a:xfrm>
            <a:off x="1397844" y="1737362"/>
            <a:ext cx="6509660" cy="323165"/>
          </a:xfrm>
          <a:prstGeom prst="rect">
            <a:avLst/>
          </a:prstGeom>
          <a:noFill/>
          <a:effectLst/>
        </p:spPr>
        <p:txBody>
          <a:bodyPr wrap="square" rtlCol="0">
            <a:spAutoFit/>
          </a:bodyPr>
          <a:lstStyle/>
          <a:p>
            <a:pPr algn="ctr"/>
            <a:r>
              <a:rPr lang="en-US" sz="1500" dirty="0">
                <a:solidFill>
                  <a:schemeClr val="bg1"/>
                </a:solidFill>
                <a:latin typeface="#9Slide03 Montserrat Bold" panose="00000800000000000000" pitchFamily="2" charset="0"/>
              </a:rPr>
              <a:t>II. TRIỂN KHAI CÔNG TÁC TUYỂN SINH NĂM 2023</a:t>
            </a:r>
          </a:p>
        </p:txBody>
      </p:sp>
      <p:sp>
        <p:nvSpPr>
          <p:cNvPr id="52" name="TextBox 51">
            <a:extLst>
              <a:ext uri="{FF2B5EF4-FFF2-40B4-BE49-F238E27FC236}">
                <a16:creationId xmlns="" xmlns:a16="http://schemas.microsoft.com/office/drawing/2014/main" id="{30675A06-A80A-E2F2-1FF9-42075D6E0633}"/>
              </a:ext>
            </a:extLst>
          </p:cNvPr>
          <p:cNvSpPr txBox="1"/>
          <p:nvPr/>
        </p:nvSpPr>
        <p:spPr>
          <a:xfrm>
            <a:off x="162022" y="1663322"/>
            <a:ext cx="8801003" cy="3643562"/>
          </a:xfrm>
          <a:prstGeom prst="rect">
            <a:avLst/>
          </a:prstGeom>
          <a:noFill/>
        </p:spPr>
        <p:txBody>
          <a:bodyPr wrap="square">
            <a:spAutoFit/>
          </a:bodyPr>
          <a:lstStyle/>
          <a:p>
            <a:pPr marL="338138" indent="-338138" fontAlgn="t">
              <a:buFont typeface="Wingdings" panose="05000000000000000000" pitchFamily="2" charset="2"/>
              <a:buChar char=""/>
            </a:pPr>
            <a:r>
              <a:rPr lang="en-US" sz="1650" b="1" dirty="0">
                <a:solidFill>
                  <a:srgbClr val="C00000"/>
                </a:solidFill>
                <a:ea typeface="#9Slide03 Roboto" panose="02000000000000000000" pitchFamily="2" charset="0"/>
                <a:cs typeface="Arial" panose="020B0604020202020204" pitchFamily="34" charset="0"/>
              </a:rPr>
              <a:t>Điểm tiếp nhận lưu ý:</a:t>
            </a:r>
          </a:p>
          <a:p>
            <a:pPr marL="257175" indent="-257175">
              <a:lnSpc>
                <a:spcPct val="110000"/>
              </a:lnSpc>
              <a:spcBef>
                <a:spcPts val="450"/>
              </a:spcBef>
              <a:spcAft>
                <a:spcPts val="225"/>
              </a:spcAft>
              <a:buFont typeface="Wingdings" panose="05000000000000000000" pitchFamily="2" charset="2"/>
              <a:buChar char="v"/>
              <a:defRPr/>
            </a:pPr>
            <a:r>
              <a:rPr lang="en-US" altLang="en-US" sz="2300" dirty="0" err="1" smtClean="0">
                <a:latin typeface="Times New Roman" panose="02020603050405020304" pitchFamily="18" charset="0"/>
                <a:cs typeface="Times New Roman" panose="02020603050405020304" pitchFamily="18" charset="0"/>
              </a:rPr>
              <a:t>Hướng</a:t>
            </a:r>
            <a:r>
              <a:rPr lang="en-US" altLang="en-US" sz="2300" dirty="0" smtClean="0">
                <a:latin typeface="Times New Roman" panose="02020603050405020304" pitchFamily="18" charset="0"/>
                <a:cs typeface="Times New Roman" panose="02020603050405020304" pitchFamily="18" charset="0"/>
              </a:rPr>
              <a:t> </a:t>
            </a:r>
            <a:r>
              <a:rPr lang="en-US" altLang="en-US" sz="2300" dirty="0">
                <a:latin typeface="Times New Roman" panose="02020603050405020304" pitchFamily="18" charset="0"/>
                <a:cs typeface="Times New Roman" panose="02020603050405020304" pitchFamily="18" charset="0"/>
              </a:rPr>
              <a:t>dẫn thí sinh đăng nhập Hệ thống để tự kiểm tra nguyện vọng đăng ký và báo sai sót nếu có.</a:t>
            </a:r>
          </a:p>
          <a:p>
            <a:pPr marL="257175" indent="-257175" algn="just">
              <a:lnSpc>
                <a:spcPct val="130000"/>
              </a:lnSpc>
              <a:spcBef>
                <a:spcPts val="450"/>
              </a:spcBef>
              <a:buFont typeface="Wingdings" panose="05000000000000000000" pitchFamily="2" charset="2"/>
              <a:buChar char="v"/>
            </a:pPr>
            <a:r>
              <a:rPr lang="en-US" altLang="en-US" sz="2300" dirty="0">
                <a:latin typeface="Times New Roman" panose="02020603050405020304" pitchFamily="18" charset="0"/>
                <a:cs typeface="Times New Roman" panose="02020603050405020304" pitchFamily="18" charset="0"/>
              </a:rPr>
              <a:t>Không làm thay cho thí sinh, người nhà thí sinh khi đăng ký NVXT trực tuyến.</a:t>
            </a:r>
          </a:p>
          <a:p>
            <a:pPr marL="257175" indent="-257175" algn="just">
              <a:lnSpc>
                <a:spcPct val="130000"/>
              </a:lnSpc>
              <a:spcBef>
                <a:spcPts val="450"/>
              </a:spcBef>
              <a:buFont typeface="Wingdings" panose="05000000000000000000" pitchFamily="2" charset="2"/>
              <a:buChar char="v"/>
            </a:pPr>
            <a:r>
              <a:rPr lang="en-US" altLang="en-US" sz="2300" dirty="0">
                <a:latin typeface="Times New Roman" panose="02020603050405020304" pitchFamily="18" charset="0"/>
                <a:cs typeface="Times New Roman" panose="02020603050405020304" pitchFamily="18" charset="0"/>
              </a:rPr>
              <a:t>Hướng dẫn thí sinh khai báo các thông tin về thời gian hưởng ưu tiên trên hệ thống, chuẩn bị và nộp các minh chứng để hưởng ưu tiên theo Phụ lục XVII trong Hướng dẫn thi tốt </a:t>
            </a:r>
            <a:r>
              <a:rPr lang="en-US" altLang="en-US" sz="2300" dirty="0" err="1">
                <a:latin typeface="Times New Roman" panose="02020603050405020304" pitchFamily="18" charset="0"/>
                <a:cs typeface="Times New Roman" panose="02020603050405020304" pitchFamily="18" charset="0"/>
              </a:rPr>
              <a:t>nghiệp</a:t>
            </a:r>
            <a:r>
              <a:rPr lang="en-US" altLang="en-US" sz="2300" dirty="0">
                <a:latin typeface="Times New Roman" panose="02020603050405020304" pitchFamily="18" charset="0"/>
                <a:cs typeface="Times New Roman" panose="02020603050405020304" pitchFamily="18" charset="0"/>
              </a:rPr>
              <a:t> </a:t>
            </a:r>
            <a:r>
              <a:rPr lang="en-US" altLang="en-US" sz="2300" dirty="0" smtClean="0">
                <a:latin typeface="Times New Roman" panose="02020603050405020304" pitchFamily="18" charset="0"/>
                <a:cs typeface="Times New Roman" panose="02020603050405020304" pitchFamily="18" charset="0"/>
              </a:rPr>
              <a:t>THPT</a:t>
            </a:r>
            <a:endParaRPr lang="en-US" altLang="en-US" sz="2300" dirty="0">
              <a:latin typeface="Times New Roman" panose="02020603050405020304" pitchFamily="18" charset="0"/>
              <a:cs typeface="Times New Roman" panose="02020603050405020304" pitchFamily="18" charset="0"/>
            </a:endParaRPr>
          </a:p>
        </p:txBody>
      </p:sp>
      <p:grpSp>
        <p:nvGrpSpPr>
          <p:cNvPr id="35" name="Group 34">
            <a:extLst>
              <a:ext uri="{FF2B5EF4-FFF2-40B4-BE49-F238E27FC236}">
                <a16:creationId xmlns="" xmlns:a16="http://schemas.microsoft.com/office/drawing/2014/main" id="{DEC7D383-37E3-4AEA-AD4C-FDD5D01CB336}"/>
              </a:ext>
            </a:extLst>
          </p:cNvPr>
          <p:cNvGrpSpPr/>
          <p:nvPr/>
        </p:nvGrpSpPr>
        <p:grpSpPr>
          <a:xfrm>
            <a:off x="1169665" y="959644"/>
            <a:ext cx="6728031" cy="553983"/>
            <a:chOff x="3402298" y="1060722"/>
            <a:chExt cx="8094989" cy="626557"/>
          </a:xfrm>
        </p:grpSpPr>
        <p:sp>
          <p:nvSpPr>
            <p:cNvPr id="36" name="Rectangle: Rounded Corners 15">
              <a:extLst>
                <a:ext uri="{FF2B5EF4-FFF2-40B4-BE49-F238E27FC236}">
                  <a16:creationId xmlns="" xmlns:a16="http://schemas.microsoft.com/office/drawing/2014/main" id="{29ABD246-2A3E-4DBB-857B-ED0FF1474947}"/>
                </a:ext>
              </a:extLst>
            </p:cNvPr>
            <p:cNvSpPr/>
            <p:nvPr/>
          </p:nvSpPr>
          <p:spPr>
            <a:xfrm>
              <a:off x="3402298" y="1060722"/>
              <a:ext cx="8094989" cy="626557"/>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2" name="TextBox 41">
              <a:extLst>
                <a:ext uri="{FF2B5EF4-FFF2-40B4-BE49-F238E27FC236}">
                  <a16:creationId xmlns="" xmlns:a16="http://schemas.microsoft.com/office/drawing/2014/main" id="{5479FCB9-2C1B-47D4-A106-B4B2A670E596}"/>
                </a:ext>
              </a:extLst>
            </p:cNvPr>
            <p:cNvSpPr txBox="1"/>
            <p:nvPr/>
          </p:nvSpPr>
          <p:spPr>
            <a:xfrm>
              <a:off x="3680005" y="1233220"/>
              <a:ext cx="7632637" cy="417716"/>
            </a:xfrm>
            <a:prstGeom prst="rect">
              <a:avLst/>
            </a:prstGeom>
            <a:noFill/>
            <a:effectLst/>
          </p:spPr>
          <p:txBody>
            <a:bodyPr wrap="square" rtlCol="0">
              <a:spAutoFit/>
            </a:bodyPr>
            <a:lstStyle/>
            <a:p>
              <a:pPr algn="ctr"/>
              <a:r>
                <a:rPr lang="en-US" b="1" dirty="0">
                  <a:solidFill>
                    <a:schemeClr val="bg1"/>
                  </a:solidFill>
                  <a:latin typeface="#9Slide03 Montserrat Bold" panose="020B0604020202020204" charset="0"/>
                  <a:ea typeface="#9Slide03 Roboto" panose="02000000000000000000" pitchFamily="2" charset="0"/>
                  <a:cs typeface="Arial" panose="020B0604020202020204" pitchFamily="34" charset="0"/>
                </a:rPr>
                <a:t>7. ĐIỂM TIẾP NHẬN</a:t>
              </a:r>
              <a:endParaRPr lang="vi-VN" b="1" dirty="0">
                <a:solidFill>
                  <a:schemeClr val="bg1"/>
                </a:solidFill>
                <a:latin typeface="#9Slide03 Montserrat Bold" panose="020B0604020202020204" charset="0"/>
                <a:cs typeface="Arial" panose="020B0604020202020204" pitchFamily="34" charset="0"/>
              </a:endParaRPr>
            </a:p>
          </p:txBody>
        </p:sp>
      </p:grpSp>
    </p:spTree>
    <p:extLst>
      <p:ext uri="{BB962C8B-B14F-4D97-AF65-F5344CB8AC3E}">
        <p14:creationId xmlns:p14="http://schemas.microsoft.com/office/powerpoint/2010/main" val="117246264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8">
            <a:extLst>
              <a:ext uri="{FF2B5EF4-FFF2-40B4-BE49-F238E27FC236}">
                <a16:creationId xmlns="" xmlns:a16="http://schemas.microsoft.com/office/drawing/2014/main" id="{6A2792F1-C2E7-42C6-8E2C-27B410606548}"/>
              </a:ext>
            </a:extLst>
          </p:cNvPr>
          <p:cNvSpPr>
            <a:spLocks noChangeAspect="1"/>
          </p:cNvSpPr>
          <p:nvPr/>
        </p:nvSpPr>
        <p:spPr>
          <a:xfrm flipH="1">
            <a:off x="1933010" y="2045671"/>
            <a:ext cx="2821814" cy="1520345"/>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a:solidFill>
                <a:prstClr val="black"/>
              </a:solidFill>
              <a:latin typeface="Arial"/>
              <a:ea typeface="Arial Unicode MS"/>
            </a:endParaRPr>
          </a:p>
        </p:txBody>
      </p:sp>
      <p:sp>
        <p:nvSpPr>
          <p:cNvPr id="4" name="Freeform 4">
            <a:extLst>
              <a:ext uri="{FF2B5EF4-FFF2-40B4-BE49-F238E27FC236}">
                <a16:creationId xmlns="" xmlns:a16="http://schemas.microsoft.com/office/drawing/2014/main" id="{CDA11D80-4858-4691-8F9C-7DD08FA1D9D6}"/>
              </a:ext>
            </a:extLst>
          </p:cNvPr>
          <p:cNvSpPr>
            <a:spLocks noChangeAspect="1"/>
          </p:cNvSpPr>
          <p:nvPr/>
        </p:nvSpPr>
        <p:spPr>
          <a:xfrm flipH="1">
            <a:off x="4644052" y="2112424"/>
            <a:ext cx="2821814" cy="1520345"/>
          </a:xfrm>
          <a:custGeom>
            <a:avLst/>
            <a:gdLst/>
            <a:ahLst/>
            <a:cxnLst/>
            <a:rect l="l" t="t" r="r" b="b"/>
            <a:pathLst>
              <a:path w="1872168" h="1008693">
                <a:moveTo>
                  <a:pt x="699542" y="162"/>
                </a:moveTo>
                <a:cubicBezTo>
                  <a:pt x="683169" y="534"/>
                  <a:pt x="666273" y="1556"/>
                  <a:pt x="648845" y="3291"/>
                </a:cubicBezTo>
                <a:cubicBezTo>
                  <a:pt x="357120" y="49686"/>
                  <a:pt x="273885" y="284789"/>
                  <a:pt x="274981" y="413694"/>
                </a:cubicBezTo>
                <a:cubicBezTo>
                  <a:pt x="4451" y="471904"/>
                  <a:pt x="-11347" y="662854"/>
                  <a:pt x="4101" y="753457"/>
                </a:cubicBezTo>
                <a:cubicBezTo>
                  <a:pt x="42383" y="946818"/>
                  <a:pt x="296257" y="1004273"/>
                  <a:pt x="384912" y="1005378"/>
                </a:cubicBezTo>
                <a:lnTo>
                  <a:pt x="1507196" y="1008693"/>
                </a:lnTo>
                <a:cubicBezTo>
                  <a:pt x="1646895" y="1000406"/>
                  <a:pt x="1746295" y="947371"/>
                  <a:pt x="1825546" y="854557"/>
                </a:cubicBezTo>
                <a:cubicBezTo>
                  <a:pt x="1897410" y="760086"/>
                  <a:pt x="1873973" y="626012"/>
                  <a:pt x="1836613" y="558208"/>
                </a:cubicBezTo>
                <a:cubicBezTo>
                  <a:pt x="1808089" y="509360"/>
                  <a:pt x="1675919" y="402617"/>
                  <a:pt x="1507617" y="430504"/>
                </a:cubicBezTo>
                <a:cubicBezTo>
                  <a:pt x="1525469" y="335682"/>
                  <a:pt x="1477961" y="244522"/>
                  <a:pt x="1398003" y="206286"/>
                </a:cubicBezTo>
                <a:cubicBezTo>
                  <a:pt x="1299806" y="153261"/>
                  <a:pt x="1182195" y="177294"/>
                  <a:pt x="1108176" y="215068"/>
                </a:cubicBezTo>
                <a:cubicBezTo>
                  <a:pt x="1072916" y="135306"/>
                  <a:pt x="945134" y="-5422"/>
                  <a:pt x="699542" y="16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eaLnBrk="1" fontAlgn="auto" hangingPunct="1">
              <a:spcBef>
                <a:spcPts val="0"/>
              </a:spcBef>
              <a:spcAft>
                <a:spcPts val="0"/>
              </a:spcAft>
              <a:defRPr/>
            </a:pPr>
            <a:endParaRPr lang="ko-KR" altLang="en-US" sz="2026" dirty="0">
              <a:solidFill>
                <a:prstClr val="black"/>
              </a:solidFill>
              <a:latin typeface="Arial"/>
              <a:ea typeface="Arial Unicode MS"/>
            </a:endParaRPr>
          </a:p>
        </p:txBody>
      </p:sp>
      <p:cxnSp>
        <p:nvCxnSpPr>
          <p:cNvPr id="44" name="Straight Connector 43">
            <a:extLst>
              <a:ext uri="{FF2B5EF4-FFF2-40B4-BE49-F238E27FC236}">
                <a16:creationId xmlns="" xmlns:a16="http://schemas.microsoft.com/office/drawing/2014/main" id="{D3BDC839-C53D-13AE-3AB6-93B8DD553561}"/>
              </a:ext>
            </a:extLst>
          </p:cNvPr>
          <p:cNvCxnSpPr/>
          <p:nvPr/>
        </p:nvCxnSpPr>
        <p:spPr>
          <a:xfrm>
            <a:off x="1871374" y="1978344"/>
            <a:ext cx="5181600"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 xmlns:a16="http://schemas.microsoft.com/office/drawing/2014/main" id="{A304A4CB-609E-3B0D-C12A-551B8476B150}"/>
              </a:ext>
            </a:extLst>
          </p:cNvPr>
          <p:cNvSpPr txBox="1"/>
          <p:nvPr/>
        </p:nvSpPr>
        <p:spPr>
          <a:xfrm>
            <a:off x="1397844" y="1737362"/>
            <a:ext cx="6509660" cy="323165"/>
          </a:xfrm>
          <a:prstGeom prst="rect">
            <a:avLst/>
          </a:prstGeom>
          <a:noFill/>
          <a:effectLst/>
        </p:spPr>
        <p:txBody>
          <a:bodyPr wrap="square" rtlCol="0">
            <a:spAutoFit/>
          </a:bodyPr>
          <a:lstStyle/>
          <a:p>
            <a:pPr algn="ctr"/>
            <a:r>
              <a:rPr lang="en-US" sz="1500" dirty="0">
                <a:solidFill>
                  <a:schemeClr val="bg1"/>
                </a:solidFill>
                <a:latin typeface="#9Slide03 Montserrat Bold" panose="00000800000000000000" pitchFamily="2" charset="0"/>
              </a:rPr>
              <a:t>II. TRIỂN KHAI CÔNG TÁC TUYỂN SINH NĂM 2023</a:t>
            </a:r>
          </a:p>
        </p:txBody>
      </p:sp>
      <p:sp>
        <p:nvSpPr>
          <p:cNvPr id="52" name="TextBox 51">
            <a:extLst>
              <a:ext uri="{FF2B5EF4-FFF2-40B4-BE49-F238E27FC236}">
                <a16:creationId xmlns="" xmlns:a16="http://schemas.microsoft.com/office/drawing/2014/main" id="{30675A06-A80A-E2F2-1FF9-42075D6E0633}"/>
              </a:ext>
            </a:extLst>
          </p:cNvPr>
          <p:cNvSpPr txBox="1"/>
          <p:nvPr/>
        </p:nvSpPr>
        <p:spPr>
          <a:xfrm>
            <a:off x="162022" y="1663322"/>
            <a:ext cx="8801003" cy="3129062"/>
          </a:xfrm>
          <a:prstGeom prst="rect">
            <a:avLst/>
          </a:prstGeom>
          <a:noFill/>
        </p:spPr>
        <p:txBody>
          <a:bodyPr wrap="square">
            <a:spAutoFit/>
          </a:bodyPr>
          <a:lstStyle/>
          <a:p>
            <a:pPr marL="338138" indent="-338138" fontAlgn="t">
              <a:buFont typeface="Wingdings" panose="05000000000000000000" pitchFamily="2" charset="2"/>
              <a:buChar char=""/>
            </a:pPr>
            <a:r>
              <a:rPr lang="en-US" sz="1650" b="1" dirty="0">
                <a:solidFill>
                  <a:srgbClr val="C00000"/>
                </a:solidFill>
                <a:ea typeface="#9Slide03 Roboto" panose="02000000000000000000" pitchFamily="2" charset="0"/>
                <a:cs typeface="Arial" panose="020B0604020202020204" pitchFamily="34" charset="0"/>
              </a:rPr>
              <a:t>Điểm tiếp nhận lưu ý:</a:t>
            </a:r>
          </a:p>
          <a:p>
            <a:pPr marL="257175" indent="-257175" algn="just">
              <a:lnSpc>
                <a:spcPct val="130000"/>
              </a:lnSpc>
              <a:spcBef>
                <a:spcPts val="450"/>
              </a:spcBef>
              <a:buFont typeface="Wingdings" panose="05000000000000000000" pitchFamily="2" charset="2"/>
              <a:buChar char="v"/>
            </a:pPr>
            <a:r>
              <a:rPr lang="en-US" altLang="en-US" sz="2300" dirty="0" err="1" smtClean="0">
                <a:latin typeface="Times New Roman" panose="02020603050405020304" pitchFamily="18" charset="0"/>
                <a:cs typeface="Times New Roman" panose="02020603050405020304" pitchFamily="18" charset="0"/>
              </a:rPr>
              <a:t>Kiểm</a:t>
            </a:r>
            <a:r>
              <a:rPr lang="en-US" altLang="en-US" sz="2300" dirty="0" smtClean="0">
                <a:latin typeface="Times New Roman" panose="02020603050405020304" pitchFamily="18" charset="0"/>
                <a:cs typeface="Times New Roman" panose="02020603050405020304" pitchFamily="18" charset="0"/>
              </a:rPr>
              <a:t> </a:t>
            </a:r>
            <a:r>
              <a:rPr lang="en-US" altLang="en-US" sz="2300" dirty="0">
                <a:latin typeface="Times New Roman" panose="02020603050405020304" pitchFamily="18" charset="0"/>
                <a:cs typeface="Times New Roman" panose="02020603050405020304" pitchFamily="18" charset="0"/>
              </a:rPr>
              <a:t>tra, rà soát và xác nhận, và chịu trách nhiệm về kết quả xác nhận khu vực ưu tiên, đối tượng ưu tiên (nếu có) trên Hệ thống cho thí sinh.</a:t>
            </a:r>
          </a:p>
          <a:p>
            <a:pPr marL="257175" indent="-257175" algn="just">
              <a:lnSpc>
                <a:spcPct val="130000"/>
              </a:lnSpc>
              <a:spcBef>
                <a:spcPts val="450"/>
              </a:spcBef>
              <a:buFont typeface="Wingdings" panose="05000000000000000000" pitchFamily="2" charset="2"/>
              <a:buChar char="v"/>
            </a:pPr>
            <a:r>
              <a:rPr lang="en-US" altLang="en-US" sz="2300" dirty="0">
                <a:latin typeface="Times New Roman" panose="02020603050405020304" pitchFamily="18" charset="0"/>
                <a:cs typeface="Times New Roman" panose="02020603050405020304" pitchFamily="18" charset="0"/>
              </a:rPr>
              <a:t>Chuẩn bị máy tính có kết nối internet và cử người trực hỗ trợ thí sinh trong thời gian thí sinh đăng ký xét NVXT trực tuyến (lưu ý thời gian này các điểm tiếp nhận đã nghỉ hè).</a:t>
            </a:r>
          </a:p>
          <a:p>
            <a:pPr fontAlgn="t"/>
            <a:endParaRPr lang="en-US" sz="2300" dirty="0">
              <a:ea typeface="#9Slide03 Roboto" panose="02000000000000000000" pitchFamily="2" charset="0"/>
              <a:cs typeface="Arial" panose="020B0604020202020204" pitchFamily="34" charset="0"/>
            </a:endParaRPr>
          </a:p>
        </p:txBody>
      </p:sp>
      <p:grpSp>
        <p:nvGrpSpPr>
          <p:cNvPr id="35" name="Group 34">
            <a:extLst>
              <a:ext uri="{FF2B5EF4-FFF2-40B4-BE49-F238E27FC236}">
                <a16:creationId xmlns="" xmlns:a16="http://schemas.microsoft.com/office/drawing/2014/main" id="{DEC7D383-37E3-4AEA-AD4C-FDD5D01CB336}"/>
              </a:ext>
            </a:extLst>
          </p:cNvPr>
          <p:cNvGrpSpPr/>
          <p:nvPr/>
        </p:nvGrpSpPr>
        <p:grpSpPr>
          <a:xfrm>
            <a:off x="1169665" y="959644"/>
            <a:ext cx="6728031" cy="553983"/>
            <a:chOff x="3402298" y="1060722"/>
            <a:chExt cx="8094989" cy="626557"/>
          </a:xfrm>
        </p:grpSpPr>
        <p:sp>
          <p:nvSpPr>
            <p:cNvPr id="36" name="Rectangle: Rounded Corners 15">
              <a:extLst>
                <a:ext uri="{FF2B5EF4-FFF2-40B4-BE49-F238E27FC236}">
                  <a16:creationId xmlns="" xmlns:a16="http://schemas.microsoft.com/office/drawing/2014/main" id="{29ABD246-2A3E-4DBB-857B-ED0FF1474947}"/>
                </a:ext>
              </a:extLst>
            </p:cNvPr>
            <p:cNvSpPr/>
            <p:nvPr/>
          </p:nvSpPr>
          <p:spPr>
            <a:xfrm>
              <a:off x="3402298" y="1060722"/>
              <a:ext cx="8094989" cy="626557"/>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42" name="TextBox 41">
              <a:extLst>
                <a:ext uri="{FF2B5EF4-FFF2-40B4-BE49-F238E27FC236}">
                  <a16:creationId xmlns="" xmlns:a16="http://schemas.microsoft.com/office/drawing/2014/main" id="{5479FCB9-2C1B-47D4-A106-B4B2A670E596}"/>
                </a:ext>
              </a:extLst>
            </p:cNvPr>
            <p:cNvSpPr txBox="1"/>
            <p:nvPr/>
          </p:nvSpPr>
          <p:spPr>
            <a:xfrm>
              <a:off x="3680005" y="1233220"/>
              <a:ext cx="7632637" cy="417716"/>
            </a:xfrm>
            <a:prstGeom prst="rect">
              <a:avLst/>
            </a:prstGeom>
            <a:noFill/>
            <a:effectLst/>
          </p:spPr>
          <p:txBody>
            <a:bodyPr wrap="square" rtlCol="0">
              <a:spAutoFit/>
            </a:bodyPr>
            <a:lstStyle/>
            <a:p>
              <a:pPr algn="ctr"/>
              <a:r>
                <a:rPr lang="en-US" b="1" dirty="0">
                  <a:solidFill>
                    <a:schemeClr val="bg1"/>
                  </a:solidFill>
                  <a:latin typeface="#9Slide03 Montserrat Bold" panose="020B0604020202020204" charset="0"/>
                  <a:ea typeface="#9Slide03 Roboto" panose="02000000000000000000" pitchFamily="2" charset="0"/>
                  <a:cs typeface="Arial" panose="020B0604020202020204" pitchFamily="34" charset="0"/>
                </a:rPr>
                <a:t>7. ĐIỂM TIẾP NHẬN</a:t>
              </a:r>
              <a:endParaRPr lang="vi-VN" b="1" dirty="0">
                <a:solidFill>
                  <a:schemeClr val="bg1"/>
                </a:solidFill>
                <a:latin typeface="#9Slide03 Montserrat Bold" panose="020B0604020202020204" charset="0"/>
                <a:cs typeface="Arial" panose="020B0604020202020204" pitchFamily="34" charset="0"/>
              </a:endParaRPr>
            </a:p>
          </p:txBody>
        </p:sp>
      </p:grpSp>
    </p:spTree>
    <p:extLst>
      <p:ext uri="{BB962C8B-B14F-4D97-AF65-F5344CB8AC3E}">
        <p14:creationId xmlns:p14="http://schemas.microsoft.com/office/powerpoint/2010/main" val="339016130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 xmlns:a16="http://schemas.microsoft.com/office/drawing/2014/main" id="{2F380C8B-A38A-4610-B70B-F0A55C946D92}"/>
              </a:ext>
            </a:extLst>
          </p:cNvPr>
          <p:cNvCxnSpPr/>
          <p:nvPr/>
        </p:nvCxnSpPr>
        <p:spPr>
          <a:xfrm>
            <a:off x="1905000" y="1701754"/>
            <a:ext cx="5181600" cy="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 xmlns:a16="http://schemas.microsoft.com/office/drawing/2014/main" id="{54C8E923-367F-4B27-944B-823FA2BA7491}"/>
              </a:ext>
            </a:extLst>
          </p:cNvPr>
          <p:cNvSpPr txBox="1"/>
          <p:nvPr/>
        </p:nvSpPr>
        <p:spPr>
          <a:xfrm>
            <a:off x="1431470" y="1460772"/>
            <a:ext cx="6509660" cy="800219"/>
          </a:xfrm>
          <a:prstGeom prst="rect">
            <a:avLst/>
          </a:prstGeom>
          <a:noFill/>
          <a:effectLst/>
        </p:spPr>
        <p:txBody>
          <a:bodyPr wrap="square" rtlCol="0">
            <a:spAutoFit/>
          </a:bodyPr>
          <a:lstStyle/>
          <a:p>
            <a:pPr algn="ctr"/>
            <a:r>
              <a:rPr lang="en-US" sz="2300" dirty="0">
                <a:solidFill>
                  <a:schemeClr val="bg1"/>
                </a:solidFill>
                <a:latin typeface="Times New Roman" panose="02020603050405020304" pitchFamily="18" charset="0"/>
                <a:cs typeface="Times New Roman" panose="02020603050405020304" pitchFamily="18" charset="0"/>
              </a:rPr>
              <a:t>II. TRIỂN KHAI CÔNG TÁC TUYỂN SINH NĂM 2023</a:t>
            </a:r>
          </a:p>
        </p:txBody>
      </p:sp>
      <p:grpSp>
        <p:nvGrpSpPr>
          <p:cNvPr id="12" name="Group 11">
            <a:extLst>
              <a:ext uri="{FF2B5EF4-FFF2-40B4-BE49-F238E27FC236}">
                <a16:creationId xmlns="" xmlns:a16="http://schemas.microsoft.com/office/drawing/2014/main" id="{68D04AE3-E40F-D862-D5AF-66472CDD1EAE}"/>
              </a:ext>
            </a:extLst>
          </p:cNvPr>
          <p:cNvGrpSpPr/>
          <p:nvPr/>
        </p:nvGrpSpPr>
        <p:grpSpPr>
          <a:xfrm>
            <a:off x="2265028" y="1005267"/>
            <a:ext cx="3897647" cy="452827"/>
            <a:chOff x="3402298" y="1060722"/>
            <a:chExt cx="8094989" cy="688012"/>
          </a:xfrm>
        </p:grpSpPr>
        <p:sp>
          <p:nvSpPr>
            <p:cNvPr id="13" name="Rectangle: Rounded Corners 15">
              <a:extLst>
                <a:ext uri="{FF2B5EF4-FFF2-40B4-BE49-F238E27FC236}">
                  <a16:creationId xmlns="" xmlns:a16="http://schemas.microsoft.com/office/drawing/2014/main" id="{DA5C8B55-6AF6-E18A-3743-0510B21BAAAF}"/>
                </a:ext>
              </a:extLst>
            </p:cNvPr>
            <p:cNvSpPr/>
            <p:nvPr/>
          </p:nvSpPr>
          <p:spPr>
            <a:xfrm>
              <a:off x="3402298" y="1060722"/>
              <a:ext cx="8094989" cy="626557"/>
            </a:xfrm>
            <a:prstGeom prst="roundRect">
              <a:avLst>
                <a:gd name="adj" fmla="val 50000"/>
              </a:avLst>
            </a:prstGeom>
            <a:solidFill>
              <a:srgbClr val="003D9E"/>
            </a:solidFill>
            <a:ln>
              <a:noFill/>
            </a:ln>
            <a:effectLst>
              <a:outerShdw blurRad="215900" dist="38100" dir="2700000" algn="tl" rotWithShape="0">
                <a:srgbClr val="00206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00">
                <a:solidFill>
                  <a:schemeClr val="bg1"/>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 xmlns:a16="http://schemas.microsoft.com/office/drawing/2014/main" id="{E709B901-F07E-1906-3C8E-4728D9F81A97}"/>
                </a:ext>
              </a:extLst>
            </p:cNvPr>
            <p:cNvSpPr txBox="1"/>
            <p:nvPr/>
          </p:nvSpPr>
          <p:spPr>
            <a:xfrm>
              <a:off x="3633473" y="1070675"/>
              <a:ext cx="7632636" cy="678059"/>
            </a:xfrm>
            <a:prstGeom prst="rect">
              <a:avLst/>
            </a:prstGeom>
            <a:noFill/>
            <a:effectLst/>
          </p:spPr>
          <p:txBody>
            <a:bodyPr wrap="square" rtlCol="0">
              <a:spAutoFit/>
            </a:bodyPr>
            <a:lstStyle/>
            <a:p>
              <a:pPr algn="ctr"/>
              <a:r>
                <a:rPr lang="en-US" sz="2300" dirty="0" smtClean="0">
                  <a:solidFill>
                    <a:schemeClr val="bg1"/>
                  </a:solidFill>
                  <a:latin typeface="Times New Roman" panose="02020603050405020304" pitchFamily="18" charset="0"/>
                  <a:cs typeface="Times New Roman" panose="02020603050405020304" pitchFamily="18" charset="0"/>
                </a:rPr>
                <a:t>LỆ </a:t>
              </a:r>
              <a:r>
                <a:rPr lang="en-US" sz="2300" dirty="0">
                  <a:solidFill>
                    <a:schemeClr val="bg1"/>
                  </a:solidFill>
                  <a:latin typeface="Times New Roman" panose="02020603050405020304" pitchFamily="18" charset="0"/>
                  <a:cs typeface="Times New Roman" panose="02020603050405020304" pitchFamily="18" charset="0"/>
                </a:rPr>
                <a:t>PHÍ XÉT TUYỂN</a:t>
              </a:r>
              <a:r>
                <a:rPr lang="vi-VN" sz="2300" dirty="0">
                  <a:solidFill>
                    <a:schemeClr val="bg1"/>
                  </a:solidFill>
                  <a:latin typeface="Times New Roman" panose="02020603050405020304" pitchFamily="18" charset="0"/>
                  <a:cs typeface="Times New Roman" panose="02020603050405020304" pitchFamily="18" charset="0"/>
                </a:rPr>
                <a:t> </a:t>
              </a:r>
            </a:p>
          </p:txBody>
        </p:sp>
      </p:grpSp>
      <p:grpSp>
        <p:nvGrpSpPr>
          <p:cNvPr id="3" name="그룹 20">
            <a:extLst>
              <a:ext uri="{FF2B5EF4-FFF2-40B4-BE49-F238E27FC236}">
                <a16:creationId xmlns="" xmlns:a16="http://schemas.microsoft.com/office/drawing/2014/main" id="{8FCA42EB-FA1F-A41E-3904-792E39ADA2A2}"/>
              </a:ext>
            </a:extLst>
          </p:cNvPr>
          <p:cNvGrpSpPr/>
          <p:nvPr/>
        </p:nvGrpSpPr>
        <p:grpSpPr>
          <a:xfrm>
            <a:off x="525947" y="1332723"/>
            <a:ext cx="2560312" cy="3101165"/>
            <a:chOff x="415858" y="2446525"/>
            <a:chExt cx="3093961" cy="3747546"/>
          </a:xfrm>
        </p:grpSpPr>
        <p:grpSp>
          <p:nvGrpSpPr>
            <p:cNvPr id="4" name="Group 11">
              <a:extLst>
                <a:ext uri="{FF2B5EF4-FFF2-40B4-BE49-F238E27FC236}">
                  <a16:creationId xmlns="" xmlns:a16="http://schemas.microsoft.com/office/drawing/2014/main" id="{D73EFB9D-960C-7081-E80C-8FD27AF22E4A}"/>
                </a:ext>
              </a:extLst>
            </p:cNvPr>
            <p:cNvGrpSpPr/>
            <p:nvPr/>
          </p:nvGrpSpPr>
          <p:grpSpPr>
            <a:xfrm flipH="1">
              <a:off x="415858" y="2446525"/>
              <a:ext cx="3063678" cy="3747546"/>
              <a:chOff x="6446339" y="1280897"/>
              <a:chExt cx="4320717" cy="5285178"/>
            </a:xfrm>
          </p:grpSpPr>
          <p:sp>
            <p:nvSpPr>
              <p:cNvPr id="20" name="Freeform: Shape 12">
                <a:extLst>
                  <a:ext uri="{FF2B5EF4-FFF2-40B4-BE49-F238E27FC236}">
                    <a16:creationId xmlns="" xmlns:a16="http://schemas.microsoft.com/office/drawing/2014/main" id="{FF7C896F-4295-F9C4-5CEB-3B93CED3F40C}"/>
                  </a:ext>
                </a:extLst>
              </p:cNvPr>
              <p:cNvSpPr/>
              <p:nvPr/>
            </p:nvSpPr>
            <p:spPr>
              <a:xfrm>
                <a:off x="7360122" y="5629227"/>
                <a:ext cx="2033648" cy="936848"/>
              </a:xfrm>
              <a:custGeom>
                <a:avLst/>
                <a:gdLst>
                  <a:gd name="connsiteX0" fmla="*/ 448273 w 847725"/>
                  <a:gd name="connsiteY0" fmla="*/ 7144 h 390525"/>
                  <a:gd name="connsiteX1" fmla="*/ 464466 w 847725"/>
                  <a:gd name="connsiteY1" fmla="*/ 184309 h 390525"/>
                  <a:gd name="connsiteX2" fmla="*/ 452083 w 847725"/>
                  <a:gd name="connsiteY2" fmla="*/ 224314 h 390525"/>
                  <a:gd name="connsiteX3" fmla="*/ 352071 w 847725"/>
                  <a:gd name="connsiteY3" fmla="*/ 269081 h 390525"/>
                  <a:gd name="connsiteX4" fmla="*/ 30126 w 847725"/>
                  <a:gd name="connsiteY4" fmla="*/ 283369 h 390525"/>
                  <a:gd name="connsiteX5" fmla="*/ 7266 w 847725"/>
                  <a:gd name="connsiteY5" fmla="*/ 285274 h 390525"/>
                  <a:gd name="connsiteX6" fmla="*/ 12981 w 847725"/>
                  <a:gd name="connsiteY6" fmla="*/ 292894 h 390525"/>
                  <a:gd name="connsiteX7" fmla="*/ 439701 w 847725"/>
                  <a:gd name="connsiteY7" fmla="*/ 384334 h 390525"/>
                  <a:gd name="connsiteX8" fmla="*/ 455893 w 847725"/>
                  <a:gd name="connsiteY8" fmla="*/ 385286 h 390525"/>
                  <a:gd name="connsiteX9" fmla="*/ 829273 w 847725"/>
                  <a:gd name="connsiteY9" fmla="*/ 321469 h 390525"/>
                  <a:gd name="connsiteX10" fmla="*/ 797841 w 847725"/>
                  <a:gd name="connsiteY10" fmla="*/ 52864 h 390525"/>
                  <a:gd name="connsiteX11" fmla="*/ 448273 w 847725"/>
                  <a:gd name="connsiteY11" fmla="*/ 7144 h 390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47725" h="390525">
                    <a:moveTo>
                      <a:pt x="448273" y="7144"/>
                    </a:moveTo>
                    <a:cubicBezTo>
                      <a:pt x="460656" y="89059"/>
                      <a:pt x="469228" y="136684"/>
                      <a:pt x="464466" y="184309"/>
                    </a:cubicBezTo>
                    <a:cubicBezTo>
                      <a:pt x="463513" y="196691"/>
                      <a:pt x="460656" y="208121"/>
                      <a:pt x="452083" y="224314"/>
                    </a:cubicBezTo>
                    <a:cubicBezTo>
                      <a:pt x="433033" y="261461"/>
                      <a:pt x="379693" y="268129"/>
                      <a:pt x="352071" y="269081"/>
                    </a:cubicBezTo>
                    <a:cubicBezTo>
                      <a:pt x="256821" y="270986"/>
                      <a:pt x="63463" y="282416"/>
                      <a:pt x="30126" y="283369"/>
                    </a:cubicBezTo>
                    <a:cubicBezTo>
                      <a:pt x="26316" y="283369"/>
                      <a:pt x="5361" y="283369"/>
                      <a:pt x="7266" y="285274"/>
                    </a:cubicBezTo>
                    <a:cubicBezTo>
                      <a:pt x="8218" y="286226"/>
                      <a:pt x="12981" y="292894"/>
                      <a:pt x="12981" y="292894"/>
                    </a:cubicBezTo>
                    <a:cubicBezTo>
                      <a:pt x="24411" y="308134"/>
                      <a:pt x="381598" y="373856"/>
                      <a:pt x="439701" y="384334"/>
                    </a:cubicBezTo>
                    <a:cubicBezTo>
                      <a:pt x="445416" y="385286"/>
                      <a:pt x="450178" y="385286"/>
                      <a:pt x="455893" y="385286"/>
                    </a:cubicBezTo>
                    <a:cubicBezTo>
                      <a:pt x="508281" y="381476"/>
                      <a:pt x="794983" y="355759"/>
                      <a:pt x="829273" y="321469"/>
                    </a:cubicBezTo>
                    <a:cubicBezTo>
                      <a:pt x="870231" y="279559"/>
                      <a:pt x="827368" y="142399"/>
                      <a:pt x="797841" y="52864"/>
                    </a:cubicBezTo>
                    <a:cubicBezTo>
                      <a:pt x="810223" y="42386"/>
                      <a:pt x="634963" y="21431"/>
                      <a:pt x="448273" y="7144"/>
                    </a:cubicBezTo>
                    <a:close/>
                  </a:path>
                </a:pathLst>
              </a:custGeom>
              <a:solidFill>
                <a:srgbClr val="B3B3B3"/>
              </a:solidFill>
              <a:ln w="9525" cap="flat">
                <a:noFill/>
                <a:prstDash val="solid"/>
                <a:miter/>
              </a:ln>
            </p:spPr>
            <p:txBody>
              <a:bodyPr rtlCol="0" anchor="ctr"/>
              <a:lstStyle/>
              <a:p>
                <a:endParaRPr lang="en-US" sz="2300" dirty="0">
                  <a:latin typeface="Times New Roman" panose="02020603050405020304" pitchFamily="18" charset="0"/>
                  <a:cs typeface="Times New Roman" panose="02020603050405020304" pitchFamily="18" charset="0"/>
                </a:endParaRPr>
              </a:p>
            </p:txBody>
          </p:sp>
          <p:sp>
            <p:nvSpPr>
              <p:cNvPr id="21" name="Freeform: Shape 13">
                <a:extLst>
                  <a:ext uri="{FF2B5EF4-FFF2-40B4-BE49-F238E27FC236}">
                    <a16:creationId xmlns="" xmlns:a16="http://schemas.microsoft.com/office/drawing/2014/main" id="{6401AD09-54A4-974D-B9F5-616B4874876B}"/>
                  </a:ext>
                </a:extLst>
              </p:cNvPr>
              <p:cNvSpPr/>
              <p:nvPr/>
            </p:nvSpPr>
            <p:spPr>
              <a:xfrm>
                <a:off x="7358820" y="5629227"/>
                <a:ext cx="1987948" cy="913998"/>
              </a:xfrm>
              <a:custGeom>
                <a:avLst/>
                <a:gdLst>
                  <a:gd name="connsiteX0" fmla="*/ 436434 w 828675"/>
                  <a:gd name="connsiteY0" fmla="*/ 7144 h 381000"/>
                  <a:gd name="connsiteX1" fmla="*/ 452626 w 828675"/>
                  <a:gd name="connsiteY1" fmla="*/ 178594 h 381000"/>
                  <a:gd name="connsiteX2" fmla="*/ 440244 w 828675"/>
                  <a:gd name="connsiteY2" fmla="*/ 217646 h 381000"/>
                  <a:gd name="connsiteX3" fmla="*/ 342136 w 828675"/>
                  <a:gd name="connsiteY3" fmla="*/ 260509 h 381000"/>
                  <a:gd name="connsiteX4" fmla="*/ 11619 w 828675"/>
                  <a:gd name="connsiteY4" fmla="*/ 281464 h 381000"/>
                  <a:gd name="connsiteX5" fmla="*/ 428814 w 828675"/>
                  <a:gd name="connsiteY5" fmla="*/ 372904 h 381000"/>
                  <a:gd name="connsiteX6" fmla="*/ 444054 w 828675"/>
                  <a:gd name="connsiteY6" fmla="*/ 373856 h 381000"/>
                  <a:gd name="connsiteX7" fmla="*/ 813624 w 828675"/>
                  <a:gd name="connsiteY7" fmla="*/ 311944 h 381000"/>
                  <a:gd name="connsiteX8" fmla="*/ 782191 w 828675"/>
                  <a:gd name="connsiteY8" fmla="*/ 52864 h 381000"/>
                  <a:gd name="connsiteX9" fmla="*/ 436434 w 828675"/>
                  <a:gd name="connsiteY9" fmla="*/ 7144 h 381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675" h="381000">
                    <a:moveTo>
                      <a:pt x="436434" y="7144"/>
                    </a:moveTo>
                    <a:cubicBezTo>
                      <a:pt x="448816" y="86201"/>
                      <a:pt x="457389" y="131921"/>
                      <a:pt x="452626" y="178594"/>
                    </a:cubicBezTo>
                    <a:cubicBezTo>
                      <a:pt x="451674" y="190976"/>
                      <a:pt x="448816" y="201454"/>
                      <a:pt x="440244" y="217646"/>
                    </a:cubicBezTo>
                    <a:cubicBezTo>
                      <a:pt x="421194" y="252889"/>
                      <a:pt x="367854" y="260509"/>
                      <a:pt x="342136" y="260509"/>
                    </a:cubicBezTo>
                    <a:cubicBezTo>
                      <a:pt x="269746" y="262414"/>
                      <a:pt x="43051" y="274796"/>
                      <a:pt x="11619" y="281464"/>
                    </a:cubicBezTo>
                    <a:cubicBezTo>
                      <a:pt x="-39816" y="292894"/>
                      <a:pt x="367854" y="362426"/>
                      <a:pt x="428814" y="372904"/>
                    </a:cubicBezTo>
                    <a:cubicBezTo>
                      <a:pt x="433576" y="373856"/>
                      <a:pt x="439291" y="373856"/>
                      <a:pt x="444054" y="373856"/>
                    </a:cubicBezTo>
                    <a:cubicBezTo>
                      <a:pt x="494536" y="370046"/>
                      <a:pt x="779334" y="346234"/>
                      <a:pt x="813624" y="311944"/>
                    </a:cubicBezTo>
                    <a:cubicBezTo>
                      <a:pt x="853629" y="271939"/>
                      <a:pt x="811719" y="139541"/>
                      <a:pt x="782191" y="52864"/>
                    </a:cubicBezTo>
                    <a:cubicBezTo>
                      <a:pt x="793621" y="41434"/>
                      <a:pt x="620266" y="20479"/>
                      <a:pt x="436434" y="7144"/>
                    </a:cubicBezTo>
                    <a:close/>
                  </a:path>
                </a:pathLst>
              </a:custGeom>
              <a:solidFill>
                <a:srgbClr val="CCCCCC"/>
              </a:solidFill>
              <a:ln w="9525" cap="flat">
                <a:noFill/>
                <a:prstDash val="solid"/>
                <a:miter/>
              </a:ln>
            </p:spPr>
            <p:txBody>
              <a:bodyPr rtlCol="0" anchor="ctr"/>
              <a:lstStyle/>
              <a:p>
                <a:endParaRPr lang="en-US" sz="2300" dirty="0">
                  <a:latin typeface="Times New Roman" panose="02020603050405020304" pitchFamily="18" charset="0"/>
                  <a:cs typeface="Times New Roman" panose="02020603050405020304" pitchFamily="18" charset="0"/>
                </a:endParaRPr>
              </a:p>
            </p:txBody>
          </p:sp>
          <p:sp>
            <p:nvSpPr>
              <p:cNvPr id="22" name="Freeform: Shape 14">
                <a:extLst>
                  <a:ext uri="{FF2B5EF4-FFF2-40B4-BE49-F238E27FC236}">
                    <a16:creationId xmlns="" xmlns:a16="http://schemas.microsoft.com/office/drawing/2014/main" id="{37B8AC8B-CC19-B8D4-1D42-DED16A86A186}"/>
                  </a:ext>
                </a:extLst>
              </p:cNvPr>
              <p:cNvSpPr/>
              <p:nvPr/>
            </p:nvSpPr>
            <p:spPr>
              <a:xfrm>
                <a:off x="6448412" y="1280897"/>
                <a:ext cx="4318644" cy="4592842"/>
              </a:xfrm>
              <a:custGeom>
                <a:avLst/>
                <a:gdLst>
                  <a:gd name="connsiteX0" fmla="*/ 1610322 w 1800225"/>
                  <a:gd name="connsiteY0" fmla="*/ 1912136 h 1914525"/>
                  <a:gd name="connsiteX1" fmla="*/ 53937 w 1800225"/>
                  <a:gd name="connsiteY1" fmla="*/ 1736876 h 1914525"/>
                  <a:gd name="connsiteX2" fmla="*/ 7264 w 1800225"/>
                  <a:gd name="connsiteY2" fmla="*/ 1681631 h 1914525"/>
                  <a:gd name="connsiteX3" fmla="*/ 66319 w 1800225"/>
                  <a:gd name="connsiteY3" fmla="*/ 529106 h 1914525"/>
                  <a:gd name="connsiteX4" fmla="*/ 107277 w 1800225"/>
                  <a:gd name="connsiteY4" fmla="*/ 432903 h 1914525"/>
                  <a:gd name="connsiteX5" fmla="*/ 1729384 w 1800225"/>
                  <a:gd name="connsiteY5" fmla="*/ 9041 h 1914525"/>
                  <a:gd name="connsiteX6" fmla="*/ 1797012 w 1800225"/>
                  <a:gd name="connsiteY6" fmla="*/ 63333 h 1914525"/>
                  <a:gd name="connsiteX7" fmla="*/ 1691284 w 1800225"/>
                  <a:gd name="connsiteY7" fmla="*/ 1844508 h 1914525"/>
                  <a:gd name="connsiteX8" fmla="*/ 1610322 w 1800225"/>
                  <a:gd name="connsiteY8" fmla="*/ 1912136 h 1914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00225" h="1914525">
                    <a:moveTo>
                      <a:pt x="1610322" y="1912136"/>
                    </a:moveTo>
                    <a:lnTo>
                      <a:pt x="53937" y="1736876"/>
                    </a:lnTo>
                    <a:cubicBezTo>
                      <a:pt x="26314" y="1734018"/>
                      <a:pt x="5359" y="1709253"/>
                      <a:pt x="7264" y="1681631"/>
                    </a:cubicBezTo>
                    <a:lnTo>
                      <a:pt x="66319" y="529106"/>
                    </a:lnTo>
                    <a:cubicBezTo>
                      <a:pt x="68224" y="458621"/>
                      <a:pt x="84417" y="438618"/>
                      <a:pt x="107277" y="432903"/>
                    </a:cubicBezTo>
                    <a:lnTo>
                      <a:pt x="1729384" y="9041"/>
                    </a:lnTo>
                    <a:cubicBezTo>
                      <a:pt x="1764627" y="-484"/>
                      <a:pt x="1798917" y="27138"/>
                      <a:pt x="1797012" y="63333"/>
                    </a:cubicBezTo>
                    <a:lnTo>
                      <a:pt x="1691284" y="1844508"/>
                    </a:lnTo>
                    <a:cubicBezTo>
                      <a:pt x="1687474" y="1885466"/>
                      <a:pt x="1651279" y="1915946"/>
                      <a:pt x="1610322" y="1912136"/>
                    </a:cubicBezTo>
                    <a:close/>
                  </a:path>
                </a:pathLst>
              </a:custGeom>
              <a:solidFill>
                <a:srgbClr val="CCCCCC"/>
              </a:solidFill>
              <a:ln w="9525" cap="flat">
                <a:noFill/>
                <a:prstDash val="solid"/>
                <a:miter/>
              </a:ln>
            </p:spPr>
            <p:txBody>
              <a:bodyPr rtlCol="0" anchor="ctr"/>
              <a:lstStyle/>
              <a:p>
                <a:endParaRPr lang="en-US" sz="2300" dirty="0">
                  <a:latin typeface="Times New Roman" panose="02020603050405020304" pitchFamily="18" charset="0"/>
                  <a:cs typeface="Times New Roman" panose="02020603050405020304" pitchFamily="18" charset="0"/>
                </a:endParaRPr>
              </a:p>
            </p:txBody>
          </p:sp>
          <p:sp>
            <p:nvSpPr>
              <p:cNvPr id="23" name="Freeform: Shape 15">
                <a:extLst>
                  <a:ext uri="{FF2B5EF4-FFF2-40B4-BE49-F238E27FC236}">
                    <a16:creationId xmlns="" xmlns:a16="http://schemas.microsoft.com/office/drawing/2014/main" id="{81CE85DE-0F9A-8A47-5FC5-3D0D74DF86AD}"/>
                  </a:ext>
                </a:extLst>
              </p:cNvPr>
              <p:cNvSpPr/>
              <p:nvPr/>
            </p:nvSpPr>
            <p:spPr>
              <a:xfrm>
                <a:off x="6464696" y="1280897"/>
                <a:ext cx="4250094" cy="3998744"/>
              </a:xfrm>
              <a:custGeom>
                <a:avLst/>
                <a:gdLst>
                  <a:gd name="connsiteX0" fmla="*/ 1678781 w 1771650"/>
                  <a:gd name="connsiteY0" fmla="*/ 1664486 h 1666875"/>
                  <a:gd name="connsiteX1" fmla="*/ 7144 w 1771650"/>
                  <a:gd name="connsiteY1" fmla="*/ 1552091 h 1666875"/>
                  <a:gd name="connsiteX2" fmla="*/ 58579 w 1771650"/>
                  <a:gd name="connsiteY2" fmla="*/ 482433 h 1666875"/>
                  <a:gd name="connsiteX3" fmla="*/ 98584 w 1771650"/>
                  <a:gd name="connsiteY3" fmla="*/ 432903 h 1666875"/>
                  <a:gd name="connsiteX4" fmla="*/ 1705451 w 1771650"/>
                  <a:gd name="connsiteY4" fmla="*/ 9041 h 1666875"/>
                  <a:gd name="connsiteX5" fmla="*/ 1772126 w 1771650"/>
                  <a:gd name="connsiteY5" fmla="*/ 63333 h 1666875"/>
                  <a:gd name="connsiteX6" fmla="*/ 1678781 w 1771650"/>
                  <a:gd name="connsiteY6" fmla="*/ 1664486 h 1666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71650" h="1666875">
                    <a:moveTo>
                      <a:pt x="1678781" y="1664486"/>
                    </a:moveTo>
                    <a:lnTo>
                      <a:pt x="7144" y="1552091"/>
                    </a:lnTo>
                    <a:lnTo>
                      <a:pt x="58579" y="482433"/>
                    </a:lnTo>
                    <a:cubicBezTo>
                      <a:pt x="59531" y="459573"/>
                      <a:pt x="75724" y="439571"/>
                      <a:pt x="98584" y="432903"/>
                    </a:cubicBezTo>
                    <a:lnTo>
                      <a:pt x="1705451" y="9041"/>
                    </a:lnTo>
                    <a:cubicBezTo>
                      <a:pt x="1740694" y="-484"/>
                      <a:pt x="1774984" y="27138"/>
                      <a:pt x="1772126" y="63333"/>
                    </a:cubicBezTo>
                    <a:lnTo>
                      <a:pt x="1678781" y="1664486"/>
                    </a:lnTo>
                    <a:close/>
                  </a:path>
                </a:pathLst>
              </a:custGeom>
              <a:solidFill>
                <a:srgbClr val="1A1A1A"/>
              </a:solidFill>
              <a:ln w="9525" cap="flat">
                <a:noFill/>
                <a:prstDash val="solid"/>
                <a:miter/>
              </a:ln>
            </p:spPr>
            <p:txBody>
              <a:bodyPr rtlCol="0" anchor="ctr"/>
              <a:lstStyle/>
              <a:p>
                <a:endParaRPr lang="en-US" sz="2300" dirty="0">
                  <a:latin typeface="Times New Roman" panose="02020603050405020304" pitchFamily="18" charset="0"/>
                  <a:cs typeface="Times New Roman" panose="02020603050405020304" pitchFamily="18" charset="0"/>
                </a:endParaRPr>
              </a:p>
            </p:txBody>
          </p:sp>
          <p:sp>
            <p:nvSpPr>
              <p:cNvPr id="24" name="Freeform: Shape 16">
                <a:extLst>
                  <a:ext uri="{FF2B5EF4-FFF2-40B4-BE49-F238E27FC236}">
                    <a16:creationId xmlns="" xmlns:a16="http://schemas.microsoft.com/office/drawing/2014/main" id="{1A415554-DC50-EF4B-88C2-6B0510490C4F}"/>
                  </a:ext>
                </a:extLst>
              </p:cNvPr>
              <p:cNvSpPr/>
              <p:nvPr/>
            </p:nvSpPr>
            <p:spPr>
              <a:xfrm>
                <a:off x="6572092" y="1577928"/>
                <a:ext cx="3907345" cy="3404644"/>
              </a:xfrm>
              <a:custGeom>
                <a:avLst/>
                <a:gdLst>
                  <a:gd name="connsiteX0" fmla="*/ 1539716 w 1628775"/>
                  <a:gd name="connsiteY0" fmla="*/ 1416844 h 1419225"/>
                  <a:gd name="connsiteX1" fmla="*/ 7144 w 1628775"/>
                  <a:gd name="connsiteY1" fmla="*/ 1357789 h 1419225"/>
                  <a:gd name="connsiteX2" fmla="*/ 57626 w 1628775"/>
                  <a:gd name="connsiteY2" fmla="*/ 363379 h 1419225"/>
                  <a:gd name="connsiteX3" fmla="*/ 1628299 w 1628775"/>
                  <a:gd name="connsiteY3" fmla="*/ 7144 h 1419225"/>
                </a:gdLst>
                <a:ahLst/>
                <a:cxnLst>
                  <a:cxn ang="0">
                    <a:pos x="connsiteX0" y="connsiteY0"/>
                  </a:cxn>
                  <a:cxn ang="0">
                    <a:pos x="connsiteX1" y="connsiteY1"/>
                  </a:cxn>
                  <a:cxn ang="0">
                    <a:pos x="connsiteX2" y="connsiteY2"/>
                  </a:cxn>
                  <a:cxn ang="0">
                    <a:pos x="connsiteX3" y="connsiteY3"/>
                  </a:cxn>
                </a:cxnLst>
                <a:rect l="l" t="t" r="r" b="b"/>
                <a:pathLst>
                  <a:path w="1628775" h="1419225">
                    <a:moveTo>
                      <a:pt x="1539716" y="1416844"/>
                    </a:moveTo>
                    <a:lnTo>
                      <a:pt x="7144" y="1357789"/>
                    </a:lnTo>
                    <a:lnTo>
                      <a:pt x="57626" y="363379"/>
                    </a:lnTo>
                    <a:lnTo>
                      <a:pt x="1628299" y="7144"/>
                    </a:lnTo>
                    <a:close/>
                  </a:path>
                </a:pathLst>
              </a:custGeom>
              <a:solidFill>
                <a:srgbClr val="E6E6E6"/>
              </a:solidFill>
              <a:ln w="9525" cap="flat">
                <a:noFill/>
                <a:prstDash val="solid"/>
                <a:miter/>
              </a:ln>
            </p:spPr>
            <p:txBody>
              <a:bodyPr rtlCol="0" anchor="ctr"/>
              <a:lstStyle/>
              <a:p>
                <a:endParaRPr lang="en-US" sz="2300" dirty="0">
                  <a:latin typeface="Times New Roman" panose="02020603050405020304" pitchFamily="18" charset="0"/>
                  <a:cs typeface="Times New Roman" panose="02020603050405020304" pitchFamily="18" charset="0"/>
                </a:endParaRPr>
              </a:p>
            </p:txBody>
          </p:sp>
          <p:sp>
            <p:nvSpPr>
              <p:cNvPr id="25" name="Freeform: Shape 17">
                <a:extLst>
                  <a:ext uri="{FF2B5EF4-FFF2-40B4-BE49-F238E27FC236}">
                    <a16:creationId xmlns="" xmlns:a16="http://schemas.microsoft.com/office/drawing/2014/main" id="{F19C7A4C-1988-DF55-CF80-5FDFE30997FA}"/>
                  </a:ext>
                </a:extLst>
              </p:cNvPr>
              <p:cNvSpPr/>
              <p:nvPr/>
            </p:nvSpPr>
            <p:spPr>
              <a:xfrm>
                <a:off x="6446339" y="4996281"/>
                <a:ext cx="4044444" cy="868298"/>
              </a:xfrm>
              <a:custGeom>
                <a:avLst/>
                <a:gdLst>
                  <a:gd name="connsiteX0" fmla="*/ 13844 w 1685925"/>
                  <a:gd name="connsiteY0" fmla="*/ 7144 h 361950"/>
                  <a:gd name="connsiteX1" fmla="*/ 7176 w 1685925"/>
                  <a:gd name="connsiteY1" fmla="*/ 133826 h 361950"/>
                  <a:gd name="connsiteX2" fmla="*/ 53849 w 1685925"/>
                  <a:gd name="connsiteY2" fmla="*/ 189071 h 361950"/>
                  <a:gd name="connsiteX3" fmla="*/ 1597851 w 1685925"/>
                  <a:gd name="connsiteY3" fmla="*/ 363379 h 361950"/>
                  <a:gd name="connsiteX4" fmla="*/ 1675956 w 1685925"/>
                  <a:gd name="connsiteY4" fmla="*/ 296704 h 361950"/>
                  <a:gd name="connsiteX5" fmla="*/ 1686434 w 1685925"/>
                  <a:gd name="connsiteY5" fmla="*/ 111919 h 361950"/>
                  <a:gd name="connsiteX6" fmla="*/ 13844 w 1685925"/>
                  <a:gd name="connsiteY6" fmla="*/ 7144 h 361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85925" h="361950">
                    <a:moveTo>
                      <a:pt x="13844" y="7144"/>
                    </a:moveTo>
                    <a:lnTo>
                      <a:pt x="7176" y="133826"/>
                    </a:lnTo>
                    <a:cubicBezTo>
                      <a:pt x="6224" y="161449"/>
                      <a:pt x="26226" y="186214"/>
                      <a:pt x="53849" y="189071"/>
                    </a:cubicBezTo>
                    <a:lnTo>
                      <a:pt x="1597851" y="363379"/>
                    </a:lnTo>
                    <a:cubicBezTo>
                      <a:pt x="1637856" y="368141"/>
                      <a:pt x="1674051" y="337661"/>
                      <a:pt x="1675956" y="296704"/>
                    </a:cubicBezTo>
                    <a:lnTo>
                      <a:pt x="1686434" y="111919"/>
                    </a:lnTo>
                    <a:lnTo>
                      <a:pt x="13844" y="7144"/>
                    </a:lnTo>
                    <a:close/>
                  </a:path>
                </a:pathLst>
              </a:custGeom>
              <a:solidFill>
                <a:srgbClr val="B3B3B3"/>
              </a:solidFill>
              <a:ln w="9525" cap="flat">
                <a:noFill/>
                <a:prstDash val="solid"/>
                <a:miter/>
              </a:ln>
            </p:spPr>
            <p:txBody>
              <a:bodyPr rtlCol="0" anchor="ctr"/>
              <a:lstStyle/>
              <a:p>
                <a:endParaRPr lang="en-US" sz="2300" dirty="0">
                  <a:latin typeface="Times New Roman" panose="02020603050405020304" pitchFamily="18" charset="0"/>
                  <a:cs typeface="Times New Roman" panose="02020603050405020304" pitchFamily="18" charset="0"/>
                </a:endParaRPr>
              </a:p>
            </p:txBody>
          </p:sp>
          <p:sp>
            <p:nvSpPr>
              <p:cNvPr id="26" name="Freeform: Shape 18">
                <a:extLst>
                  <a:ext uri="{FF2B5EF4-FFF2-40B4-BE49-F238E27FC236}">
                    <a16:creationId xmlns="" xmlns:a16="http://schemas.microsoft.com/office/drawing/2014/main" id="{D466B21B-9674-0908-F1C4-1429286EBD94}"/>
                  </a:ext>
                </a:extLst>
              </p:cNvPr>
              <p:cNvSpPr/>
              <p:nvPr/>
            </p:nvSpPr>
            <p:spPr>
              <a:xfrm>
                <a:off x="7715310" y="1593115"/>
                <a:ext cx="2775473" cy="3394037"/>
              </a:xfrm>
              <a:custGeom>
                <a:avLst/>
                <a:gdLst>
                  <a:gd name="connsiteX0" fmla="*/ 1425389 w 2775473"/>
                  <a:gd name="connsiteY0" fmla="*/ 306593 h 3394037"/>
                  <a:gd name="connsiteX1" fmla="*/ 2775473 w 2775473"/>
                  <a:gd name="connsiteY1" fmla="*/ 0 h 3394037"/>
                  <a:gd name="connsiteX2" fmla="*/ 2565699 w 2775473"/>
                  <a:gd name="connsiteY2" fmla="*/ 3394037 h 3394037"/>
                  <a:gd name="connsiteX3" fmla="*/ 0 w 2775473"/>
                  <a:gd name="connsiteY3" fmla="*/ 3281082 h 3394037"/>
                  <a:gd name="connsiteX4" fmla="*/ 1425389 w 2775473"/>
                  <a:gd name="connsiteY4" fmla="*/ 306593 h 33940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75473" h="3394037">
                    <a:moveTo>
                      <a:pt x="1425389" y="306593"/>
                    </a:moveTo>
                    <a:lnTo>
                      <a:pt x="2775473" y="0"/>
                    </a:lnTo>
                    <a:lnTo>
                      <a:pt x="2565699" y="3394037"/>
                    </a:lnTo>
                    <a:lnTo>
                      <a:pt x="0" y="3281082"/>
                    </a:lnTo>
                    <a:lnTo>
                      <a:pt x="1425389" y="306593"/>
                    </a:lnTo>
                    <a:close/>
                  </a:path>
                </a:pathLst>
              </a:custGeom>
              <a:solidFill>
                <a:srgbClr val="999999">
                  <a:alpha val="10000"/>
                </a:srgbClr>
              </a:solidFill>
              <a:ln w="9525" cap="flat">
                <a:noFill/>
                <a:prstDash val="solid"/>
                <a:miter/>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en-US" sz="2300" dirty="0">
                  <a:solidFill>
                    <a:schemeClr val="tx1"/>
                  </a:solidFill>
                  <a:latin typeface="Times New Roman" panose="02020603050405020304" pitchFamily="18" charset="0"/>
                  <a:cs typeface="Times New Roman" panose="02020603050405020304" pitchFamily="18" charset="0"/>
                </a:endParaRPr>
              </a:p>
            </p:txBody>
          </p:sp>
        </p:grpSp>
        <p:grpSp>
          <p:nvGrpSpPr>
            <p:cNvPr id="5" name="Group 26">
              <a:extLst>
                <a:ext uri="{FF2B5EF4-FFF2-40B4-BE49-F238E27FC236}">
                  <a16:creationId xmlns="" xmlns:a16="http://schemas.microsoft.com/office/drawing/2014/main" id="{0946609E-F26B-0FC8-D1FC-08D31A93DAD5}"/>
                </a:ext>
              </a:extLst>
            </p:cNvPr>
            <p:cNvGrpSpPr/>
            <p:nvPr/>
          </p:nvGrpSpPr>
          <p:grpSpPr>
            <a:xfrm>
              <a:off x="1215610" y="2585548"/>
              <a:ext cx="2294209" cy="2308058"/>
              <a:chOff x="-513812" y="2460944"/>
              <a:chExt cx="2785274" cy="2802088"/>
            </a:xfrm>
          </p:grpSpPr>
          <p:sp>
            <p:nvSpPr>
              <p:cNvPr id="11" name="Freeform: Shape 30">
                <a:extLst>
                  <a:ext uri="{FF2B5EF4-FFF2-40B4-BE49-F238E27FC236}">
                    <a16:creationId xmlns="" xmlns:a16="http://schemas.microsoft.com/office/drawing/2014/main" id="{363FFD17-6355-EC2F-8A47-20B9D55229BA}"/>
                  </a:ext>
                </a:extLst>
              </p:cNvPr>
              <p:cNvSpPr/>
              <p:nvPr/>
            </p:nvSpPr>
            <p:spPr>
              <a:xfrm>
                <a:off x="-513812" y="3076985"/>
                <a:ext cx="1580456" cy="2186047"/>
              </a:xfrm>
              <a:custGeom>
                <a:avLst/>
                <a:gdLst>
                  <a:gd name="connsiteX0" fmla="*/ 51634 w 2717800"/>
                  <a:gd name="connsiteY0" fmla="*/ 3644051 h 3759200"/>
                  <a:gd name="connsiteX1" fmla="*/ 199 w 2717800"/>
                  <a:gd name="connsiteY1" fmla="*/ 3565311 h 3759200"/>
                  <a:gd name="connsiteX2" fmla="*/ 100529 w 2717800"/>
                  <a:gd name="connsiteY2" fmla="*/ 3463711 h 3759200"/>
                  <a:gd name="connsiteX3" fmla="*/ 296744 w 2717800"/>
                  <a:gd name="connsiteY3" fmla="*/ 3277021 h 3759200"/>
                  <a:gd name="connsiteX4" fmla="*/ 351354 w 2717800"/>
                  <a:gd name="connsiteY4" fmla="*/ 2962696 h 3759200"/>
                  <a:gd name="connsiteX5" fmla="*/ 392629 w 2717800"/>
                  <a:gd name="connsiteY5" fmla="*/ 2273086 h 3759200"/>
                  <a:gd name="connsiteX6" fmla="*/ 535504 w 2717800"/>
                  <a:gd name="connsiteY6" fmla="*/ 1337731 h 3759200"/>
                  <a:gd name="connsiteX7" fmla="*/ 727909 w 2717800"/>
                  <a:gd name="connsiteY7" fmla="*/ 1073571 h 3759200"/>
                  <a:gd name="connsiteX8" fmla="*/ 1072714 w 2717800"/>
                  <a:gd name="connsiteY8" fmla="*/ 882436 h 3759200"/>
                  <a:gd name="connsiteX9" fmla="*/ 1115259 w 2717800"/>
                  <a:gd name="connsiteY9" fmla="*/ 744006 h 3759200"/>
                  <a:gd name="connsiteX10" fmla="*/ 734894 w 2717800"/>
                  <a:gd name="connsiteY10" fmla="*/ 345861 h 3759200"/>
                  <a:gd name="connsiteX11" fmla="*/ 756484 w 2717800"/>
                  <a:gd name="connsiteY11" fmla="*/ 262676 h 3759200"/>
                  <a:gd name="connsiteX12" fmla="*/ 1040964 w 2717800"/>
                  <a:gd name="connsiteY12" fmla="*/ 11851 h 3759200"/>
                  <a:gd name="connsiteX13" fmla="*/ 1202254 w 2717800"/>
                  <a:gd name="connsiteY13" fmla="*/ 13756 h 3759200"/>
                  <a:gd name="connsiteX14" fmla="*/ 1901389 w 2717800"/>
                  <a:gd name="connsiteY14" fmla="*/ 211241 h 3759200"/>
                  <a:gd name="connsiteX15" fmla="*/ 1930599 w 2717800"/>
                  <a:gd name="connsiteY15" fmla="*/ 332526 h 3759200"/>
                  <a:gd name="connsiteX16" fmla="*/ 1645484 w 2717800"/>
                  <a:gd name="connsiteY16" fmla="*/ 708446 h 3759200"/>
                  <a:gd name="connsiteX17" fmla="*/ 1705809 w 2717800"/>
                  <a:gd name="connsiteY17" fmla="*/ 874181 h 3759200"/>
                  <a:gd name="connsiteX18" fmla="*/ 1963619 w 2717800"/>
                  <a:gd name="connsiteY18" fmla="*/ 1041821 h 3759200"/>
                  <a:gd name="connsiteX19" fmla="*/ 2248734 w 2717800"/>
                  <a:gd name="connsiteY19" fmla="*/ 1262166 h 3759200"/>
                  <a:gd name="connsiteX20" fmla="*/ 2345254 w 2717800"/>
                  <a:gd name="connsiteY20" fmla="*/ 1399326 h 3759200"/>
                  <a:gd name="connsiteX21" fmla="*/ 2420819 w 2717800"/>
                  <a:gd name="connsiteY21" fmla="*/ 1751751 h 3759200"/>
                  <a:gd name="connsiteX22" fmla="*/ 2433519 w 2717800"/>
                  <a:gd name="connsiteY22" fmla="*/ 2052741 h 3759200"/>
                  <a:gd name="connsiteX23" fmla="*/ 2454474 w 2717800"/>
                  <a:gd name="connsiteY23" fmla="*/ 2607096 h 3759200"/>
                  <a:gd name="connsiteX24" fmla="*/ 2552899 w 2717800"/>
                  <a:gd name="connsiteY24" fmla="*/ 3312581 h 3759200"/>
                  <a:gd name="connsiteX25" fmla="*/ 2708474 w 2717800"/>
                  <a:gd name="connsiteY25" fmla="*/ 3703106 h 3759200"/>
                  <a:gd name="connsiteX26" fmla="*/ 2684344 w 2717800"/>
                  <a:gd name="connsiteY26" fmla="*/ 3761526 h 3759200"/>
                  <a:gd name="connsiteX27" fmla="*/ 2213174 w 2717800"/>
                  <a:gd name="connsiteY27" fmla="*/ 3743111 h 3759200"/>
                  <a:gd name="connsiteX28" fmla="*/ 51634 w 2717800"/>
                  <a:gd name="connsiteY28" fmla="*/ 3644051 h 375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17800" h="3759200">
                    <a:moveTo>
                      <a:pt x="51634" y="3644051"/>
                    </a:moveTo>
                    <a:cubicBezTo>
                      <a:pt x="32584" y="3637701"/>
                      <a:pt x="-2976" y="3585631"/>
                      <a:pt x="199" y="3565311"/>
                    </a:cubicBezTo>
                    <a:cubicBezTo>
                      <a:pt x="10359" y="3508796"/>
                      <a:pt x="39569" y="3471331"/>
                      <a:pt x="100529" y="3463711"/>
                    </a:cubicBezTo>
                    <a:cubicBezTo>
                      <a:pt x="211654" y="3449741"/>
                      <a:pt x="264994" y="3374176"/>
                      <a:pt x="296744" y="3277021"/>
                    </a:cubicBezTo>
                    <a:cubicBezTo>
                      <a:pt x="329764" y="3174786"/>
                      <a:pt x="344369" y="3069376"/>
                      <a:pt x="351354" y="2962696"/>
                    </a:cubicBezTo>
                    <a:cubicBezTo>
                      <a:pt x="367229" y="2732826"/>
                      <a:pt x="376754" y="2502956"/>
                      <a:pt x="392629" y="2273086"/>
                    </a:cubicBezTo>
                    <a:cubicBezTo>
                      <a:pt x="400884" y="2154976"/>
                      <a:pt x="491689" y="1437426"/>
                      <a:pt x="535504" y="1337731"/>
                    </a:cubicBezTo>
                    <a:cubicBezTo>
                      <a:pt x="580589" y="1236131"/>
                      <a:pt x="644724" y="1148501"/>
                      <a:pt x="727909" y="1073571"/>
                    </a:cubicBezTo>
                    <a:cubicBezTo>
                      <a:pt x="828874" y="983401"/>
                      <a:pt x="952064" y="935776"/>
                      <a:pt x="1072714" y="882436"/>
                    </a:cubicBezTo>
                    <a:cubicBezTo>
                      <a:pt x="1155264" y="846241"/>
                      <a:pt x="1164789" y="818936"/>
                      <a:pt x="1115259" y="744006"/>
                    </a:cubicBezTo>
                    <a:cubicBezTo>
                      <a:pt x="1104464" y="728131"/>
                      <a:pt x="743784" y="361736"/>
                      <a:pt x="734894" y="345861"/>
                    </a:cubicBezTo>
                    <a:cubicBezTo>
                      <a:pt x="712034" y="305221"/>
                      <a:pt x="716479" y="286171"/>
                      <a:pt x="756484" y="262676"/>
                    </a:cubicBezTo>
                    <a:cubicBezTo>
                      <a:pt x="993974" y="158536"/>
                      <a:pt x="976829" y="25186"/>
                      <a:pt x="1040964" y="11851"/>
                    </a:cubicBezTo>
                    <a:cubicBezTo>
                      <a:pt x="1094939" y="1056"/>
                      <a:pt x="1135579" y="-9104"/>
                      <a:pt x="1202254" y="13756"/>
                    </a:cubicBezTo>
                    <a:cubicBezTo>
                      <a:pt x="1432124" y="84241"/>
                      <a:pt x="1762324" y="92496"/>
                      <a:pt x="1901389" y="211241"/>
                    </a:cubicBezTo>
                    <a:cubicBezTo>
                      <a:pt x="1941394" y="243626"/>
                      <a:pt x="1951554" y="286171"/>
                      <a:pt x="1930599" y="332526"/>
                    </a:cubicBezTo>
                    <a:cubicBezTo>
                      <a:pt x="1914089" y="368721"/>
                      <a:pt x="1686759" y="587796"/>
                      <a:pt x="1645484" y="708446"/>
                    </a:cubicBezTo>
                    <a:cubicBezTo>
                      <a:pt x="1619449" y="780201"/>
                      <a:pt x="1651834" y="832906"/>
                      <a:pt x="1705809" y="874181"/>
                    </a:cubicBezTo>
                    <a:cubicBezTo>
                      <a:pt x="1787724" y="935776"/>
                      <a:pt x="1879164" y="983401"/>
                      <a:pt x="1963619" y="1041821"/>
                    </a:cubicBezTo>
                    <a:cubicBezTo>
                      <a:pt x="2062679" y="1110401"/>
                      <a:pt x="2168724" y="1169456"/>
                      <a:pt x="2248734" y="1262166"/>
                    </a:cubicBezTo>
                    <a:cubicBezTo>
                      <a:pt x="2285564" y="1304711"/>
                      <a:pt x="2319219" y="1349161"/>
                      <a:pt x="2345254" y="1399326"/>
                    </a:cubicBezTo>
                    <a:cubicBezTo>
                      <a:pt x="2354779" y="1417106"/>
                      <a:pt x="2410024" y="1648881"/>
                      <a:pt x="2420819" y="1751751"/>
                    </a:cubicBezTo>
                    <a:cubicBezTo>
                      <a:pt x="2431614" y="1851446"/>
                      <a:pt x="2429074" y="1952411"/>
                      <a:pt x="2433519" y="2052741"/>
                    </a:cubicBezTo>
                    <a:cubicBezTo>
                      <a:pt x="2441774" y="2237526"/>
                      <a:pt x="2442409" y="2422946"/>
                      <a:pt x="2454474" y="2607096"/>
                    </a:cubicBezTo>
                    <a:cubicBezTo>
                      <a:pt x="2470349" y="2844586"/>
                      <a:pt x="2494479" y="3081441"/>
                      <a:pt x="2552899" y="3312581"/>
                    </a:cubicBezTo>
                    <a:cubicBezTo>
                      <a:pt x="2587189" y="3449741"/>
                      <a:pt x="2636084" y="3581186"/>
                      <a:pt x="2708474" y="3703106"/>
                    </a:cubicBezTo>
                    <a:cubicBezTo>
                      <a:pt x="2726889" y="3734221"/>
                      <a:pt x="2719904" y="3752001"/>
                      <a:pt x="2684344" y="3761526"/>
                    </a:cubicBezTo>
                    <a:cubicBezTo>
                      <a:pt x="2657039" y="3769146"/>
                      <a:pt x="2226509" y="3742476"/>
                      <a:pt x="2213174" y="3743111"/>
                    </a:cubicBezTo>
                    <a:cubicBezTo>
                      <a:pt x="2201109" y="3714536"/>
                      <a:pt x="372309" y="3786926"/>
                      <a:pt x="51634" y="3644051"/>
                    </a:cubicBezTo>
                    <a:close/>
                  </a:path>
                </a:pathLst>
              </a:custGeom>
              <a:solidFill>
                <a:schemeClr val="accent4">
                  <a:lumMod val="40000"/>
                  <a:lumOff val="60000"/>
                </a:schemeClr>
              </a:solidFill>
              <a:ln w="6350" cap="flat">
                <a:noFill/>
                <a:prstDash val="solid"/>
                <a:miter/>
              </a:ln>
            </p:spPr>
            <p:txBody>
              <a:bodyPr rtlCol="0" anchor="ctr"/>
              <a:lstStyle/>
              <a:p>
                <a:endParaRPr lang="en-US" sz="2300" dirty="0">
                  <a:latin typeface="Times New Roman" panose="02020603050405020304" pitchFamily="18" charset="0"/>
                  <a:cs typeface="Times New Roman" panose="02020603050405020304" pitchFamily="18" charset="0"/>
                </a:endParaRPr>
              </a:p>
            </p:txBody>
          </p:sp>
          <p:sp>
            <p:nvSpPr>
              <p:cNvPr id="17" name="Freeform: Shape 33">
                <a:extLst>
                  <a:ext uri="{FF2B5EF4-FFF2-40B4-BE49-F238E27FC236}">
                    <a16:creationId xmlns="" xmlns:a16="http://schemas.microsoft.com/office/drawing/2014/main" id="{BAC0D874-FFD7-C391-3A0D-8795E52959E9}"/>
                  </a:ext>
                </a:extLst>
              </p:cNvPr>
              <p:cNvSpPr/>
              <p:nvPr/>
            </p:nvSpPr>
            <p:spPr>
              <a:xfrm>
                <a:off x="1989362" y="2460944"/>
                <a:ext cx="282100" cy="786912"/>
              </a:xfrm>
              <a:custGeom>
                <a:avLst/>
                <a:gdLst>
                  <a:gd name="connsiteX0" fmla="*/ 363855 w 361950"/>
                  <a:gd name="connsiteY0" fmla="*/ 931417 h 1009650"/>
                  <a:gd name="connsiteX1" fmla="*/ 343535 w 361950"/>
                  <a:gd name="connsiteY1" fmla="*/ 968247 h 1009650"/>
                  <a:gd name="connsiteX2" fmla="*/ 221615 w 361950"/>
                  <a:gd name="connsiteY2" fmla="*/ 1012062 h 1009650"/>
                  <a:gd name="connsiteX3" fmla="*/ 0 w 361950"/>
                  <a:gd name="connsiteY3" fmla="*/ 65912 h 1009650"/>
                  <a:gd name="connsiteX4" fmla="*/ 151765 w 361950"/>
                  <a:gd name="connsiteY4" fmla="*/ 4952 h 1009650"/>
                  <a:gd name="connsiteX5" fmla="*/ 185420 w 361950"/>
                  <a:gd name="connsiteY5" fmla="*/ 24637 h 1009650"/>
                  <a:gd name="connsiteX6" fmla="*/ 363855 w 361950"/>
                  <a:gd name="connsiteY6" fmla="*/ 931417 h 1009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1950" h="1009650">
                    <a:moveTo>
                      <a:pt x="363855" y="931417"/>
                    </a:moveTo>
                    <a:cubicBezTo>
                      <a:pt x="368300" y="951102"/>
                      <a:pt x="365125" y="961262"/>
                      <a:pt x="343535" y="968247"/>
                    </a:cubicBezTo>
                    <a:cubicBezTo>
                      <a:pt x="302260" y="980947"/>
                      <a:pt x="262255" y="997457"/>
                      <a:pt x="221615" y="1012062"/>
                    </a:cubicBezTo>
                    <a:cubicBezTo>
                      <a:pt x="199390" y="918082"/>
                      <a:pt x="51435" y="287527"/>
                      <a:pt x="0" y="65912"/>
                    </a:cubicBezTo>
                    <a:cubicBezTo>
                      <a:pt x="50800" y="45592"/>
                      <a:pt x="102235" y="26542"/>
                      <a:pt x="151765" y="4952"/>
                    </a:cubicBezTo>
                    <a:cubicBezTo>
                      <a:pt x="175895" y="-5843"/>
                      <a:pt x="184150" y="1142"/>
                      <a:pt x="185420" y="24637"/>
                    </a:cubicBezTo>
                    <a:cubicBezTo>
                      <a:pt x="186690" y="34162"/>
                      <a:pt x="351790" y="873632"/>
                      <a:pt x="363855" y="931417"/>
                    </a:cubicBezTo>
                    <a:close/>
                  </a:path>
                </a:pathLst>
              </a:custGeom>
              <a:solidFill>
                <a:schemeClr val="bg1"/>
              </a:solidFill>
              <a:ln w="6350" cap="flat">
                <a:noFill/>
                <a:prstDash val="solid"/>
                <a:miter/>
              </a:ln>
            </p:spPr>
            <p:txBody>
              <a:bodyPr rtlCol="0" anchor="ctr"/>
              <a:lstStyle/>
              <a:p>
                <a:endParaRPr lang="en-US" sz="2300" dirty="0">
                  <a:latin typeface="Times New Roman" panose="02020603050405020304" pitchFamily="18" charset="0"/>
                  <a:cs typeface="Times New Roman" panose="02020603050405020304" pitchFamily="18" charset="0"/>
                </a:endParaRPr>
              </a:p>
            </p:txBody>
          </p:sp>
          <p:sp>
            <p:nvSpPr>
              <p:cNvPr id="18" name="Freeform: Shape 34">
                <a:extLst>
                  <a:ext uri="{FF2B5EF4-FFF2-40B4-BE49-F238E27FC236}">
                    <a16:creationId xmlns="" xmlns:a16="http://schemas.microsoft.com/office/drawing/2014/main" id="{99FE6228-60C1-7D87-3942-58BCCC1175AF}"/>
                  </a:ext>
                </a:extLst>
              </p:cNvPr>
              <p:cNvSpPr/>
              <p:nvPr/>
            </p:nvSpPr>
            <p:spPr>
              <a:xfrm>
                <a:off x="-54264" y="5106952"/>
                <a:ext cx="428346" cy="129242"/>
              </a:xfrm>
              <a:custGeom>
                <a:avLst/>
                <a:gdLst>
                  <a:gd name="connsiteX0" fmla="*/ 723382 w 736600"/>
                  <a:gd name="connsiteY0" fmla="*/ 226720 h 222250"/>
                  <a:gd name="connsiteX1" fmla="*/ 408422 w 736600"/>
                  <a:gd name="connsiteY1" fmla="*/ 195604 h 222250"/>
                  <a:gd name="connsiteX2" fmla="*/ 118862 w 736600"/>
                  <a:gd name="connsiteY2" fmla="*/ 144170 h 222250"/>
                  <a:gd name="connsiteX3" fmla="*/ 12817 w 736600"/>
                  <a:gd name="connsiteY3" fmla="*/ 111784 h 222250"/>
                  <a:gd name="connsiteX4" fmla="*/ 125212 w 736600"/>
                  <a:gd name="connsiteY4" fmla="*/ 3200 h 222250"/>
                  <a:gd name="connsiteX5" fmla="*/ 376672 w 736600"/>
                  <a:gd name="connsiteY5" fmla="*/ 49554 h 222250"/>
                  <a:gd name="connsiteX6" fmla="*/ 562092 w 736600"/>
                  <a:gd name="connsiteY6" fmla="*/ 152425 h 222250"/>
                  <a:gd name="connsiteX7" fmla="*/ 739257 w 736600"/>
                  <a:gd name="connsiteY7" fmla="*/ 224814 h 222250"/>
                  <a:gd name="connsiteX8" fmla="*/ 723382 w 736600"/>
                  <a:gd name="connsiteY8" fmla="*/ 226720 h 22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6600" h="222250">
                    <a:moveTo>
                      <a:pt x="723382" y="226720"/>
                    </a:moveTo>
                    <a:cubicBezTo>
                      <a:pt x="617337" y="228625"/>
                      <a:pt x="512562" y="212114"/>
                      <a:pt x="408422" y="195604"/>
                    </a:cubicBezTo>
                    <a:cubicBezTo>
                      <a:pt x="311267" y="179729"/>
                      <a:pt x="214112" y="168300"/>
                      <a:pt x="118862" y="144170"/>
                    </a:cubicBezTo>
                    <a:cubicBezTo>
                      <a:pt x="83302" y="135279"/>
                      <a:pt x="47742" y="122579"/>
                      <a:pt x="12817" y="111784"/>
                    </a:cubicBezTo>
                    <a:cubicBezTo>
                      <a:pt x="-31633" y="52095"/>
                      <a:pt x="47742" y="13359"/>
                      <a:pt x="125212" y="3200"/>
                    </a:cubicBezTo>
                    <a:cubicBezTo>
                      <a:pt x="215382" y="-8866"/>
                      <a:pt x="296662" y="14629"/>
                      <a:pt x="376672" y="49554"/>
                    </a:cubicBezTo>
                    <a:cubicBezTo>
                      <a:pt x="441442" y="78129"/>
                      <a:pt x="502402" y="114959"/>
                      <a:pt x="562092" y="152425"/>
                    </a:cubicBezTo>
                    <a:cubicBezTo>
                      <a:pt x="616067" y="186079"/>
                      <a:pt x="676392" y="202589"/>
                      <a:pt x="739257" y="224814"/>
                    </a:cubicBezTo>
                    <a:cubicBezTo>
                      <a:pt x="731002" y="226084"/>
                      <a:pt x="727192" y="226084"/>
                      <a:pt x="723382" y="226720"/>
                    </a:cubicBezTo>
                    <a:close/>
                  </a:path>
                </a:pathLst>
              </a:custGeom>
              <a:solidFill>
                <a:schemeClr val="accent4">
                  <a:lumMod val="75000"/>
                </a:schemeClr>
              </a:solidFill>
              <a:ln w="6350" cap="flat">
                <a:noFill/>
                <a:prstDash val="solid"/>
                <a:miter/>
              </a:ln>
            </p:spPr>
            <p:txBody>
              <a:bodyPr rtlCol="0" anchor="ctr"/>
              <a:lstStyle/>
              <a:p>
                <a:endParaRPr lang="en-US" sz="2300" dirty="0">
                  <a:latin typeface="Times New Roman" panose="02020603050405020304" pitchFamily="18" charset="0"/>
                  <a:cs typeface="Times New Roman" panose="02020603050405020304" pitchFamily="18" charset="0"/>
                </a:endParaRPr>
              </a:p>
            </p:txBody>
          </p:sp>
        </p:grpSp>
      </p:grpSp>
      <p:pic>
        <p:nvPicPr>
          <p:cNvPr id="1026" name="Picture 2" descr="Premium Vector | Dong icon. vietnamese currency symbol on a banknote. stack  of cash vector illustration.">
            <a:extLst>
              <a:ext uri="{FF2B5EF4-FFF2-40B4-BE49-F238E27FC236}">
                <a16:creationId xmlns="" xmlns:a16="http://schemas.microsoft.com/office/drawing/2014/main" id="{DE8BEBC8-C6F2-7B8E-C553-9EA4338FF23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18738" y="2472461"/>
            <a:ext cx="648187" cy="648187"/>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 xmlns:a16="http://schemas.microsoft.com/office/drawing/2014/main" id="{6A4ADAC1-6252-8AD4-36F2-E2C5AB517665}"/>
              </a:ext>
            </a:extLst>
          </p:cNvPr>
          <p:cNvSpPr txBox="1"/>
          <p:nvPr/>
        </p:nvSpPr>
        <p:spPr>
          <a:xfrm>
            <a:off x="189131" y="4501755"/>
            <a:ext cx="3950462" cy="1990288"/>
          </a:xfrm>
          <a:prstGeom prst="rect">
            <a:avLst/>
          </a:prstGeom>
          <a:solidFill>
            <a:schemeClr val="accent4">
              <a:lumMod val="20000"/>
              <a:lumOff val="80000"/>
            </a:schemeClr>
          </a:solidFill>
        </p:spPr>
        <p:txBody>
          <a:bodyPr wrap="square">
            <a:spAutoFit/>
          </a:bodyPr>
          <a:lstStyle/>
          <a:p>
            <a:pPr fontAlgn="t">
              <a:spcBef>
                <a:spcPts val="450"/>
              </a:spcBef>
              <a:spcAft>
                <a:spcPts val="450"/>
              </a:spcAft>
            </a:pP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Các</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nguyện</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vọng</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đăng</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ký</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xét</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tuyển</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trên</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Hệ</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thống</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đều</a:t>
            </a:r>
            <a:r>
              <a:rPr lang="en-US" sz="2300" dirty="0">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phải</a:t>
            </a:r>
            <a:r>
              <a:rPr lang="en-US" sz="2300" dirty="0">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nộp</a:t>
            </a:r>
            <a:r>
              <a:rPr lang="en-US" sz="2300" dirty="0">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lệ</a:t>
            </a:r>
            <a:r>
              <a:rPr lang="en-US" sz="2300" dirty="0">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phí</a:t>
            </a:r>
            <a:r>
              <a:rPr lang="en-US" sz="2300" dirty="0">
                <a:solidFill>
                  <a:srgbClr val="C00000"/>
                </a:solidFill>
                <a:latin typeface="Times New Roman" panose="02020603050405020304" pitchFamily="18" charset="0"/>
                <a:ea typeface="#9Slide03 Roboto" panose="02000000000000000000" pitchFamily="2" charset="0"/>
                <a:cs typeface="Times New Roman" panose="02020603050405020304" pitchFamily="18" charset="0"/>
              </a:rPr>
              <a:t> </a:t>
            </a:r>
          </a:p>
          <a:p>
            <a:pPr fontAlgn="t">
              <a:spcBef>
                <a:spcPts val="450"/>
              </a:spcBef>
              <a:spcAft>
                <a:spcPts val="450"/>
              </a:spcAft>
            </a:pPr>
            <a:r>
              <a:rPr lang="en-US" sz="2300" i="1" dirty="0">
                <a:latin typeface="Times New Roman" panose="02020603050405020304" pitchFamily="18" charset="0"/>
                <a:ea typeface="#9Slide03 Roboto" panose="02000000000000000000" pitchFamily="2" charset="0"/>
                <a:cs typeface="Times New Roman" panose="02020603050405020304" pitchFamily="18" charset="0"/>
              </a:rPr>
              <a:t>(</a:t>
            </a:r>
            <a:r>
              <a:rPr lang="en-US" sz="2300" i="1" dirty="0" err="1">
                <a:latin typeface="Times New Roman" panose="02020603050405020304" pitchFamily="18" charset="0"/>
                <a:ea typeface="#9Slide03 Roboto" panose="02000000000000000000" pitchFamily="2" charset="0"/>
                <a:cs typeface="Times New Roman" panose="02020603050405020304" pitchFamily="18" charset="0"/>
              </a:rPr>
              <a:t>không</a:t>
            </a:r>
            <a:r>
              <a:rPr lang="en-US" sz="2300" i="1"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i="1" dirty="0" err="1">
                <a:latin typeface="Times New Roman" panose="02020603050405020304" pitchFamily="18" charset="0"/>
                <a:ea typeface="#9Slide03 Roboto" panose="02000000000000000000" pitchFamily="2" charset="0"/>
                <a:cs typeface="Times New Roman" panose="02020603050405020304" pitchFamily="18" charset="0"/>
              </a:rPr>
              <a:t>phân</a:t>
            </a:r>
            <a:r>
              <a:rPr lang="en-US" sz="2300" i="1"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i="1" dirty="0" err="1">
                <a:latin typeface="Times New Roman" panose="02020603050405020304" pitchFamily="18" charset="0"/>
                <a:ea typeface="#9Slide03 Roboto" panose="02000000000000000000" pitchFamily="2" charset="0"/>
                <a:cs typeface="Times New Roman" panose="02020603050405020304" pitchFamily="18" charset="0"/>
              </a:rPr>
              <a:t>biệt</a:t>
            </a:r>
            <a:r>
              <a:rPr lang="en-US" sz="2300" i="1"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i="1" dirty="0" err="1">
                <a:latin typeface="Times New Roman" panose="02020603050405020304" pitchFamily="18" charset="0"/>
                <a:ea typeface="#9Slide03 Roboto" panose="02000000000000000000" pitchFamily="2" charset="0"/>
                <a:cs typeface="Times New Roman" panose="02020603050405020304" pitchFamily="18" charset="0"/>
              </a:rPr>
              <a:t>phương</a:t>
            </a:r>
            <a:r>
              <a:rPr lang="en-US" sz="2300" i="1"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i="1" dirty="0" err="1">
                <a:latin typeface="Times New Roman" panose="02020603050405020304" pitchFamily="18" charset="0"/>
                <a:ea typeface="#9Slide03 Roboto" panose="02000000000000000000" pitchFamily="2" charset="0"/>
                <a:cs typeface="Times New Roman" panose="02020603050405020304" pitchFamily="18" charset="0"/>
              </a:rPr>
              <a:t>thức</a:t>
            </a:r>
            <a:r>
              <a:rPr lang="en-US" sz="2300" i="1"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i="1" dirty="0" err="1">
                <a:latin typeface="Times New Roman" panose="02020603050405020304" pitchFamily="18" charset="0"/>
                <a:ea typeface="#9Slide03 Roboto" panose="02000000000000000000" pitchFamily="2" charset="0"/>
                <a:cs typeface="Times New Roman" panose="02020603050405020304" pitchFamily="18" charset="0"/>
              </a:rPr>
              <a:t>xét</a:t>
            </a:r>
            <a:r>
              <a:rPr lang="en-US" sz="2300" i="1"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i="1" dirty="0" err="1">
                <a:latin typeface="Times New Roman" panose="02020603050405020304" pitchFamily="18" charset="0"/>
                <a:ea typeface="#9Slide03 Roboto" panose="02000000000000000000" pitchFamily="2" charset="0"/>
                <a:cs typeface="Times New Roman" panose="02020603050405020304" pitchFamily="18" charset="0"/>
              </a:rPr>
              <a:t>tuyển</a:t>
            </a:r>
            <a:r>
              <a:rPr lang="en-US" sz="2300" i="1" dirty="0">
                <a:latin typeface="Times New Roman" panose="02020603050405020304" pitchFamily="18" charset="0"/>
                <a:ea typeface="#9Slide03 Roboto" panose="02000000000000000000" pitchFamily="2" charset="0"/>
                <a:cs typeface="Times New Roman" panose="02020603050405020304" pitchFamily="18" charset="0"/>
              </a:rPr>
              <a:t>)</a:t>
            </a:r>
          </a:p>
        </p:txBody>
      </p:sp>
      <p:sp>
        <p:nvSpPr>
          <p:cNvPr id="1025" name="TextBox 1024">
            <a:extLst>
              <a:ext uri="{FF2B5EF4-FFF2-40B4-BE49-F238E27FC236}">
                <a16:creationId xmlns="" xmlns:a16="http://schemas.microsoft.com/office/drawing/2014/main" id="{F758F98A-0C1C-DBFC-EB2F-576AB99523EF}"/>
              </a:ext>
            </a:extLst>
          </p:cNvPr>
          <p:cNvSpPr txBox="1"/>
          <p:nvPr/>
        </p:nvSpPr>
        <p:spPr>
          <a:xfrm>
            <a:off x="4167172" y="1451348"/>
            <a:ext cx="4819650" cy="3631763"/>
          </a:xfrm>
          <a:prstGeom prst="rect">
            <a:avLst/>
          </a:prstGeom>
          <a:noFill/>
        </p:spPr>
        <p:txBody>
          <a:bodyPr wrap="square">
            <a:spAutoFit/>
          </a:bodyPr>
          <a:lstStyle/>
          <a:p>
            <a:pPr marL="257175" indent="-257175" fontAlgn="t">
              <a:buFont typeface="Wingdings" panose="05000000000000000000" pitchFamily="2" charset="2"/>
              <a:buChar char="ü"/>
            </a:pPr>
            <a:r>
              <a:rPr lang="en-US" sz="2300" b="1" dirty="0">
                <a:latin typeface="Times New Roman" panose="02020603050405020304" pitchFamily="18" charset="0"/>
                <a:ea typeface="#9Slide03 Roboto" panose="02000000000000000000" pitchFamily="2" charset="0"/>
                <a:cs typeface="Times New Roman" panose="02020603050405020304" pitchFamily="18" charset="0"/>
              </a:rPr>
              <a:t>CSĐT, </a:t>
            </a:r>
            <a:r>
              <a:rPr lang="en-US" sz="2300" b="1" dirty="0" err="1">
                <a:latin typeface="Times New Roman" panose="02020603050405020304" pitchFamily="18" charset="0"/>
                <a:ea typeface="#9Slide03 Roboto" panose="02000000000000000000" pitchFamily="2" charset="0"/>
                <a:cs typeface="Times New Roman" panose="02020603050405020304" pitchFamily="18" charset="0"/>
              </a:rPr>
              <a:t>Sở</a:t>
            </a:r>
            <a:r>
              <a:rPr lang="en-US" sz="2300" b="1" dirty="0">
                <a:latin typeface="Times New Roman" panose="02020603050405020304" pitchFamily="18" charset="0"/>
                <a:ea typeface="#9Slide03 Roboto" panose="02000000000000000000" pitchFamily="2" charset="0"/>
                <a:cs typeface="Times New Roman" panose="02020603050405020304" pitchFamily="18" charset="0"/>
              </a:rPr>
              <a:t> GDĐT </a:t>
            </a:r>
            <a:r>
              <a:rPr lang="en-US" sz="2300" b="1" dirty="0" err="1">
                <a:latin typeface="Times New Roman" panose="02020603050405020304" pitchFamily="18" charset="0"/>
                <a:ea typeface="#9Slide03 Roboto" panose="02000000000000000000" pitchFamily="2" charset="0"/>
                <a:cs typeface="Times New Roman" panose="02020603050405020304" pitchFamily="18" charset="0"/>
              </a:rPr>
              <a:t>và</a:t>
            </a:r>
            <a:r>
              <a:rPr lang="en-US" sz="2300" b="1"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b="1" dirty="0" err="1">
                <a:latin typeface="Times New Roman" panose="02020603050405020304" pitchFamily="18" charset="0"/>
                <a:ea typeface="#9Slide03 Roboto" panose="02000000000000000000" pitchFamily="2" charset="0"/>
                <a:cs typeface="Times New Roman" panose="02020603050405020304" pitchFamily="18" charset="0"/>
              </a:rPr>
              <a:t>Trung</a:t>
            </a:r>
            <a:r>
              <a:rPr lang="en-US" sz="2300" b="1"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b="1" dirty="0" err="1">
                <a:latin typeface="Times New Roman" panose="02020603050405020304" pitchFamily="18" charset="0"/>
                <a:ea typeface="#9Slide03 Roboto" panose="02000000000000000000" pitchFamily="2" charset="0"/>
                <a:cs typeface="Times New Roman" panose="02020603050405020304" pitchFamily="18" charset="0"/>
              </a:rPr>
              <a:t>tâm</a:t>
            </a:r>
            <a:r>
              <a:rPr lang="en-US" sz="2300" b="1"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b="1" dirty="0" err="1">
                <a:latin typeface="Times New Roman" panose="02020603050405020304" pitchFamily="18" charset="0"/>
                <a:ea typeface="#9Slide03 Roboto" panose="02000000000000000000" pitchFamily="2" charset="0"/>
                <a:cs typeface="Times New Roman" panose="02020603050405020304" pitchFamily="18" charset="0"/>
              </a:rPr>
              <a:t>Giải</a:t>
            </a:r>
            <a:r>
              <a:rPr lang="en-US" sz="2300" b="1"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b="1" dirty="0" err="1">
                <a:latin typeface="Times New Roman" panose="02020603050405020304" pitchFamily="18" charset="0"/>
                <a:ea typeface="#9Slide03 Roboto" panose="02000000000000000000" pitchFamily="2" charset="0"/>
                <a:cs typeface="Times New Roman" panose="02020603050405020304" pitchFamily="18" charset="0"/>
              </a:rPr>
              <a:t>pháp</a:t>
            </a:r>
            <a:r>
              <a:rPr lang="en-US" sz="2300" b="1" dirty="0">
                <a:latin typeface="Times New Roman" panose="02020603050405020304" pitchFamily="18" charset="0"/>
                <a:ea typeface="#9Slide03 Roboto" panose="02000000000000000000" pitchFamily="2" charset="0"/>
                <a:cs typeface="Times New Roman" panose="02020603050405020304" pitchFamily="18" charset="0"/>
              </a:rPr>
              <a:t> CNTT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thảo</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luận</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ký</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văn</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bản</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phối</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hợp</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p>
          <a:p>
            <a:pPr marL="557213" lvl="1" indent="-214313" fontAlgn="t">
              <a:buFont typeface="Wingdings" panose="05000000000000000000" pitchFamily="2" charset="2"/>
              <a:buChar char="§"/>
            </a:pPr>
            <a:r>
              <a:rPr lang="en-US" sz="2300" dirty="0">
                <a:latin typeface="Times New Roman" panose="02020603050405020304" pitchFamily="18" charset="0"/>
                <a:ea typeface="#9Slide03 Roboto" panose="02000000000000000000" pitchFamily="2" charset="0"/>
                <a:cs typeface="Times New Roman" panose="02020603050405020304" pitchFamily="18" charset="0"/>
              </a:rPr>
              <a:t>Thu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lệ</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phí</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p>
          <a:p>
            <a:pPr marL="557213" lvl="1" indent="-214313" fontAlgn="t">
              <a:buFont typeface="Wingdings" panose="05000000000000000000" pitchFamily="2" charset="2"/>
              <a:buChar char="§"/>
            </a:pP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Mức</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thu</a:t>
            </a:r>
            <a:endParaRPr lang="en-US" sz="2300" dirty="0">
              <a:latin typeface="Times New Roman" panose="02020603050405020304" pitchFamily="18" charset="0"/>
              <a:ea typeface="#9Slide03 Roboto" panose="02000000000000000000" pitchFamily="2" charset="0"/>
              <a:cs typeface="Times New Roman" panose="02020603050405020304" pitchFamily="18" charset="0"/>
            </a:endParaRPr>
          </a:p>
          <a:p>
            <a:pPr marL="557213" lvl="1" indent="-214313" fontAlgn="t">
              <a:buFont typeface="Wingdings" panose="05000000000000000000" pitchFamily="2" charset="2"/>
              <a:buChar char="§"/>
            </a:pP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phân</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bổ</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lệ</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phí</a:t>
            </a:r>
            <a:endParaRPr lang="en-US" sz="2300" dirty="0">
              <a:latin typeface="Times New Roman" panose="02020603050405020304" pitchFamily="18" charset="0"/>
              <a:ea typeface="#9Slide03 Roboto" panose="02000000000000000000" pitchFamily="2" charset="0"/>
              <a:cs typeface="Times New Roman" panose="02020603050405020304" pitchFamily="18" charset="0"/>
            </a:endParaRPr>
          </a:p>
          <a:p>
            <a:pPr marL="557213" lvl="1" indent="-214313" fontAlgn="t">
              <a:buFont typeface="Wingdings" panose="05000000000000000000" pitchFamily="2" charset="2"/>
              <a:buChar char="§"/>
            </a:pP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Ủy</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quyền</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thu</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lệ</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phí</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như</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2022):</a:t>
            </a:r>
          </a:p>
          <a:p>
            <a:pPr marL="900113" lvl="2" indent="-214313" fontAlgn="t">
              <a:buFont typeface="Courier New" panose="02070309020205020404" pitchFamily="49" charset="0"/>
              <a:buChar char="o"/>
            </a:pPr>
            <a:r>
              <a:rPr lang="en-US" sz="2300" dirty="0">
                <a:latin typeface="Times New Roman" panose="02020603050405020304" pitchFamily="18" charset="0"/>
                <a:ea typeface="#9Slide03 Roboto" panose="02000000000000000000" pitchFamily="2" charset="0"/>
                <a:cs typeface="Times New Roman" panose="02020603050405020304" pitchFamily="18" charset="0"/>
              </a:rPr>
              <a:t>ĐH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Bách</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khoa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Hà</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Nội</a:t>
            </a:r>
            <a:endParaRPr lang="en-US" sz="2300" dirty="0">
              <a:latin typeface="Times New Roman" panose="02020603050405020304" pitchFamily="18" charset="0"/>
              <a:ea typeface="#9Slide03 Roboto" panose="02000000000000000000" pitchFamily="2" charset="0"/>
              <a:cs typeface="Times New Roman" panose="02020603050405020304" pitchFamily="18" charset="0"/>
            </a:endParaRPr>
          </a:p>
          <a:p>
            <a:pPr marL="900113" lvl="2" indent="-214313" fontAlgn="t">
              <a:buFont typeface="Courier New" panose="02070309020205020404" pitchFamily="49" charset="0"/>
              <a:buChar char="o"/>
            </a:pPr>
            <a:r>
              <a:rPr lang="en-US" sz="2300" dirty="0">
                <a:latin typeface="Times New Roman" panose="02020603050405020304" pitchFamily="18" charset="0"/>
                <a:ea typeface="#9Slide03 Roboto" panose="02000000000000000000" pitchFamily="2" charset="0"/>
                <a:cs typeface="Times New Roman" panose="02020603050405020304" pitchFamily="18" charset="0"/>
              </a:rPr>
              <a:t>HV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Công</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nghệ</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Bưu</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chính</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viễn</a:t>
            </a:r>
            <a:r>
              <a:rPr lang="en-US" sz="2300" dirty="0">
                <a:latin typeface="Times New Roman" panose="02020603050405020304" pitchFamily="18" charset="0"/>
                <a:ea typeface="#9Slide03 Roboto" panose="02000000000000000000" pitchFamily="2" charset="0"/>
                <a:cs typeface="Times New Roman" panose="02020603050405020304" pitchFamily="18" charset="0"/>
              </a:rPr>
              <a:t> </a:t>
            </a:r>
            <a:r>
              <a:rPr lang="en-US" sz="2300" dirty="0" err="1">
                <a:latin typeface="Times New Roman" panose="02020603050405020304" pitchFamily="18" charset="0"/>
                <a:ea typeface="#9Slide03 Roboto" panose="02000000000000000000" pitchFamily="2" charset="0"/>
                <a:cs typeface="Times New Roman" panose="02020603050405020304" pitchFamily="18" charset="0"/>
              </a:rPr>
              <a:t>thông</a:t>
            </a:r>
            <a:endParaRPr lang="en-US" sz="2300" dirty="0">
              <a:latin typeface="Times New Roman" panose="02020603050405020304" pitchFamily="18" charset="0"/>
              <a:ea typeface="#9Slide03 Roboto" panose="02000000000000000000" pitchFamily="2" charset="0"/>
              <a:cs typeface="Times New Roman" panose="02020603050405020304" pitchFamily="18" charset="0"/>
            </a:endParaRPr>
          </a:p>
        </p:txBody>
      </p:sp>
      <p:sp>
        <p:nvSpPr>
          <p:cNvPr id="1029" name="Rectangle: Rounded Corners 1028">
            <a:extLst>
              <a:ext uri="{FF2B5EF4-FFF2-40B4-BE49-F238E27FC236}">
                <a16:creationId xmlns="" xmlns:a16="http://schemas.microsoft.com/office/drawing/2014/main" id="{4C02A7EB-C91A-DCF1-A397-A5D5315205EC}"/>
              </a:ext>
            </a:extLst>
          </p:cNvPr>
          <p:cNvSpPr/>
          <p:nvPr/>
        </p:nvSpPr>
        <p:spPr>
          <a:xfrm>
            <a:off x="4167172" y="5083111"/>
            <a:ext cx="4976828" cy="162248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561975" fontAlgn="t">
              <a:spcBef>
                <a:spcPts val="450"/>
              </a:spcBef>
              <a:spcAft>
                <a:spcPts val="450"/>
              </a:spcAft>
            </a:pPr>
            <a:r>
              <a:rPr lang="vi-VN" sz="2300" dirty="0">
                <a:solidFill>
                  <a:schemeClr val="accent6">
                    <a:lumMod val="75000"/>
                  </a:schemeClr>
                </a:solidFill>
                <a:latin typeface="Times New Roman" panose="02020603050405020304" pitchFamily="18" charset="0"/>
                <a:cs typeface="Times New Roman" panose="02020603050405020304" pitchFamily="18" charset="0"/>
              </a:rPr>
              <a:t>T</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hời</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gian</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vi-VN" sz="2300" dirty="0">
                <a:solidFill>
                  <a:schemeClr val="accent6">
                    <a:lumMod val="75000"/>
                  </a:schemeClr>
                </a:solidFill>
                <a:latin typeface="Times New Roman" panose="02020603050405020304" pitchFamily="18" charset="0"/>
                <a:cs typeface="Times New Roman" panose="02020603050405020304" pitchFamily="18" charset="0"/>
              </a:rPr>
              <a:t>thí sinh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nộp</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lệ</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phí</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vi-VN" sz="2300" dirty="0">
                <a:solidFill>
                  <a:schemeClr val="accent6">
                    <a:lumMod val="75000"/>
                  </a:schemeClr>
                </a:solidFill>
                <a:latin typeface="Times New Roman" panose="02020603050405020304" pitchFamily="18" charset="0"/>
                <a:cs typeface="Times New Roman" panose="02020603050405020304" pitchFamily="18" charset="0"/>
              </a:rPr>
              <a:t>của từng</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địa</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phương</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vi-VN" sz="2300" dirty="0">
                <a:solidFill>
                  <a:schemeClr val="accent6">
                    <a:lumMod val="75000"/>
                  </a:schemeClr>
                </a:solidFill>
                <a:latin typeface="Times New Roman" panose="02020603050405020304" pitchFamily="18" charset="0"/>
                <a:cs typeface="Times New Roman" panose="02020603050405020304" pitchFamily="18" charset="0"/>
              </a:rPr>
              <a:t>thực hiện phương án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như</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năm</a:t>
            </a:r>
            <a:r>
              <a:rPr lang="en-US" sz="2300" dirty="0">
                <a:solidFill>
                  <a:schemeClr val="accent6">
                    <a:lumMod val="75000"/>
                  </a:schemeClr>
                </a:solidFill>
                <a:latin typeface="Times New Roman" panose="02020603050405020304" pitchFamily="18" charset="0"/>
                <a:cs typeface="Times New Roman" panose="02020603050405020304" pitchFamily="18" charset="0"/>
              </a:rPr>
              <a:t> 2022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để</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đảm</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bảo</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không</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làm</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Hệ</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thống</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quá</a:t>
            </a:r>
            <a:r>
              <a:rPr lang="en-US" sz="2300" dirty="0">
                <a:solidFill>
                  <a:schemeClr val="accent6">
                    <a:lumMod val="75000"/>
                  </a:schemeClr>
                </a:solidFill>
                <a:latin typeface="Times New Roman" panose="02020603050405020304" pitchFamily="18" charset="0"/>
                <a:cs typeface="Times New Roman" panose="02020603050405020304" pitchFamily="18" charset="0"/>
              </a:rPr>
              <a:t> </a:t>
            </a:r>
            <a:r>
              <a:rPr lang="en-US" sz="2300" dirty="0" err="1">
                <a:solidFill>
                  <a:schemeClr val="accent6">
                    <a:lumMod val="75000"/>
                  </a:schemeClr>
                </a:solidFill>
                <a:latin typeface="Times New Roman" panose="02020603050405020304" pitchFamily="18" charset="0"/>
                <a:cs typeface="Times New Roman" panose="02020603050405020304" pitchFamily="18" charset="0"/>
              </a:rPr>
              <a:t>tải</a:t>
            </a:r>
            <a:r>
              <a:rPr lang="en-US" sz="2300" dirty="0">
                <a:solidFill>
                  <a:schemeClr val="accent6">
                    <a:lumMod val="75000"/>
                  </a:schemeClr>
                </a:solidFill>
                <a:latin typeface="Times New Roman" panose="02020603050405020304" pitchFamily="18" charset="0"/>
                <a:cs typeface="Times New Roman" panose="02020603050405020304" pitchFamily="18" charset="0"/>
              </a:rPr>
              <a:t>.</a:t>
            </a:r>
            <a:endParaRPr lang="vi-VN" sz="2300" dirty="0">
              <a:solidFill>
                <a:schemeClr val="accent6">
                  <a:lumMod val="75000"/>
                </a:schemeClr>
              </a:solidFill>
              <a:latin typeface="Times New Roman" panose="02020603050405020304" pitchFamily="18" charset="0"/>
              <a:cs typeface="Times New Roman" panose="02020603050405020304" pitchFamily="18" charset="0"/>
            </a:endParaRPr>
          </a:p>
        </p:txBody>
      </p:sp>
      <p:sp>
        <p:nvSpPr>
          <p:cNvPr id="1030" name="Parallelogram 15">
            <a:extLst>
              <a:ext uri="{FF2B5EF4-FFF2-40B4-BE49-F238E27FC236}">
                <a16:creationId xmlns="" xmlns:a16="http://schemas.microsoft.com/office/drawing/2014/main" id="{559476EF-255A-AED1-5AF0-B4A387303109}"/>
              </a:ext>
            </a:extLst>
          </p:cNvPr>
          <p:cNvSpPr/>
          <p:nvPr/>
        </p:nvSpPr>
        <p:spPr>
          <a:xfrm flipH="1">
            <a:off x="4297334" y="5608095"/>
            <a:ext cx="396932" cy="396932"/>
          </a:xfrm>
          <a:custGeom>
            <a:avLst/>
            <a:gdLst/>
            <a:ahLst/>
            <a:cxnLst/>
            <a:rect l="l" t="t" r="r" b="b"/>
            <a:pathLst>
              <a:path w="3242753" h="3227814">
                <a:moveTo>
                  <a:pt x="1621376" y="1043635"/>
                </a:moveTo>
                <a:cubicBezTo>
                  <a:pt x="1557188" y="1043635"/>
                  <a:pt x="1505154" y="1095669"/>
                  <a:pt x="1505154" y="1159857"/>
                </a:cubicBezTo>
                <a:lnTo>
                  <a:pt x="1505154" y="1625483"/>
                </a:lnTo>
                <a:lnTo>
                  <a:pt x="1033577" y="1625483"/>
                </a:lnTo>
                <a:cubicBezTo>
                  <a:pt x="969389" y="1625483"/>
                  <a:pt x="917355" y="1677517"/>
                  <a:pt x="917355" y="1741705"/>
                </a:cubicBezTo>
                <a:cubicBezTo>
                  <a:pt x="917355" y="1805893"/>
                  <a:pt x="969389" y="1857927"/>
                  <a:pt x="1033577" y="1857927"/>
                </a:cubicBezTo>
                <a:lnTo>
                  <a:pt x="1614688" y="1857927"/>
                </a:lnTo>
                <a:lnTo>
                  <a:pt x="1619859" y="1856884"/>
                </a:lnTo>
                <a:cubicBezTo>
                  <a:pt x="1620361" y="1857187"/>
                  <a:pt x="1620868" y="1857190"/>
                  <a:pt x="1621376" y="1857190"/>
                </a:cubicBezTo>
                <a:cubicBezTo>
                  <a:pt x="1685564" y="1857190"/>
                  <a:pt x="1737598" y="1805156"/>
                  <a:pt x="1737598" y="1740968"/>
                </a:cubicBezTo>
                <a:lnTo>
                  <a:pt x="1737598" y="1159857"/>
                </a:lnTo>
                <a:cubicBezTo>
                  <a:pt x="1737598" y="1095669"/>
                  <a:pt x="1685564" y="1043635"/>
                  <a:pt x="1621376" y="1043635"/>
                </a:cubicBezTo>
                <a:close/>
                <a:moveTo>
                  <a:pt x="1621376" y="628818"/>
                </a:moveTo>
                <a:cubicBezTo>
                  <a:pt x="2206882" y="628818"/>
                  <a:pt x="2681529" y="1103464"/>
                  <a:pt x="2681529" y="1688970"/>
                </a:cubicBezTo>
                <a:cubicBezTo>
                  <a:pt x="2681529" y="2274476"/>
                  <a:pt x="2206882" y="2749122"/>
                  <a:pt x="1621376" y="2749122"/>
                </a:cubicBezTo>
                <a:cubicBezTo>
                  <a:pt x="1035870" y="2749122"/>
                  <a:pt x="561223" y="2274476"/>
                  <a:pt x="561223" y="1688970"/>
                </a:cubicBezTo>
                <a:cubicBezTo>
                  <a:pt x="561223" y="1103464"/>
                  <a:pt x="1035870" y="628818"/>
                  <a:pt x="1621376" y="628818"/>
                </a:cubicBezTo>
                <a:close/>
                <a:moveTo>
                  <a:pt x="1621376" y="424596"/>
                </a:moveTo>
                <a:cubicBezTo>
                  <a:pt x="923081" y="424596"/>
                  <a:pt x="357001" y="990676"/>
                  <a:pt x="357001" y="1688970"/>
                </a:cubicBezTo>
                <a:cubicBezTo>
                  <a:pt x="357001" y="2128645"/>
                  <a:pt x="581423" y="2515905"/>
                  <a:pt x="922189" y="2742109"/>
                </a:cubicBezTo>
                <a:lnTo>
                  <a:pt x="652992" y="3227814"/>
                </a:lnTo>
                <a:lnTo>
                  <a:pt x="911997" y="3227814"/>
                </a:lnTo>
                <a:lnTo>
                  <a:pt x="1121304" y="2850168"/>
                </a:lnTo>
                <a:cubicBezTo>
                  <a:pt x="1274563" y="2916691"/>
                  <a:pt x="1443689" y="2953344"/>
                  <a:pt x="1621376" y="2953344"/>
                </a:cubicBezTo>
                <a:cubicBezTo>
                  <a:pt x="1799063" y="2953344"/>
                  <a:pt x="1968189" y="2916691"/>
                  <a:pt x="2121449" y="2850168"/>
                </a:cubicBezTo>
                <a:lnTo>
                  <a:pt x="2330755" y="3227814"/>
                </a:lnTo>
                <a:lnTo>
                  <a:pt x="2589760" y="3227814"/>
                </a:lnTo>
                <a:lnTo>
                  <a:pt x="2320563" y="2742109"/>
                </a:lnTo>
                <a:cubicBezTo>
                  <a:pt x="2661329" y="2515905"/>
                  <a:pt x="2885751" y="2128645"/>
                  <a:pt x="2885751" y="1688970"/>
                </a:cubicBezTo>
                <a:cubicBezTo>
                  <a:pt x="2885751" y="990676"/>
                  <a:pt x="2319671" y="424596"/>
                  <a:pt x="1621376" y="424596"/>
                </a:cubicBezTo>
                <a:close/>
                <a:moveTo>
                  <a:pt x="2599800" y="123238"/>
                </a:moveTo>
                <a:cubicBezTo>
                  <a:pt x="2434609" y="120698"/>
                  <a:pt x="2268460" y="180476"/>
                  <a:pt x="2139563" y="303161"/>
                </a:cubicBezTo>
                <a:lnTo>
                  <a:pt x="3057258" y="1232053"/>
                </a:lnTo>
                <a:cubicBezTo>
                  <a:pt x="3305736" y="977255"/>
                  <a:pt x="3304415" y="570405"/>
                  <a:pt x="3054287" y="317226"/>
                </a:cubicBezTo>
                <a:cubicBezTo>
                  <a:pt x="2929224" y="190636"/>
                  <a:pt x="2764991" y="125778"/>
                  <a:pt x="2599800" y="123238"/>
                </a:cubicBezTo>
                <a:close/>
                <a:moveTo>
                  <a:pt x="642953" y="123238"/>
                </a:moveTo>
                <a:cubicBezTo>
                  <a:pt x="477762" y="125778"/>
                  <a:pt x="313529" y="190636"/>
                  <a:pt x="188466" y="317226"/>
                </a:cubicBezTo>
                <a:cubicBezTo>
                  <a:pt x="-61662" y="570405"/>
                  <a:pt x="-62983" y="977255"/>
                  <a:pt x="185495" y="1232053"/>
                </a:cubicBezTo>
                <a:lnTo>
                  <a:pt x="1103190" y="303161"/>
                </a:lnTo>
                <a:cubicBezTo>
                  <a:pt x="974294" y="180476"/>
                  <a:pt x="808144" y="120698"/>
                  <a:pt x="642953" y="123238"/>
                </a:cubicBezTo>
                <a:close/>
                <a:moveTo>
                  <a:pt x="1722692" y="0"/>
                </a:moveTo>
                <a:lnTo>
                  <a:pt x="1520061" y="0"/>
                </a:lnTo>
                <a:cubicBezTo>
                  <a:pt x="1440152" y="0"/>
                  <a:pt x="1375373" y="64779"/>
                  <a:pt x="1375373" y="144688"/>
                </a:cubicBezTo>
                <a:lnTo>
                  <a:pt x="1375373" y="289376"/>
                </a:lnTo>
                <a:lnTo>
                  <a:pt x="1867380" y="289376"/>
                </a:lnTo>
                <a:lnTo>
                  <a:pt x="1867380" y="144688"/>
                </a:lnTo>
                <a:cubicBezTo>
                  <a:pt x="1867380" y="64779"/>
                  <a:pt x="1802601" y="0"/>
                  <a:pt x="1722692"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ko-KR" altLang="en-US" sz="23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030468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Date Placeholder 3"/>
          <p:cNvSpPr>
            <a:spLocks noGrp="1"/>
          </p:cNvSpPr>
          <p:nvPr>
            <p:ph type="dt" sz="quarter" idx="10"/>
          </p:nvPr>
        </p:nvSpPr>
        <p:spPr>
          <a:xfrm>
            <a:off x="7010400" y="6611938"/>
            <a:ext cx="2133600" cy="246062"/>
          </a:xfrm>
        </p:spPr>
        <p:txBody>
          <a:bodyPr/>
          <a:lstStyle/>
          <a:p>
            <a:pPr>
              <a:defRPr/>
            </a:pPr>
            <a:r>
              <a:rPr lang="en-US" smtClean="0"/>
              <a:t>WWW.HCM.EDU.VN</a:t>
            </a:r>
            <a:endParaRPr lang="en-US"/>
          </a:p>
        </p:txBody>
      </p:sp>
      <p:sp>
        <p:nvSpPr>
          <p:cNvPr id="26" name="Rectangle 25"/>
          <p:cNvSpPr>
            <a:spLocks noChangeArrowheads="1"/>
          </p:cNvSpPr>
          <p:nvPr/>
        </p:nvSpPr>
        <p:spPr bwMode="auto">
          <a:xfrm>
            <a:off x="6096" y="1447800"/>
            <a:ext cx="8915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buChar char="v"/>
              <a:defRPr sz="28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ClrTx/>
              <a:buFontTx/>
              <a:buNone/>
            </a:pPr>
            <a:r>
              <a:rPr lang="en-US" altLang="en-US" sz="2300" dirty="0" smtClean="0">
                <a:solidFill>
                  <a:srgbClr val="FF0000"/>
                </a:solidFill>
                <a:latin typeface="Times New Roman" panose="02020603050405020304" pitchFamily="18" charset="0"/>
                <a:cs typeface="Times New Roman" panose="02020603050405020304" pitchFamily="18" charset="0"/>
              </a:rPr>
              <a:t>HỎI ĐÁP</a:t>
            </a:r>
            <a:endParaRPr lang="en-US" altLang="en-US" sz="2400" dirty="0">
              <a:solidFill>
                <a:srgbClr val="FF0000"/>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24200" y="2079335"/>
            <a:ext cx="3181350" cy="4655634"/>
          </a:xfrm>
          <a:prstGeom prst="rect">
            <a:avLst/>
          </a:prstGeom>
        </p:spPr>
      </p:pic>
    </p:spTree>
    <p:extLst>
      <p:ext uri="{BB962C8B-B14F-4D97-AF65-F5344CB8AC3E}">
        <p14:creationId xmlns:p14="http://schemas.microsoft.com/office/powerpoint/2010/main" val="3733439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37011" y="2971800"/>
            <a:ext cx="8991600" cy="563562"/>
          </a:xfrm>
        </p:spPr>
        <p:txBody>
          <a:bodyPr/>
          <a:lstStyle/>
          <a:p>
            <a:pPr eaLnBrk="1" hangingPunct="1"/>
            <a:r>
              <a:rPr lang="en-US" altLang="en-US" dirty="0" smtClean="0">
                <a:solidFill>
                  <a:srgbClr val="FF0000"/>
                </a:solidFill>
                <a:latin typeface="Times New Roman" panose="02020603050405020304" pitchFamily="18" charset="0"/>
                <a:cs typeface="Times New Roman" panose="02020603050405020304" pitchFamily="18" charset="0"/>
              </a:rPr>
              <a:t>CÁC MỐC THỜI GIAN QUAN TRỌNG CHO XÉT TỐT NGHIỆP</a:t>
            </a:r>
          </a:p>
        </p:txBody>
      </p:sp>
    </p:spTree>
    <p:extLst>
      <p:ext uri="{BB962C8B-B14F-4D97-AF65-F5344CB8AC3E}">
        <p14:creationId xmlns:p14="http://schemas.microsoft.com/office/powerpoint/2010/main" val="15089741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0" y="547688"/>
            <a:ext cx="8991600" cy="563562"/>
          </a:xfrm>
        </p:spPr>
        <p:txBody>
          <a:bodyPr/>
          <a:lstStyle/>
          <a:p>
            <a:pPr eaLnBrk="1" hangingPunct="1"/>
            <a:r>
              <a:rPr lang="en-US" altLang="en-US" dirty="0" err="1" smtClean="0">
                <a:latin typeface="Times New Roman" panose="02020603050405020304" pitchFamily="18" charset="0"/>
                <a:cs typeface="Times New Roman" panose="02020603050405020304" pitchFamily="18" charset="0"/>
              </a:rPr>
              <a:t>Thời</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gian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và</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công</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việc</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các</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đơn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vị</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thực</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hiện</a:t>
            </a:r>
            <a:endParaRPr lang="en-US" altLang="en-US" dirty="0" smtClean="0">
              <a:solidFill>
                <a:schemeClr val="accent1"/>
              </a:solidFill>
              <a:latin typeface="Times New Roman" panose="02020603050405020304" pitchFamily="18" charset="0"/>
              <a:cs typeface="Times New Roman" panose="02020603050405020304" pitchFamily="18" charset="0"/>
            </a:endParaRPr>
          </a:p>
        </p:txBody>
      </p:sp>
      <p:graphicFrame>
        <p:nvGraphicFramePr>
          <p:cNvPr id="34890" name="Group 74"/>
          <p:cNvGraphicFramePr>
            <a:graphicFrameLocks noGrp="1"/>
          </p:cNvGraphicFramePr>
          <p:nvPr>
            <p:extLst>
              <p:ext uri="{D42A27DB-BD31-4B8C-83A1-F6EECF244321}">
                <p14:modId xmlns:p14="http://schemas.microsoft.com/office/powerpoint/2010/main" val="104967412"/>
              </p:ext>
            </p:extLst>
          </p:nvPr>
        </p:nvGraphicFramePr>
        <p:xfrm>
          <a:off x="0" y="1219200"/>
          <a:ext cx="9144000" cy="5638798"/>
        </p:xfrm>
        <a:graphic>
          <a:graphicData uri="http://schemas.openxmlformats.org/drawingml/2006/table">
            <a:tbl>
              <a:tblPr/>
              <a:tblGrid>
                <a:gridCol w="2209800">
                  <a:extLst>
                    <a:ext uri="{9D8B030D-6E8A-4147-A177-3AD203B41FA5}">
                      <a16:colId xmlns="" xmlns:a16="http://schemas.microsoft.com/office/drawing/2014/main" val="4183329498"/>
                    </a:ext>
                  </a:extLst>
                </a:gridCol>
                <a:gridCol w="6934200">
                  <a:extLst>
                    <a:ext uri="{9D8B030D-6E8A-4147-A177-3AD203B41FA5}">
                      <a16:colId xmlns="" xmlns:a16="http://schemas.microsoft.com/office/drawing/2014/main" val="411451286"/>
                    </a:ext>
                  </a:extLst>
                </a:gridCol>
              </a:tblGrid>
              <a:tr h="385270">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Thời</a:t>
                      </a:r>
                      <a:r>
                        <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gian</a:t>
                      </a:r>
                      <a:endPar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5E9FF"/>
                    </a:solidFill>
                  </a:tcPr>
                </a:tc>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Nội dung công việc</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5E9FF"/>
                    </a:solidFill>
                  </a:tcPr>
                </a:tc>
                <a:extLst>
                  <a:ext uri="{0D108BD9-81ED-4DB2-BD59-A6C34878D82A}">
                    <a16:rowId xmlns="" xmlns:a16="http://schemas.microsoft.com/office/drawing/2014/main" val="4023254495"/>
                  </a:ext>
                </a:extLst>
              </a:tr>
              <a:tr h="131338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300" b="1" i="0" u="none" strike="noStrike" kern="1200" cap="none" normalizeH="0" baseline="0" dirty="0" smtClean="0">
                          <a:ln>
                            <a:noFill/>
                          </a:ln>
                          <a:solidFill>
                            <a:srgbClr val="FF0000"/>
                          </a:solidFill>
                          <a:effectLst/>
                          <a:latin typeface="Times New Roman" panose="02020603050405020304" pitchFamily="18" charset="0"/>
                          <a:ea typeface="+mn-ea"/>
                          <a:cs typeface="Times New Roman" panose="02020603050405020304" pitchFamily="18" charset="0"/>
                        </a:rPr>
                        <a:t>Hoàn thành trước 17 giờ ngày</a:t>
                      </a:r>
                      <a:r>
                        <a:rPr kumimoji="0" lang="en-US" sz="2300" b="1" i="0" u="none" strike="noStrike" kern="1200" cap="none" normalizeH="0" baseline="0" dirty="0" smtClean="0">
                          <a:ln>
                            <a:noFill/>
                          </a:ln>
                          <a:solidFill>
                            <a:srgbClr val="FF0000"/>
                          </a:solidFill>
                          <a:effectLst/>
                          <a:latin typeface="Times New Roman" panose="02020603050405020304" pitchFamily="18" charset="0"/>
                          <a:ea typeface="+mn-ea"/>
                          <a:cs typeface="Times New Roman" panose="02020603050405020304" pitchFamily="18" charset="0"/>
                        </a:rPr>
                        <a:t> </a:t>
                      </a:r>
                      <a:r>
                        <a:rPr kumimoji="0" lang="vi-VN" sz="2300" b="1" i="0" u="none" strike="noStrike" kern="1200" cap="none" normalizeH="0" baseline="0" dirty="0" smtClean="0">
                          <a:ln>
                            <a:noFill/>
                          </a:ln>
                          <a:solidFill>
                            <a:srgbClr val="FF0000"/>
                          </a:solidFill>
                          <a:effectLst/>
                          <a:latin typeface="Times New Roman" panose="02020603050405020304" pitchFamily="18" charset="0"/>
                          <a:ea typeface="+mn-ea"/>
                          <a:cs typeface="Times New Roman" panose="02020603050405020304" pitchFamily="18" charset="0"/>
                        </a:rPr>
                        <a:t>25/4/2023</a:t>
                      </a:r>
                      <a:endParaRPr kumimoji="0" lang="en-US" altLang="en-US" sz="2300" b="1" i="0" u="none" strike="noStrike" kern="1200" cap="none" normalizeH="0" baseline="0" dirty="0" smtClean="0">
                        <a:ln>
                          <a:noFill/>
                        </a:ln>
                        <a:solidFill>
                          <a:srgbClr val="FF0000"/>
                        </a:solidFill>
                        <a:effectLst/>
                        <a:latin typeface="Times New Roman" panose="02020603050405020304" pitchFamily="18" charset="0"/>
                        <a:ea typeface="+mn-ea"/>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23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Rà soát, cập nhật thông tin của học sinh, học viên (gọi chung là học sinh) đang học lớp 12 trên cơ sở dữ liệu (CSDL) ngành</a:t>
                      </a:r>
                      <a:r>
                        <a:rPr kumimoji="0" lang="en-US" sz="23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a:t>
                      </a:r>
                      <a:endParaRPr kumimoji="0" lang="en-US" altLang="en-US" sz="23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899204560"/>
                  </a:ext>
                </a:extLst>
              </a:tr>
              <a:tr h="1313382">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Từ</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ngày</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26/4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đến</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17h00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ngày</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28/4/2023</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Lập</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tài</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khoản</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và</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giao</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cho</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thí</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sinh</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đang</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học</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lớp</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12</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938440263"/>
                  </a:ext>
                </a:extLst>
              </a:tr>
              <a:tr h="1313382">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Từ</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ngày</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26/4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đến</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17h00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ngày</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30/04/2023</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2300" b="1" kern="1200" dirty="0" err="1" smtClean="0">
                          <a:solidFill>
                            <a:schemeClr val="tx1"/>
                          </a:solidFill>
                          <a:effectLst/>
                          <a:latin typeface="Times New Roman" panose="02020603050405020304" pitchFamily="18" charset="0"/>
                          <a:ea typeface="+mn-ea"/>
                          <a:cs typeface="Times New Roman" panose="02020603050405020304" pitchFamily="18" charset="0"/>
                        </a:rPr>
                        <a:t>Thí</a:t>
                      </a:r>
                      <a:r>
                        <a:rPr lang="en-US" sz="2300" b="1" kern="1200" baseline="0" dirty="0" smtClean="0">
                          <a:solidFill>
                            <a:schemeClr val="tx1"/>
                          </a:solidFill>
                          <a:effectLst/>
                          <a:latin typeface="Times New Roman" panose="02020603050405020304" pitchFamily="18" charset="0"/>
                          <a:ea typeface="+mn-ea"/>
                          <a:cs typeface="Times New Roman" panose="02020603050405020304" pitchFamily="18" charset="0"/>
                        </a:rPr>
                        <a:t> </a:t>
                      </a:r>
                      <a:r>
                        <a:rPr lang="en-US" sz="2300" b="1" kern="1200" baseline="0" dirty="0" err="1" smtClean="0">
                          <a:solidFill>
                            <a:schemeClr val="tx1"/>
                          </a:solidFill>
                          <a:effectLst/>
                          <a:latin typeface="Times New Roman" panose="02020603050405020304" pitchFamily="18" charset="0"/>
                          <a:ea typeface="+mn-ea"/>
                          <a:cs typeface="Times New Roman" panose="02020603050405020304" pitchFamily="18" charset="0"/>
                        </a:rPr>
                        <a:t>sinh</a:t>
                      </a:r>
                      <a:r>
                        <a:rPr lang="en-US" sz="2300" b="1" kern="1200" baseline="0" dirty="0" smtClean="0">
                          <a:solidFill>
                            <a:schemeClr val="tx1"/>
                          </a:solidFill>
                          <a:effectLst/>
                          <a:latin typeface="Times New Roman" panose="02020603050405020304" pitchFamily="18" charset="0"/>
                          <a:ea typeface="+mn-ea"/>
                          <a:cs typeface="Times New Roman" panose="02020603050405020304" pitchFamily="18" charset="0"/>
                        </a:rPr>
                        <a:t> </a:t>
                      </a:r>
                      <a:r>
                        <a:rPr lang="en-US" sz="2300" b="1" kern="1200" baseline="0" dirty="0" err="1" smtClean="0">
                          <a:solidFill>
                            <a:schemeClr val="tx1"/>
                          </a:solidFill>
                          <a:effectLst/>
                          <a:latin typeface="Times New Roman" panose="02020603050405020304" pitchFamily="18" charset="0"/>
                          <a:ea typeface="+mn-ea"/>
                          <a:cs typeface="Times New Roman" panose="02020603050405020304" pitchFamily="18" charset="0"/>
                        </a:rPr>
                        <a:t>đăng</a:t>
                      </a:r>
                      <a:r>
                        <a:rPr lang="en-US" sz="2300" b="1" kern="1200" baseline="0" dirty="0" smtClean="0">
                          <a:solidFill>
                            <a:schemeClr val="tx1"/>
                          </a:solidFill>
                          <a:effectLst/>
                          <a:latin typeface="Times New Roman" panose="02020603050405020304" pitchFamily="18" charset="0"/>
                          <a:ea typeface="+mn-ea"/>
                          <a:cs typeface="Times New Roman" panose="02020603050405020304" pitchFamily="18" charset="0"/>
                        </a:rPr>
                        <a:t> </a:t>
                      </a:r>
                      <a:r>
                        <a:rPr lang="en-US" sz="2300" b="1" kern="1200" baseline="0" dirty="0" err="1" smtClean="0">
                          <a:solidFill>
                            <a:schemeClr val="tx1"/>
                          </a:solidFill>
                          <a:effectLst/>
                          <a:latin typeface="Times New Roman" panose="02020603050405020304" pitchFamily="18" charset="0"/>
                          <a:ea typeface="+mn-ea"/>
                          <a:cs typeface="Times New Roman" panose="02020603050405020304" pitchFamily="18" charset="0"/>
                        </a:rPr>
                        <a:t>ký</a:t>
                      </a:r>
                      <a:r>
                        <a:rPr lang="en-US" sz="2300" b="1" kern="1200" baseline="0" dirty="0" smtClean="0">
                          <a:solidFill>
                            <a:schemeClr val="tx1"/>
                          </a:solidFill>
                          <a:effectLst/>
                          <a:latin typeface="Times New Roman" panose="02020603050405020304" pitchFamily="18" charset="0"/>
                          <a:ea typeface="+mn-ea"/>
                          <a:cs typeface="Times New Roman" panose="02020603050405020304" pitchFamily="18" charset="0"/>
                        </a:rPr>
                        <a:t> </a:t>
                      </a:r>
                      <a:r>
                        <a:rPr lang="en-US" sz="2300" b="1" kern="1200" baseline="0" dirty="0" err="1" smtClean="0">
                          <a:solidFill>
                            <a:schemeClr val="tx1"/>
                          </a:solidFill>
                          <a:effectLst/>
                          <a:latin typeface="Times New Roman" panose="02020603050405020304" pitchFamily="18" charset="0"/>
                          <a:ea typeface="+mn-ea"/>
                          <a:cs typeface="Times New Roman" panose="02020603050405020304" pitchFamily="18" charset="0"/>
                        </a:rPr>
                        <a:t>thi</a:t>
                      </a:r>
                      <a:r>
                        <a:rPr lang="en-US" sz="2300" b="1" kern="1200" baseline="0" dirty="0" smtClean="0">
                          <a:solidFill>
                            <a:schemeClr val="tx1"/>
                          </a:solidFill>
                          <a:effectLst/>
                          <a:latin typeface="Times New Roman" panose="02020603050405020304" pitchFamily="18" charset="0"/>
                          <a:ea typeface="+mn-ea"/>
                          <a:cs typeface="Times New Roman" panose="02020603050405020304" pitchFamily="18" charset="0"/>
                        </a:rPr>
                        <a:t> </a:t>
                      </a:r>
                      <a:r>
                        <a:rPr lang="en-US" sz="2300" b="1" kern="1200" baseline="0" dirty="0" err="1" smtClean="0">
                          <a:solidFill>
                            <a:schemeClr val="tx1"/>
                          </a:solidFill>
                          <a:effectLst/>
                          <a:latin typeface="Times New Roman" panose="02020603050405020304" pitchFamily="18" charset="0"/>
                          <a:ea typeface="+mn-ea"/>
                          <a:cs typeface="Times New Roman" panose="02020603050405020304" pitchFamily="18" charset="0"/>
                        </a:rPr>
                        <a:t>thử</a:t>
                      </a:r>
                      <a:r>
                        <a:rPr lang="en-US" sz="2300" b="1" kern="1200" baseline="0" dirty="0" smtClean="0">
                          <a:solidFill>
                            <a:schemeClr val="tx1"/>
                          </a:solidFill>
                          <a:effectLst/>
                          <a:latin typeface="Times New Roman" panose="02020603050405020304" pitchFamily="18" charset="0"/>
                          <a:ea typeface="+mn-ea"/>
                          <a:cs typeface="Times New Roman" panose="02020603050405020304" pitchFamily="18" charset="0"/>
                        </a:rPr>
                        <a:t> </a:t>
                      </a:r>
                      <a:r>
                        <a:rPr lang="en-US" sz="2300" b="1" kern="1200" baseline="0" dirty="0" err="1" smtClean="0">
                          <a:solidFill>
                            <a:schemeClr val="tx1"/>
                          </a:solidFill>
                          <a:effectLst/>
                          <a:latin typeface="Times New Roman" panose="02020603050405020304" pitchFamily="18" charset="0"/>
                          <a:ea typeface="+mn-ea"/>
                          <a:cs typeface="Times New Roman" panose="02020603050405020304" pitchFamily="18" charset="0"/>
                        </a:rPr>
                        <a:t>trên</a:t>
                      </a:r>
                      <a:r>
                        <a:rPr lang="en-US" sz="2300" b="1" kern="1200" baseline="0" dirty="0" smtClean="0">
                          <a:solidFill>
                            <a:schemeClr val="tx1"/>
                          </a:solidFill>
                          <a:effectLst/>
                          <a:latin typeface="Times New Roman" panose="02020603050405020304" pitchFamily="18" charset="0"/>
                          <a:ea typeface="+mn-ea"/>
                          <a:cs typeface="Times New Roman" panose="02020603050405020304" pitchFamily="18" charset="0"/>
                        </a:rPr>
                        <a:t> </a:t>
                      </a:r>
                      <a:r>
                        <a:rPr lang="en-US" sz="2300" b="1" kern="1200" baseline="0" dirty="0" err="1" smtClean="0">
                          <a:solidFill>
                            <a:schemeClr val="tx1"/>
                          </a:solidFill>
                          <a:effectLst/>
                          <a:latin typeface="Times New Roman" panose="02020603050405020304" pitchFamily="18" charset="0"/>
                          <a:ea typeface="+mn-ea"/>
                          <a:cs typeface="Times New Roman" panose="02020603050405020304" pitchFamily="18" charset="0"/>
                        </a:rPr>
                        <a:t>hệ</a:t>
                      </a:r>
                      <a:r>
                        <a:rPr lang="en-US" sz="2300" b="1" kern="1200" baseline="0" dirty="0" smtClean="0">
                          <a:solidFill>
                            <a:schemeClr val="tx1"/>
                          </a:solidFill>
                          <a:effectLst/>
                          <a:latin typeface="Times New Roman" panose="02020603050405020304" pitchFamily="18" charset="0"/>
                          <a:ea typeface="+mn-ea"/>
                          <a:cs typeface="Times New Roman" panose="02020603050405020304" pitchFamily="18" charset="0"/>
                        </a:rPr>
                        <a:t> </a:t>
                      </a:r>
                      <a:r>
                        <a:rPr lang="en-US" sz="2300" b="1" kern="1200" baseline="0" dirty="0" err="1" smtClean="0">
                          <a:solidFill>
                            <a:schemeClr val="tx1"/>
                          </a:solidFill>
                          <a:effectLst/>
                          <a:latin typeface="Times New Roman" panose="02020603050405020304" pitchFamily="18" charset="0"/>
                          <a:ea typeface="+mn-ea"/>
                          <a:cs typeface="Times New Roman" panose="02020603050405020304" pitchFamily="18" charset="0"/>
                        </a:rPr>
                        <a:t>thống</a:t>
                      </a:r>
                      <a:r>
                        <a:rPr lang="en-US" sz="2300" b="1" kern="1200" baseline="0" dirty="0" smtClean="0">
                          <a:solidFill>
                            <a:schemeClr val="tx1"/>
                          </a:solidFill>
                          <a:effectLst/>
                          <a:latin typeface="Times New Roman" panose="02020603050405020304" pitchFamily="18" charset="0"/>
                          <a:ea typeface="+mn-ea"/>
                          <a:cs typeface="Times New Roman" panose="02020603050405020304" pitchFamily="18" charset="0"/>
                        </a:rPr>
                        <a:t> </a:t>
                      </a:r>
                      <a:r>
                        <a:rPr lang="en-US" sz="2300" b="1" kern="1200" baseline="0" dirty="0" err="1" smtClean="0">
                          <a:solidFill>
                            <a:schemeClr val="tx1"/>
                          </a:solidFill>
                          <a:effectLst/>
                          <a:latin typeface="Times New Roman" panose="02020603050405020304" pitchFamily="18" charset="0"/>
                          <a:ea typeface="+mn-ea"/>
                          <a:cs typeface="Times New Roman" panose="02020603050405020304" pitchFamily="18" charset="0"/>
                        </a:rPr>
                        <a:t>của</a:t>
                      </a:r>
                      <a:r>
                        <a:rPr lang="en-US" sz="2300" b="1" kern="1200" baseline="0" dirty="0" smtClean="0">
                          <a:solidFill>
                            <a:schemeClr val="tx1"/>
                          </a:solidFill>
                          <a:effectLst/>
                          <a:latin typeface="Times New Roman" panose="02020603050405020304" pitchFamily="18" charset="0"/>
                          <a:ea typeface="+mn-ea"/>
                          <a:cs typeface="Times New Roman" panose="02020603050405020304" pitchFamily="18" charset="0"/>
                        </a:rPr>
                        <a:t> </a:t>
                      </a:r>
                      <a:r>
                        <a:rPr lang="en-US" sz="2300" b="1" kern="1200" baseline="0" dirty="0" err="1" smtClean="0">
                          <a:solidFill>
                            <a:schemeClr val="tx1"/>
                          </a:solidFill>
                          <a:effectLst/>
                          <a:latin typeface="Times New Roman" panose="02020603050405020304" pitchFamily="18" charset="0"/>
                          <a:ea typeface="+mn-ea"/>
                          <a:cs typeface="Times New Roman" panose="02020603050405020304" pitchFamily="18" charset="0"/>
                        </a:rPr>
                        <a:t>Bộ</a:t>
                      </a:r>
                      <a:endPar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56749630"/>
                  </a:ext>
                </a:extLst>
              </a:tr>
              <a:tr h="1313382">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Từ</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ngày</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04/5 </a:t>
                      </a: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đến</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17h00 </a:t>
                      </a: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ngày</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12/5/2022</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Tổ</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chức</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cho</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học</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sinh</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lớp</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12 </a:t>
                      </a: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đăng</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ký</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trực</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tuyến</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6958499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0" y="547688"/>
            <a:ext cx="8991600" cy="563562"/>
          </a:xfrm>
        </p:spPr>
        <p:txBody>
          <a:bodyPr/>
          <a:lstStyle/>
          <a:p>
            <a:pPr eaLnBrk="1" hangingPunct="1"/>
            <a:r>
              <a:rPr lang="en-US" altLang="en-US" dirty="0" err="1" smtClean="0">
                <a:latin typeface="Times New Roman" panose="02020603050405020304" pitchFamily="18" charset="0"/>
                <a:cs typeface="Times New Roman" panose="02020603050405020304" pitchFamily="18" charset="0"/>
              </a:rPr>
              <a:t>Thời</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gian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và</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công</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việc</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các</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đơn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vị</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thực</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hiện</a:t>
            </a:r>
            <a:endParaRPr lang="en-US" altLang="en-US" dirty="0" smtClean="0">
              <a:solidFill>
                <a:schemeClr val="accent1"/>
              </a:solidFill>
              <a:latin typeface="Times New Roman" panose="02020603050405020304" pitchFamily="18" charset="0"/>
              <a:cs typeface="Times New Roman" panose="02020603050405020304" pitchFamily="18" charset="0"/>
            </a:endParaRPr>
          </a:p>
        </p:txBody>
      </p:sp>
      <p:graphicFrame>
        <p:nvGraphicFramePr>
          <p:cNvPr id="34890" name="Group 74"/>
          <p:cNvGraphicFramePr>
            <a:graphicFrameLocks noGrp="1"/>
          </p:cNvGraphicFramePr>
          <p:nvPr>
            <p:extLst>
              <p:ext uri="{D42A27DB-BD31-4B8C-83A1-F6EECF244321}">
                <p14:modId xmlns:p14="http://schemas.microsoft.com/office/powerpoint/2010/main" val="4155584909"/>
              </p:ext>
            </p:extLst>
          </p:nvPr>
        </p:nvGraphicFramePr>
        <p:xfrm>
          <a:off x="0" y="1219200"/>
          <a:ext cx="9144000" cy="4556727"/>
        </p:xfrm>
        <a:graphic>
          <a:graphicData uri="http://schemas.openxmlformats.org/drawingml/2006/table">
            <a:tbl>
              <a:tblPr/>
              <a:tblGrid>
                <a:gridCol w="2133600">
                  <a:extLst>
                    <a:ext uri="{9D8B030D-6E8A-4147-A177-3AD203B41FA5}">
                      <a16:colId xmlns="" xmlns:a16="http://schemas.microsoft.com/office/drawing/2014/main" val="4183329498"/>
                    </a:ext>
                  </a:extLst>
                </a:gridCol>
                <a:gridCol w="7010400">
                  <a:extLst>
                    <a:ext uri="{9D8B030D-6E8A-4147-A177-3AD203B41FA5}">
                      <a16:colId xmlns="" xmlns:a16="http://schemas.microsoft.com/office/drawing/2014/main" val="411451286"/>
                    </a:ext>
                  </a:extLst>
                </a:gridCol>
              </a:tblGrid>
              <a:tr h="335287">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Thời</a:t>
                      </a:r>
                      <a:r>
                        <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gian</a:t>
                      </a:r>
                      <a:endPar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5E9FF"/>
                    </a:solidFill>
                  </a:tcPr>
                </a:tc>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Nội dung công việc</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5E9FF"/>
                    </a:solidFill>
                  </a:tcPr>
                </a:tc>
                <a:extLst>
                  <a:ext uri="{0D108BD9-81ED-4DB2-BD59-A6C34878D82A}">
                    <a16:rowId xmlns="" xmlns:a16="http://schemas.microsoft.com/office/drawing/2014/main" val="4023254495"/>
                  </a:ext>
                </a:extLst>
              </a:tr>
              <a:tr h="6556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300" b="1" i="0" u="none" strike="noStrike" kern="1200" cap="none" normalizeH="0" baseline="0" dirty="0" smtClean="0">
                          <a:ln>
                            <a:noFill/>
                          </a:ln>
                          <a:solidFill>
                            <a:srgbClr val="FF0000"/>
                          </a:solidFill>
                          <a:effectLst/>
                          <a:latin typeface="Times New Roman" panose="02020603050405020304" pitchFamily="18" charset="0"/>
                          <a:ea typeface="+mn-ea"/>
                          <a:cs typeface="Times New Roman" panose="02020603050405020304" pitchFamily="18" charset="0"/>
                        </a:rPr>
                        <a:t>Từ ngày 14/5 đến hết ngày 1</a:t>
                      </a:r>
                      <a:r>
                        <a:rPr kumimoji="0" lang="en-US" sz="2300" b="1" i="0" u="none" strike="noStrike" kern="1200" cap="none" normalizeH="0" baseline="0" dirty="0" smtClean="0">
                          <a:ln>
                            <a:noFill/>
                          </a:ln>
                          <a:solidFill>
                            <a:srgbClr val="FF0000"/>
                          </a:solidFill>
                          <a:effectLst/>
                          <a:latin typeface="Times New Roman" panose="02020603050405020304" pitchFamily="18" charset="0"/>
                          <a:ea typeface="+mn-ea"/>
                          <a:cs typeface="Times New Roman" panose="02020603050405020304" pitchFamily="18" charset="0"/>
                        </a:rPr>
                        <a:t>7</a:t>
                      </a:r>
                      <a:r>
                        <a:rPr kumimoji="0" lang="vi-VN" sz="2300" b="1" i="0" u="none" strike="noStrike" kern="1200" cap="none" normalizeH="0" baseline="0" dirty="0" smtClean="0">
                          <a:ln>
                            <a:noFill/>
                          </a:ln>
                          <a:solidFill>
                            <a:srgbClr val="FF0000"/>
                          </a:solidFill>
                          <a:effectLst/>
                          <a:latin typeface="Times New Roman" panose="02020603050405020304" pitchFamily="18" charset="0"/>
                          <a:ea typeface="+mn-ea"/>
                          <a:cs typeface="Times New Roman" panose="02020603050405020304" pitchFamily="18" charset="0"/>
                        </a:rPr>
                        <a:t>/5/2023</a:t>
                      </a:r>
                      <a:endParaRPr kumimoji="0" lang="en-US" altLang="en-US" sz="2300" b="1" i="0" u="none" strike="noStrike" kern="1200" cap="none" normalizeH="0" baseline="0" dirty="0" smtClean="0">
                        <a:ln>
                          <a:noFill/>
                        </a:ln>
                        <a:solidFill>
                          <a:srgbClr val="FF0000"/>
                        </a:solidFill>
                        <a:effectLst/>
                        <a:latin typeface="Times New Roman" panose="02020603050405020304" pitchFamily="18" charset="0"/>
                        <a:ea typeface="+mn-ea"/>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vi-VN" sz="2300" b="1" kern="1200" dirty="0" smtClean="0">
                          <a:solidFill>
                            <a:schemeClr val="tx1"/>
                          </a:solidFill>
                          <a:effectLst/>
                          <a:latin typeface="Times New Roman" panose="02020603050405020304" pitchFamily="18" charset="0"/>
                          <a:ea typeface="+mn-ea"/>
                          <a:cs typeface="Times New Roman" panose="02020603050405020304" pitchFamily="18" charset="0"/>
                        </a:rPr>
                        <a:t>Rà soát, kiểm tra, chỉnh sửa thông tin của thí sinh (nếu có).</a:t>
                      </a:r>
                      <a:endParaRPr lang="en-US" altLang="en-US" sz="2300" b="1" kern="1200" dirty="0" smtClean="0">
                        <a:solidFill>
                          <a:schemeClr val="tx1"/>
                        </a:solidFill>
                        <a:effectLst/>
                        <a:latin typeface="Times New Roman" panose="02020603050405020304" pitchFamily="18" charset="0"/>
                        <a:ea typeface="+mn-ea"/>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251691619"/>
                  </a:ext>
                </a:extLst>
              </a:tr>
              <a:tr h="655683">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Chậm</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nhất</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ngày</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21/05/2023</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vi-VN" sz="2300" b="1" kern="1200" dirty="0" smtClean="0">
                          <a:solidFill>
                            <a:schemeClr val="tx1"/>
                          </a:solidFill>
                          <a:effectLst/>
                          <a:latin typeface="Times New Roman" panose="02020603050405020304" pitchFamily="18" charset="0"/>
                          <a:ea typeface="+mn-ea"/>
                          <a:cs typeface="Times New Roman" panose="02020603050405020304" pitchFamily="18" charset="0"/>
                        </a:rPr>
                        <a:t>In danh sách thí sinh ĐKDT theo thứ tự a, b, c,… của tên học sinh; thí sinh ký xác nhận thông tin ĐKDT trên danh sách</a:t>
                      </a:r>
                      <a:endPar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105295867"/>
                  </a:ext>
                </a:extLst>
              </a:tr>
              <a:tr h="655683">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300" b="1" i="0" u="none" strike="noStrike" cap="none" normalizeH="0" baseline="0" dirty="0" smtClean="0">
                          <a:ln>
                            <a:noFill/>
                          </a:ln>
                          <a:solidFill>
                            <a:srgbClr val="000C18"/>
                          </a:solidFill>
                          <a:effectLst/>
                          <a:latin typeface="Times New Roman" panose="02020603050405020304" pitchFamily="18" charset="0"/>
                          <a:cs typeface="Times New Roman" panose="02020603050405020304" pitchFamily="18" charset="0"/>
                        </a:rPr>
                        <a:t>16h </a:t>
                      </a:r>
                      <a:r>
                        <a:rPr kumimoji="0" lang="en-US" altLang="en-US" sz="2300" b="1" i="0" u="none" strike="noStrike" cap="none" normalizeH="0" baseline="0" dirty="0" err="1" smtClean="0">
                          <a:ln>
                            <a:noFill/>
                          </a:ln>
                          <a:solidFill>
                            <a:srgbClr val="000C18"/>
                          </a:solidFill>
                          <a:effectLst/>
                          <a:latin typeface="Times New Roman" panose="02020603050405020304" pitchFamily="18" charset="0"/>
                          <a:cs typeface="Times New Roman" panose="02020603050405020304" pitchFamily="18" charset="0"/>
                        </a:rPr>
                        <a:t>ngày</a:t>
                      </a:r>
                      <a:r>
                        <a:rPr kumimoji="0" lang="en-US" altLang="en-US" sz="2300" b="1" i="0" u="none" strike="noStrike" cap="none" normalizeH="0" baseline="0" dirty="0" smtClean="0">
                          <a:ln>
                            <a:noFill/>
                          </a:ln>
                          <a:solidFill>
                            <a:srgbClr val="000C18"/>
                          </a:solidFill>
                          <a:effectLst/>
                          <a:latin typeface="Times New Roman" panose="02020603050405020304" pitchFamily="18" charset="0"/>
                          <a:cs typeface="Times New Roman" panose="02020603050405020304" pitchFamily="18" charset="0"/>
                        </a:rPr>
                        <a:t> 23/05/2022</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lang="en-US" sz="2300" b="1" kern="1200" dirty="0" err="1" smtClean="0">
                          <a:solidFill>
                            <a:srgbClr val="000C18"/>
                          </a:solidFill>
                          <a:effectLst/>
                          <a:latin typeface="Times New Roman" panose="02020603050405020304" pitchFamily="18" charset="0"/>
                          <a:ea typeface="+mn-ea"/>
                          <a:cs typeface="Times New Roman" panose="02020603050405020304" pitchFamily="18" charset="0"/>
                        </a:rPr>
                        <a:t>Hoàn</a:t>
                      </a:r>
                      <a:r>
                        <a:rPr lang="en-US" sz="2300" b="1" kern="1200" baseline="0" dirty="0" smtClean="0">
                          <a:solidFill>
                            <a:srgbClr val="000C18"/>
                          </a:solidFill>
                          <a:effectLst/>
                          <a:latin typeface="Times New Roman" panose="02020603050405020304" pitchFamily="18" charset="0"/>
                          <a:ea typeface="+mn-ea"/>
                          <a:cs typeface="Times New Roman" panose="02020603050405020304" pitchFamily="18" charset="0"/>
                        </a:rPr>
                        <a:t> </a:t>
                      </a:r>
                      <a:r>
                        <a:rPr lang="en-US" sz="2300" b="1" kern="1200" baseline="0" dirty="0" err="1" smtClean="0">
                          <a:solidFill>
                            <a:srgbClr val="000C18"/>
                          </a:solidFill>
                          <a:effectLst/>
                          <a:latin typeface="Times New Roman" panose="02020603050405020304" pitchFamily="18" charset="0"/>
                          <a:ea typeface="+mn-ea"/>
                          <a:cs typeface="Times New Roman" panose="02020603050405020304" pitchFamily="18" charset="0"/>
                        </a:rPr>
                        <a:t>thành</a:t>
                      </a:r>
                      <a:r>
                        <a:rPr lang="en-US" sz="2300" b="1" kern="1200" baseline="0" dirty="0" smtClean="0">
                          <a:solidFill>
                            <a:srgbClr val="000C18"/>
                          </a:solidFill>
                          <a:effectLst/>
                          <a:latin typeface="Times New Roman" panose="02020603050405020304" pitchFamily="18" charset="0"/>
                          <a:ea typeface="+mn-ea"/>
                          <a:cs typeface="Times New Roman" panose="02020603050405020304" pitchFamily="18" charset="0"/>
                        </a:rPr>
                        <a:t> k</a:t>
                      </a:r>
                      <a:r>
                        <a:rPr lang="vi-VN" sz="2300" b="1" kern="1200" dirty="0" smtClean="0">
                          <a:solidFill>
                            <a:srgbClr val="000C18"/>
                          </a:solidFill>
                          <a:effectLst/>
                          <a:latin typeface="Times New Roman" panose="02020603050405020304" pitchFamily="18" charset="0"/>
                          <a:ea typeface="+mn-ea"/>
                          <a:cs typeface="Times New Roman" panose="02020603050405020304" pitchFamily="18" charset="0"/>
                        </a:rPr>
                        <a:t>iểm tra</a:t>
                      </a:r>
                      <a:r>
                        <a:rPr lang="en-US" sz="2300" b="1" kern="1200" dirty="0" smtClean="0">
                          <a:solidFill>
                            <a:srgbClr val="000C18"/>
                          </a:solidFill>
                          <a:effectLst/>
                          <a:latin typeface="Times New Roman" panose="02020603050405020304" pitchFamily="18" charset="0"/>
                          <a:ea typeface="+mn-ea"/>
                          <a:cs typeface="Times New Roman" panose="02020603050405020304" pitchFamily="18" charset="0"/>
                        </a:rPr>
                        <a:t> </a:t>
                      </a:r>
                      <a:r>
                        <a:rPr lang="en-US" sz="2300" b="1" kern="1200" dirty="0" err="1" smtClean="0">
                          <a:solidFill>
                            <a:srgbClr val="000C18"/>
                          </a:solidFill>
                          <a:effectLst/>
                          <a:latin typeface="Times New Roman" panose="02020603050405020304" pitchFamily="18" charset="0"/>
                          <a:ea typeface="+mn-ea"/>
                          <a:cs typeface="Times New Roman" panose="02020603050405020304" pitchFamily="18" charset="0"/>
                        </a:rPr>
                        <a:t>và</a:t>
                      </a:r>
                      <a:r>
                        <a:rPr lang="en-US" sz="2300" b="1" kern="1200" dirty="0" smtClean="0">
                          <a:solidFill>
                            <a:srgbClr val="000C18"/>
                          </a:solidFill>
                          <a:effectLst/>
                          <a:latin typeface="Times New Roman" panose="02020603050405020304" pitchFamily="18" charset="0"/>
                          <a:ea typeface="+mn-ea"/>
                          <a:cs typeface="Times New Roman" panose="02020603050405020304" pitchFamily="18" charset="0"/>
                        </a:rPr>
                        <a:t> </a:t>
                      </a:r>
                      <a:r>
                        <a:rPr lang="vi-VN" sz="2300" b="1" kern="1200" dirty="0" smtClean="0">
                          <a:solidFill>
                            <a:srgbClr val="000C18"/>
                          </a:solidFill>
                          <a:effectLst/>
                          <a:latin typeface="Times New Roman" panose="02020603050405020304" pitchFamily="18" charset="0"/>
                          <a:ea typeface="+mn-ea"/>
                          <a:cs typeface="Times New Roman" panose="02020603050405020304" pitchFamily="18" charset="0"/>
                        </a:rPr>
                        <a:t>kiểm tra chéo thông tin thí sinh</a:t>
                      </a:r>
                      <a:endParaRPr kumimoji="0" lang="en-US" altLang="en-US" sz="2300" b="1" i="0" u="none" strike="noStrike" cap="none" normalizeH="0" baseline="0" dirty="0" smtClean="0">
                        <a:ln>
                          <a:noFill/>
                        </a:ln>
                        <a:solidFill>
                          <a:srgbClr val="000C18"/>
                        </a:solidFill>
                        <a:effectLst/>
                        <a:latin typeface="Times New Roman" panose="02020603050405020304" pitchFamily="18" charset="0"/>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2093031694"/>
                  </a:ext>
                </a:extLst>
              </a:tr>
              <a:tr h="6556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300" b="1" i="0" u="none" strike="noStrike" kern="1200" cap="none" normalizeH="0" baseline="0" dirty="0" smtClean="0">
                          <a:ln>
                            <a:noFill/>
                          </a:ln>
                          <a:solidFill>
                            <a:srgbClr val="FFFF00"/>
                          </a:solidFill>
                          <a:effectLst/>
                          <a:latin typeface="Times New Roman" panose="02020603050405020304" pitchFamily="18" charset="0"/>
                          <a:ea typeface="+mn-ea"/>
                          <a:cs typeface="Times New Roman" panose="02020603050405020304" pitchFamily="18" charset="0"/>
                        </a:rPr>
                        <a:t>Từ ngày 2</a:t>
                      </a:r>
                      <a:r>
                        <a:rPr kumimoji="0" lang="en-US" sz="2300" b="1" i="0" u="none" strike="noStrike" kern="1200" cap="none" normalizeH="0" baseline="0" dirty="0" smtClean="0">
                          <a:ln>
                            <a:noFill/>
                          </a:ln>
                          <a:solidFill>
                            <a:srgbClr val="FFFF00"/>
                          </a:solidFill>
                          <a:effectLst/>
                          <a:latin typeface="Times New Roman" panose="02020603050405020304" pitchFamily="18" charset="0"/>
                          <a:ea typeface="+mn-ea"/>
                          <a:cs typeface="Times New Roman" panose="02020603050405020304" pitchFamily="18" charset="0"/>
                        </a:rPr>
                        <a:t>4</a:t>
                      </a:r>
                      <a:r>
                        <a:rPr kumimoji="0" lang="vi-VN" sz="2300" b="1" i="0" u="none" strike="noStrike" kern="1200" cap="none" normalizeH="0" baseline="0" dirty="0" smtClean="0">
                          <a:ln>
                            <a:noFill/>
                          </a:ln>
                          <a:solidFill>
                            <a:srgbClr val="FFFF00"/>
                          </a:solidFill>
                          <a:effectLst/>
                          <a:latin typeface="Times New Roman" panose="02020603050405020304" pitchFamily="18" charset="0"/>
                          <a:ea typeface="+mn-ea"/>
                          <a:cs typeface="Times New Roman" panose="02020603050405020304" pitchFamily="18" charset="0"/>
                        </a:rPr>
                        <a:t>/5 đến hết ngày 2</a:t>
                      </a:r>
                      <a:r>
                        <a:rPr kumimoji="0" lang="en-US" sz="2300" b="1" i="0" u="none" strike="noStrike" kern="1200" cap="none" normalizeH="0" baseline="0" dirty="0" smtClean="0">
                          <a:ln>
                            <a:noFill/>
                          </a:ln>
                          <a:solidFill>
                            <a:srgbClr val="FFFF00"/>
                          </a:solidFill>
                          <a:effectLst/>
                          <a:latin typeface="Times New Roman" panose="02020603050405020304" pitchFamily="18" charset="0"/>
                          <a:ea typeface="+mn-ea"/>
                          <a:cs typeface="Times New Roman" panose="02020603050405020304" pitchFamily="18" charset="0"/>
                        </a:rPr>
                        <a:t>5</a:t>
                      </a:r>
                      <a:r>
                        <a:rPr kumimoji="0" lang="vi-VN" sz="2300" b="1" i="0" u="none" strike="noStrike" kern="1200" cap="none" normalizeH="0" baseline="0" dirty="0" smtClean="0">
                          <a:ln>
                            <a:noFill/>
                          </a:ln>
                          <a:solidFill>
                            <a:srgbClr val="FFFF00"/>
                          </a:solidFill>
                          <a:effectLst/>
                          <a:latin typeface="Times New Roman" panose="02020603050405020304" pitchFamily="18" charset="0"/>
                          <a:ea typeface="+mn-ea"/>
                          <a:cs typeface="Times New Roman" panose="02020603050405020304" pitchFamily="18" charset="0"/>
                        </a:rPr>
                        <a:t>/5/2023</a:t>
                      </a:r>
                      <a:endParaRPr kumimoji="0" lang="en-US" altLang="en-US" sz="2300" b="1" i="0" u="none" strike="noStrike" kern="1200" cap="none" normalizeH="0" baseline="0" dirty="0" smtClean="0">
                        <a:ln>
                          <a:noFill/>
                        </a:ln>
                        <a:solidFill>
                          <a:srgbClr val="FFFF00"/>
                        </a:solidFill>
                        <a:effectLst/>
                        <a:latin typeface="Times New Roman" panose="02020603050405020304" pitchFamily="18" charset="0"/>
                        <a:ea typeface="+mn-ea"/>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vi-VN" sz="2300" b="1" kern="1200" dirty="0" smtClean="0">
                          <a:solidFill>
                            <a:srgbClr val="FFFF00"/>
                          </a:solidFill>
                          <a:effectLst/>
                          <a:latin typeface="Times New Roman" panose="02020603050405020304" pitchFamily="18" charset="0"/>
                          <a:ea typeface="+mn-ea"/>
                          <a:cs typeface="Times New Roman" panose="02020603050405020304" pitchFamily="18" charset="0"/>
                        </a:rPr>
                        <a:t>Hoàn thành chỉnh sửa thông tin của thí sinh (nếu có)</a:t>
                      </a:r>
                      <a:r>
                        <a:rPr lang="en-US" sz="2300" b="1" kern="1200" dirty="0" smtClean="0">
                          <a:solidFill>
                            <a:srgbClr val="FFFF00"/>
                          </a:solidFill>
                          <a:effectLst/>
                          <a:latin typeface="Times New Roman" panose="02020603050405020304" pitchFamily="18" charset="0"/>
                          <a:ea typeface="+mn-ea"/>
                          <a:cs typeface="Times New Roman" panose="02020603050405020304" pitchFamily="18" charset="0"/>
                        </a:rPr>
                        <a:t> </a:t>
                      </a:r>
                      <a:r>
                        <a:rPr lang="en-US" sz="2300" b="1" kern="1200" dirty="0" err="1" smtClean="0">
                          <a:solidFill>
                            <a:srgbClr val="FFFF00"/>
                          </a:solidFill>
                          <a:effectLst/>
                          <a:latin typeface="Times New Roman" panose="02020603050405020304" pitchFamily="18" charset="0"/>
                          <a:ea typeface="+mn-ea"/>
                          <a:cs typeface="Times New Roman" panose="02020603050405020304" pitchFamily="18" charset="0"/>
                        </a:rPr>
                        <a:t>và</a:t>
                      </a:r>
                      <a:r>
                        <a:rPr lang="en-US" sz="2300" b="1" kern="1200" baseline="0" dirty="0" smtClean="0">
                          <a:solidFill>
                            <a:srgbClr val="FFFF00"/>
                          </a:solidFill>
                          <a:effectLst/>
                          <a:latin typeface="Times New Roman" panose="02020603050405020304" pitchFamily="18" charset="0"/>
                          <a:ea typeface="+mn-ea"/>
                          <a:cs typeface="Times New Roman" panose="02020603050405020304" pitchFamily="18" charset="0"/>
                        </a:rPr>
                        <a:t> </a:t>
                      </a:r>
                      <a:r>
                        <a:rPr lang="en-US" sz="2300" b="1" kern="1200" baseline="0" dirty="0" err="1" smtClean="0">
                          <a:solidFill>
                            <a:srgbClr val="FFFF00"/>
                          </a:solidFill>
                          <a:effectLst/>
                          <a:latin typeface="Times New Roman" panose="02020603050405020304" pitchFamily="18" charset="0"/>
                          <a:ea typeface="+mn-ea"/>
                          <a:cs typeface="Times New Roman" panose="02020603050405020304" pitchFamily="18" charset="0"/>
                        </a:rPr>
                        <a:t>xác</a:t>
                      </a:r>
                      <a:r>
                        <a:rPr lang="en-US" sz="2300" b="1" kern="1200" baseline="0" dirty="0" smtClean="0">
                          <a:solidFill>
                            <a:srgbClr val="FFFF00"/>
                          </a:solidFill>
                          <a:effectLst/>
                          <a:latin typeface="Times New Roman" panose="02020603050405020304" pitchFamily="18" charset="0"/>
                          <a:ea typeface="+mn-ea"/>
                          <a:cs typeface="Times New Roman" panose="02020603050405020304" pitchFamily="18" charset="0"/>
                        </a:rPr>
                        <a:t> </a:t>
                      </a:r>
                      <a:r>
                        <a:rPr lang="en-US" sz="2300" b="1" kern="1200" baseline="0" dirty="0" err="1" smtClean="0">
                          <a:solidFill>
                            <a:srgbClr val="FFFF00"/>
                          </a:solidFill>
                          <a:effectLst/>
                          <a:latin typeface="Times New Roman" panose="02020603050405020304" pitchFamily="18" charset="0"/>
                          <a:ea typeface="+mn-ea"/>
                          <a:cs typeface="Times New Roman" panose="02020603050405020304" pitchFamily="18" charset="0"/>
                        </a:rPr>
                        <a:t>nhận</a:t>
                      </a:r>
                      <a:r>
                        <a:rPr lang="en-US" sz="2300" b="1" kern="1200" baseline="0" dirty="0" smtClean="0">
                          <a:solidFill>
                            <a:srgbClr val="FFFF00"/>
                          </a:solidFill>
                          <a:effectLst/>
                          <a:latin typeface="Times New Roman" panose="02020603050405020304" pitchFamily="18" charset="0"/>
                          <a:ea typeface="+mn-ea"/>
                          <a:cs typeface="Times New Roman" panose="02020603050405020304" pitchFamily="18" charset="0"/>
                        </a:rPr>
                        <a:t> </a:t>
                      </a:r>
                      <a:r>
                        <a:rPr lang="en-US" sz="2300" b="1" kern="1200" baseline="0" dirty="0" err="1" smtClean="0">
                          <a:solidFill>
                            <a:srgbClr val="FFFF00"/>
                          </a:solidFill>
                          <a:effectLst/>
                          <a:latin typeface="Times New Roman" panose="02020603050405020304" pitchFamily="18" charset="0"/>
                          <a:ea typeface="+mn-ea"/>
                          <a:cs typeface="Times New Roman" panose="02020603050405020304" pitchFamily="18" charset="0"/>
                        </a:rPr>
                        <a:t>trên</a:t>
                      </a:r>
                      <a:r>
                        <a:rPr lang="en-US" sz="2300" b="1" kern="1200" baseline="0" dirty="0" smtClean="0">
                          <a:solidFill>
                            <a:srgbClr val="FFFF00"/>
                          </a:solidFill>
                          <a:effectLst/>
                          <a:latin typeface="Times New Roman" panose="02020603050405020304" pitchFamily="18" charset="0"/>
                          <a:ea typeface="+mn-ea"/>
                          <a:cs typeface="Times New Roman" panose="02020603050405020304" pitchFamily="18" charset="0"/>
                        </a:rPr>
                        <a:t> </a:t>
                      </a:r>
                      <a:r>
                        <a:rPr lang="en-US" sz="2300" b="1" kern="1200" baseline="0" dirty="0" err="1" smtClean="0">
                          <a:solidFill>
                            <a:srgbClr val="FFFF00"/>
                          </a:solidFill>
                          <a:effectLst/>
                          <a:latin typeface="Times New Roman" panose="02020603050405020304" pitchFamily="18" charset="0"/>
                          <a:ea typeface="+mn-ea"/>
                          <a:cs typeface="Times New Roman" panose="02020603050405020304" pitchFamily="18" charset="0"/>
                        </a:rPr>
                        <a:t>hệ</a:t>
                      </a:r>
                      <a:r>
                        <a:rPr lang="en-US" sz="2300" b="1" kern="1200" baseline="0" dirty="0" smtClean="0">
                          <a:solidFill>
                            <a:srgbClr val="FFFF00"/>
                          </a:solidFill>
                          <a:effectLst/>
                          <a:latin typeface="Times New Roman" panose="02020603050405020304" pitchFamily="18" charset="0"/>
                          <a:ea typeface="+mn-ea"/>
                          <a:cs typeface="Times New Roman" panose="02020603050405020304" pitchFamily="18" charset="0"/>
                        </a:rPr>
                        <a:t> </a:t>
                      </a:r>
                      <a:r>
                        <a:rPr lang="en-US" sz="2300" b="1" kern="1200" baseline="0" dirty="0" err="1" smtClean="0">
                          <a:solidFill>
                            <a:srgbClr val="FFFF00"/>
                          </a:solidFill>
                          <a:effectLst/>
                          <a:latin typeface="Times New Roman" panose="02020603050405020304" pitchFamily="18" charset="0"/>
                          <a:ea typeface="+mn-ea"/>
                          <a:cs typeface="Times New Roman" panose="02020603050405020304" pitchFamily="18" charset="0"/>
                        </a:rPr>
                        <a:t>thống</a:t>
                      </a:r>
                      <a:r>
                        <a:rPr lang="vi-VN" sz="2300" b="1" kern="1200" dirty="0" smtClean="0">
                          <a:solidFill>
                            <a:srgbClr val="FFFF00"/>
                          </a:solidFill>
                          <a:effectLst/>
                          <a:latin typeface="Times New Roman" panose="02020603050405020304" pitchFamily="18" charset="0"/>
                          <a:ea typeface="+mn-ea"/>
                          <a:cs typeface="Times New Roman" panose="02020603050405020304" pitchFamily="18" charset="0"/>
                        </a:rPr>
                        <a:t>; bàn giao Danh sách thí sinh ĐKDT và Phiếu ĐKDT cho Sở GDĐT</a:t>
                      </a:r>
                      <a:endParaRPr lang="en-US" altLang="en-US" sz="2300" b="1" kern="1200" dirty="0" smtClean="0">
                        <a:solidFill>
                          <a:srgbClr val="FFFF00"/>
                        </a:solidFill>
                        <a:effectLst/>
                        <a:latin typeface="Times New Roman" panose="02020603050405020304" pitchFamily="18" charset="0"/>
                        <a:ea typeface="+mn-ea"/>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extLst>
                  <a:ext uri="{0D108BD9-81ED-4DB2-BD59-A6C34878D82A}">
                    <a16:rowId xmlns="" xmlns:a16="http://schemas.microsoft.com/office/drawing/2014/main" val="2531872299"/>
                  </a:ext>
                </a:extLst>
              </a:tr>
            </a:tbl>
          </a:graphicData>
        </a:graphic>
      </p:graphicFrame>
    </p:spTree>
    <p:extLst>
      <p:ext uri="{BB962C8B-B14F-4D97-AF65-F5344CB8AC3E}">
        <p14:creationId xmlns:p14="http://schemas.microsoft.com/office/powerpoint/2010/main" val="31852088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0" y="547688"/>
            <a:ext cx="8991600" cy="563562"/>
          </a:xfrm>
        </p:spPr>
        <p:txBody>
          <a:bodyPr/>
          <a:lstStyle/>
          <a:p>
            <a:pPr eaLnBrk="1" hangingPunct="1"/>
            <a:r>
              <a:rPr lang="en-US" altLang="en-US" dirty="0" err="1" smtClean="0">
                <a:latin typeface="Times New Roman" panose="02020603050405020304" pitchFamily="18" charset="0"/>
                <a:cs typeface="Times New Roman" panose="02020603050405020304" pitchFamily="18" charset="0"/>
              </a:rPr>
              <a:t>Thời</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gian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và</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công</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việc</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các</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đơn</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vị</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thực</a:t>
            </a:r>
            <a:r>
              <a:rPr lang="en-US" altLang="en-US" dirty="0" smtClean="0">
                <a:latin typeface="Times New Roman" panose="02020603050405020304" pitchFamily="18" charset="0"/>
                <a:cs typeface="Times New Roman" panose="02020603050405020304" pitchFamily="18" charset="0"/>
              </a:rPr>
              <a:t> </a:t>
            </a:r>
            <a:r>
              <a:rPr lang="en-US" altLang="en-US" dirty="0" err="1" smtClean="0">
                <a:latin typeface="Times New Roman" panose="02020603050405020304" pitchFamily="18" charset="0"/>
                <a:cs typeface="Times New Roman" panose="02020603050405020304" pitchFamily="18" charset="0"/>
              </a:rPr>
              <a:t>hiện</a:t>
            </a:r>
            <a:endParaRPr lang="en-US" altLang="en-US" dirty="0" smtClean="0">
              <a:solidFill>
                <a:schemeClr val="accent1"/>
              </a:solidFill>
              <a:latin typeface="Times New Roman" panose="02020603050405020304" pitchFamily="18" charset="0"/>
              <a:cs typeface="Times New Roman" panose="02020603050405020304" pitchFamily="18" charset="0"/>
            </a:endParaRPr>
          </a:p>
        </p:txBody>
      </p:sp>
      <p:graphicFrame>
        <p:nvGraphicFramePr>
          <p:cNvPr id="34890" name="Group 74"/>
          <p:cNvGraphicFramePr>
            <a:graphicFrameLocks noGrp="1"/>
          </p:cNvGraphicFramePr>
          <p:nvPr>
            <p:extLst>
              <p:ext uri="{D42A27DB-BD31-4B8C-83A1-F6EECF244321}">
                <p14:modId xmlns:p14="http://schemas.microsoft.com/office/powerpoint/2010/main" val="674110138"/>
              </p:ext>
            </p:extLst>
          </p:nvPr>
        </p:nvGraphicFramePr>
        <p:xfrm>
          <a:off x="0" y="1219200"/>
          <a:ext cx="9144000" cy="3413737"/>
        </p:xfrm>
        <a:graphic>
          <a:graphicData uri="http://schemas.openxmlformats.org/drawingml/2006/table">
            <a:tbl>
              <a:tblPr/>
              <a:tblGrid>
                <a:gridCol w="2133600">
                  <a:extLst>
                    <a:ext uri="{9D8B030D-6E8A-4147-A177-3AD203B41FA5}">
                      <a16:colId xmlns="" xmlns:a16="http://schemas.microsoft.com/office/drawing/2014/main" val="4183329498"/>
                    </a:ext>
                  </a:extLst>
                </a:gridCol>
                <a:gridCol w="7010400">
                  <a:extLst>
                    <a:ext uri="{9D8B030D-6E8A-4147-A177-3AD203B41FA5}">
                      <a16:colId xmlns="" xmlns:a16="http://schemas.microsoft.com/office/drawing/2014/main" val="411451286"/>
                    </a:ext>
                  </a:extLst>
                </a:gridCol>
              </a:tblGrid>
              <a:tr h="335287">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Thời</a:t>
                      </a:r>
                      <a:r>
                        <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gian</a:t>
                      </a:r>
                      <a:endPar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5E9FF"/>
                    </a:solidFill>
                  </a:tcPr>
                </a:tc>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Nội dung công việc</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5E9FF"/>
                    </a:solidFill>
                  </a:tcPr>
                </a:tc>
                <a:extLst>
                  <a:ext uri="{0D108BD9-81ED-4DB2-BD59-A6C34878D82A}">
                    <a16:rowId xmlns="" xmlns:a16="http://schemas.microsoft.com/office/drawing/2014/main" val="4023254495"/>
                  </a:ext>
                </a:extLst>
              </a:tr>
              <a:tr h="655683">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Chậm</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nhất</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ngày</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30/05/2023</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Nhận</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vi-VN"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Phiếu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đăng</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ký</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xét</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công</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nhận</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tốt</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nghiệp</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hồ</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sơ</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kèm</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theo</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và</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vi-VN"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nhập dữ liệu của thí sinh vào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phần</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mềm</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QLT</a:t>
                      </a:r>
                      <a:endPar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539183240"/>
                  </a:ext>
                </a:extLst>
              </a:tr>
              <a:tr h="6556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300" b="1" i="0" u="none" strike="noStrike" kern="1200" cap="none" normalizeH="0" baseline="0" dirty="0" smtClean="0">
                          <a:ln>
                            <a:noFill/>
                          </a:ln>
                          <a:solidFill>
                            <a:srgbClr val="FF0000"/>
                          </a:solidFill>
                          <a:effectLst/>
                          <a:latin typeface="Times New Roman" panose="02020603050405020304" pitchFamily="18" charset="0"/>
                          <a:ea typeface="+mn-ea"/>
                          <a:cs typeface="Times New Roman" panose="02020603050405020304" pitchFamily="18" charset="0"/>
                        </a:rPr>
                        <a:t>Từ ngày </a:t>
                      </a:r>
                      <a:r>
                        <a:rPr kumimoji="0" lang="en-US" sz="2300" b="1" i="0" u="none" strike="noStrike" kern="1200" cap="none" normalizeH="0" baseline="0" dirty="0" smtClean="0">
                          <a:ln>
                            <a:noFill/>
                          </a:ln>
                          <a:solidFill>
                            <a:srgbClr val="FF0000"/>
                          </a:solidFill>
                          <a:effectLst/>
                          <a:latin typeface="Times New Roman" panose="02020603050405020304" pitchFamily="18" charset="0"/>
                          <a:ea typeface="+mn-ea"/>
                          <a:cs typeface="Times New Roman" panose="02020603050405020304" pitchFamily="18" charset="0"/>
                        </a:rPr>
                        <a:t>3</a:t>
                      </a:r>
                      <a:r>
                        <a:rPr kumimoji="0" lang="vi-VN" sz="2300" b="1" i="0" u="none" strike="noStrike" kern="1200" cap="none" normalizeH="0" baseline="0" dirty="0" smtClean="0">
                          <a:ln>
                            <a:noFill/>
                          </a:ln>
                          <a:solidFill>
                            <a:srgbClr val="FF0000"/>
                          </a:solidFill>
                          <a:effectLst/>
                          <a:latin typeface="Times New Roman" panose="02020603050405020304" pitchFamily="18" charset="0"/>
                          <a:ea typeface="+mn-ea"/>
                          <a:cs typeface="Times New Roman" panose="02020603050405020304" pitchFamily="18" charset="0"/>
                        </a:rPr>
                        <a:t>1/</a:t>
                      </a:r>
                      <a:r>
                        <a:rPr kumimoji="0" lang="en-US" sz="2300" b="1" i="0" u="none" strike="noStrike" kern="1200" cap="none" normalizeH="0" baseline="0" dirty="0" smtClean="0">
                          <a:ln>
                            <a:noFill/>
                          </a:ln>
                          <a:solidFill>
                            <a:srgbClr val="FF0000"/>
                          </a:solidFill>
                          <a:effectLst/>
                          <a:latin typeface="Times New Roman" panose="02020603050405020304" pitchFamily="18" charset="0"/>
                          <a:ea typeface="+mn-ea"/>
                          <a:cs typeface="Times New Roman" panose="02020603050405020304" pitchFamily="18" charset="0"/>
                        </a:rPr>
                        <a:t>5</a:t>
                      </a:r>
                      <a:r>
                        <a:rPr kumimoji="0" lang="vi-VN" sz="2300" b="1" i="0" u="none" strike="noStrike" kern="1200" cap="none" normalizeH="0" baseline="0" dirty="0" smtClean="0">
                          <a:ln>
                            <a:noFill/>
                          </a:ln>
                          <a:solidFill>
                            <a:srgbClr val="FF0000"/>
                          </a:solidFill>
                          <a:effectLst/>
                          <a:latin typeface="Times New Roman" panose="02020603050405020304" pitchFamily="18" charset="0"/>
                          <a:ea typeface="+mn-ea"/>
                          <a:cs typeface="Times New Roman" panose="02020603050405020304" pitchFamily="18" charset="0"/>
                        </a:rPr>
                        <a:t>/2023 đến ngày 0</a:t>
                      </a:r>
                      <a:r>
                        <a:rPr kumimoji="0" lang="en-US" sz="2300" b="1" i="0" u="none" strike="noStrike" kern="1200" cap="none" normalizeH="0" baseline="0" dirty="0" smtClean="0">
                          <a:ln>
                            <a:noFill/>
                          </a:ln>
                          <a:solidFill>
                            <a:srgbClr val="FF0000"/>
                          </a:solidFill>
                          <a:effectLst/>
                          <a:latin typeface="Times New Roman" panose="02020603050405020304" pitchFamily="18" charset="0"/>
                          <a:ea typeface="+mn-ea"/>
                          <a:cs typeface="Times New Roman" panose="02020603050405020304" pitchFamily="18" charset="0"/>
                        </a:rPr>
                        <a:t>5</a:t>
                      </a:r>
                      <a:r>
                        <a:rPr kumimoji="0" lang="vi-VN" sz="2300" b="1" i="0" u="none" strike="noStrike" kern="1200" cap="none" normalizeH="0" baseline="0" dirty="0" smtClean="0">
                          <a:ln>
                            <a:noFill/>
                          </a:ln>
                          <a:solidFill>
                            <a:srgbClr val="FF0000"/>
                          </a:solidFill>
                          <a:effectLst/>
                          <a:latin typeface="Times New Roman" panose="02020603050405020304" pitchFamily="18" charset="0"/>
                          <a:ea typeface="+mn-ea"/>
                          <a:cs typeface="Times New Roman" panose="02020603050405020304" pitchFamily="18" charset="0"/>
                        </a:rPr>
                        <a:t>/6/2023</a:t>
                      </a:r>
                      <a:endParaRPr kumimoji="0" lang="en-US" altLang="en-US" sz="2300" b="1" i="0" u="none" strike="noStrike" kern="1200" cap="none" normalizeH="0" baseline="0" dirty="0" smtClean="0">
                        <a:ln>
                          <a:noFill/>
                        </a:ln>
                        <a:solidFill>
                          <a:srgbClr val="FF0000"/>
                        </a:solidFill>
                        <a:effectLst/>
                        <a:latin typeface="Times New Roman" panose="02020603050405020304" pitchFamily="18" charset="0"/>
                        <a:ea typeface="+mn-ea"/>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23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Nhập, rà soát dữ liệu xét công nhận tốt nghiệp của thí sinh vào Hệ thống QLT. </a:t>
                      </a:r>
                      <a:endParaRPr kumimoji="0" lang="en-US" altLang="en-US" sz="23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145336411"/>
                  </a:ext>
                </a:extLst>
              </a:tr>
              <a:tr h="655683">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Chậm</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nhất</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ngày</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06/6/2023</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Thông</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báo</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công</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khai</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những</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trường</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hợp</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thí</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sinh</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không</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đủ</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điều</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kiện</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dự</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thi</a:t>
                      </a:r>
                      <a:endPar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9016575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0" y="547688"/>
            <a:ext cx="8991600" cy="563562"/>
          </a:xfrm>
        </p:spPr>
        <p:txBody>
          <a:bodyPr/>
          <a:lstStyle/>
          <a:p>
            <a:pPr eaLnBrk="1" hangingPunct="1"/>
            <a:r>
              <a:rPr lang="en-US" altLang="en-US" smtClean="0">
                <a:latin typeface="Times New Roman" panose="02020603050405020304" pitchFamily="18" charset="0"/>
                <a:cs typeface="Times New Roman" panose="02020603050405020304" pitchFamily="18" charset="0"/>
              </a:rPr>
              <a:t>Thời gian và công việc các đơn vị thực hiện</a:t>
            </a:r>
            <a:endParaRPr lang="en-US" altLang="en-US" smtClean="0">
              <a:solidFill>
                <a:schemeClr val="accent1"/>
              </a:solidFill>
              <a:latin typeface="Times New Roman" panose="02020603050405020304" pitchFamily="18" charset="0"/>
              <a:cs typeface="Times New Roman" panose="02020603050405020304" pitchFamily="18" charset="0"/>
            </a:endParaRPr>
          </a:p>
        </p:txBody>
      </p:sp>
      <p:graphicFrame>
        <p:nvGraphicFramePr>
          <p:cNvPr id="34890" name="Group 74"/>
          <p:cNvGraphicFramePr>
            <a:graphicFrameLocks noGrp="1"/>
          </p:cNvGraphicFramePr>
          <p:nvPr>
            <p:extLst>
              <p:ext uri="{D42A27DB-BD31-4B8C-83A1-F6EECF244321}">
                <p14:modId xmlns:p14="http://schemas.microsoft.com/office/powerpoint/2010/main" val="913319763"/>
              </p:ext>
            </p:extLst>
          </p:nvPr>
        </p:nvGraphicFramePr>
        <p:xfrm>
          <a:off x="0" y="1219200"/>
          <a:ext cx="9144000" cy="4648157"/>
        </p:xfrm>
        <a:graphic>
          <a:graphicData uri="http://schemas.openxmlformats.org/drawingml/2006/table">
            <a:tbl>
              <a:tblPr/>
              <a:tblGrid>
                <a:gridCol w="2133600">
                  <a:extLst>
                    <a:ext uri="{9D8B030D-6E8A-4147-A177-3AD203B41FA5}">
                      <a16:colId xmlns="" xmlns:a16="http://schemas.microsoft.com/office/drawing/2014/main" val="4183329498"/>
                    </a:ext>
                  </a:extLst>
                </a:gridCol>
                <a:gridCol w="7010400">
                  <a:extLst>
                    <a:ext uri="{9D8B030D-6E8A-4147-A177-3AD203B41FA5}">
                      <a16:colId xmlns="" xmlns:a16="http://schemas.microsoft.com/office/drawing/2014/main" val="411451286"/>
                    </a:ext>
                  </a:extLst>
                </a:gridCol>
              </a:tblGrid>
              <a:tr h="335287">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Thời</a:t>
                      </a:r>
                      <a:r>
                        <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gian</a:t>
                      </a:r>
                      <a:endPar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5E9FF"/>
                    </a:solidFill>
                  </a:tcPr>
                </a:tc>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6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Nội dung công việc</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5E9FF"/>
                    </a:solidFill>
                  </a:tcPr>
                </a:tc>
                <a:extLst>
                  <a:ext uri="{0D108BD9-81ED-4DB2-BD59-A6C34878D82A}">
                    <a16:rowId xmlns="" xmlns:a16="http://schemas.microsoft.com/office/drawing/2014/main" val="4023254495"/>
                  </a:ext>
                </a:extLst>
              </a:tr>
              <a:tr h="655683">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Chậm</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nhất</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23/06/2023</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Hoàn</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thành</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việc</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in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và</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trả</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Giấy</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báo</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dự</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thi</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cho</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thí</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sinh</a:t>
                      </a:r>
                      <a:endPar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655683">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300" b="1" i="0" u="sng"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8h00 </a:t>
                      </a:r>
                      <a:r>
                        <a:rPr kumimoji="0" lang="en-US" altLang="en-US" sz="2300" b="1" i="0" u="sng"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Ngày</a:t>
                      </a:r>
                      <a:r>
                        <a:rPr kumimoji="0" lang="en-US" altLang="en-US" sz="2300" b="1" i="0" u="sng"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18/07/2023 </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Công</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bố</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kết</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quả</a:t>
                      </a:r>
                      <a:r>
                        <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FF00"/>
                          </a:solidFill>
                          <a:effectLst/>
                          <a:latin typeface="Times New Roman" panose="02020603050405020304" pitchFamily="18" charset="0"/>
                          <a:cs typeface="Times New Roman" panose="02020603050405020304" pitchFamily="18" charset="0"/>
                        </a:rPr>
                        <a:t>thi</a:t>
                      </a:r>
                      <a:endParaRPr kumimoji="0" lang="en-US" altLang="en-US" sz="2300" b="1" i="0" u="none" strike="noStrike" cap="none" normalizeH="0" baseline="0" dirty="0" smtClean="0">
                        <a:ln>
                          <a:noFill/>
                        </a:ln>
                        <a:solidFill>
                          <a:srgbClr val="FFFF00"/>
                        </a:solidFill>
                        <a:effectLst/>
                        <a:latin typeface="Times New Roman" panose="02020603050405020304" pitchFamily="18" charset="0"/>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extLst>
                  <a:ext uri="{0D108BD9-81ED-4DB2-BD59-A6C34878D82A}">
                    <a16:rowId xmlns="" xmlns:a16="http://schemas.microsoft.com/office/drawing/2014/main" val="10005"/>
                  </a:ext>
                </a:extLst>
              </a:tr>
              <a:tr h="655683">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Trước</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ngày</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24/07/2023</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Cấp</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Giấy</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công</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nhận</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tốt</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nghiệp</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tạm</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thời</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và</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trả</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học</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bạ</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Giấy</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chứng</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nhận</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kết</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quả</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thi</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cho</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thí</a:t>
                      </a:r>
                      <a:r>
                        <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sinh</a:t>
                      </a:r>
                      <a:endPar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655683">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Từ</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ngày</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18/7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đến</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hết</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ngày</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26/7/2023</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Thu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nhận</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đơn</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phúc</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khảo</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và</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lập</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danh</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sách</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phúc</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khảo</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kể</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từ</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ngày</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công</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bố</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kết</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quả</a:t>
                      </a:r>
                      <a:r>
                        <a:rPr kumimoji="0" lang="en-GB"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GB" altLang="en-US" sz="23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thi</a:t>
                      </a:r>
                      <a:endParaRPr kumimoji="0" lang="en-US" altLang="en-US" sz="23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655683">
                <a:tc>
                  <a:txBody>
                    <a:bodyPr/>
                    <a:lstStyle>
                      <a:lvl1pPr>
                        <a:spcBef>
                          <a:spcPct val="20000"/>
                        </a:spcBef>
                        <a:buClr>
                          <a:schemeClr val="hlink"/>
                        </a:buClr>
                        <a:buFont typeface="Wingdings" panose="05000000000000000000" pitchFamily="2" charset="2"/>
                        <a:defRPr sz="2400" b="1">
                          <a:solidFill>
                            <a:schemeClr val="tx1"/>
                          </a:solidFill>
                          <a:latin typeface="Verdana" panose="020B0604030504040204" pitchFamily="34" charset="0"/>
                        </a:defRPr>
                      </a:lvl1pPr>
                      <a:lvl2pPr marL="742950" indent="-285750">
                        <a:spcBef>
                          <a:spcPct val="20000"/>
                        </a:spcBef>
                        <a:buClr>
                          <a:schemeClr val="accent1"/>
                        </a:buClr>
                        <a:buFont typeface="Wingdings" panose="05000000000000000000" pitchFamily="2" charset="2"/>
                        <a:defRPr sz="2400">
                          <a:solidFill>
                            <a:schemeClr val="tx1"/>
                          </a:solidFill>
                          <a:latin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Chậm</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300" b="1"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nhất</a:t>
                      </a:r>
                      <a:r>
                        <a:rPr kumimoji="0" lang="en-US" altLang="en-US" sz="23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12/08/2023</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3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X</a:t>
                      </a:r>
                      <a:r>
                        <a:rPr kumimoji="0" lang="vi-VN" sz="23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ét công nhận tốt nghiệp THPT sau phúc khảo</a:t>
                      </a:r>
                      <a:endParaRPr kumimoji="0" lang="en-US" sz="2300" b="1" i="0" u="none" strike="noStrike" kern="1200" cap="none" normalizeH="0" baseline="0" dirty="0">
                        <a:ln>
                          <a:noFill/>
                        </a:ln>
                        <a:solidFill>
                          <a:schemeClr val="tx1"/>
                        </a:solidFill>
                        <a:effectLst/>
                        <a:latin typeface="Times New Roman" panose="02020603050405020304" pitchFamily="18" charset="0"/>
                        <a:ea typeface="+mn-ea"/>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209465426"/>
                  </a:ext>
                </a:extLst>
              </a:tr>
            </a:tbl>
          </a:graphicData>
        </a:graphic>
      </p:graphicFrame>
    </p:spTree>
    <p:extLst>
      <p:ext uri="{BB962C8B-B14F-4D97-AF65-F5344CB8AC3E}">
        <p14:creationId xmlns:p14="http://schemas.microsoft.com/office/powerpoint/2010/main" val="411978251"/>
      </p:ext>
    </p:extLst>
  </p:cSld>
  <p:clrMapOvr>
    <a:masterClrMapping/>
  </p:clrMapOvr>
  <p:timing>
    <p:tnLst>
      <p:par>
        <p:cTn id="1" dur="indefinite" restart="never" nodeType="tmRoot"/>
      </p:par>
    </p:tnLst>
  </p:timing>
</p:sld>
</file>

<file path=ppt/theme/theme1.xml><?xml version="1.0" encoding="utf-8"?>
<a:theme xmlns:a="http://schemas.openxmlformats.org/drawingml/2006/main" name="cdb2004145gl">
  <a:themeElements>
    <a:clrScheme name="sample 3">
      <a:dk1>
        <a:srgbClr val="003366"/>
      </a:dk1>
      <a:lt1>
        <a:srgbClr val="FFFFFF"/>
      </a:lt1>
      <a:dk2>
        <a:srgbClr val="99190B"/>
      </a:dk2>
      <a:lt2>
        <a:srgbClr val="DDDDDD"/>
      </a:lt2>
      <a:accent1>
        <a:srgbClr val="1F63AD"/>
      </a:accent1>
      <a:accent2>
        <a:srgbClr val="D28302"/>
      </a:accent2>
      <a:accent3>
        <a:srgbClr val="FFFFFF"/>
      </a:accent3>
      <a:accent4>
        <a:srgbClr val="002A56"/>
      </a:accent4>
      <a:accent5>
        <a:srgbClr val="ABB7D3"/>
      </a:accent5>
      <a:accent6>
        <a:srgbClr val="BE7602"/>
      </a:accent6>
      <a:hlink>
        <a:srgbClr val="3CA051"/>
      </a:hlink>
      <a:folHlink>
        <a:srgbClr val="97ADB5"/>
      </a:folHlink>
    </a:clrScheme>
    <a:fontScheme name="samp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mple 1">
        <a:dk1>
          <a:srgbClr val="000066"/>
        </a:dk1>
        <a:lt1>
          <a:srgbClr val="FFFFFF"/>
        </a:lt1>
        <a:dk2>
          <a:srgbClr val="40297B"/>
        </a:dk2>
        <a:lt2>
          <a:srgbClr val="DDDDDD"/>
        </a:lt2>
        <a:accent1>
          <a:srgbClr val="35978E"/>
        </a:accent1>
        <a:accent2>
          <a:srgbClr val="1E86E4"/>
        </a:accent2>
        <a:accent3>
          <a:srgbClr val="FFFFFF"/>
        </a:accent3>
        <a:accent4>
          <a:srgbClr val="000056"/>
        </a:accent4>
        <a:accent5>
          <a:srgbClr val="AEC9C6"/>
        </a:accent5>
        <a:accent6>
          <a:srgbClr val="1A79CF"/>
        </a:accent6>
        <a:hlink>
          <a:srgbClr val="9CAA32"/>
        </a:hlink>
        <a:folHlink>
          <a:srgbClr val="ACB3D0"/>
        </a:folHlink>
      </a:clrScheme>
      <a:clrMap bg1="lt1" tx1="dk1" bg2="lt2" tx2="dk2" accent1="accent1" accent2="accent2" accent3="accent3" accent4="accent4" accent5="accent5" accent6="accent6" hlink="hlink" folHlink="folHlink"/>
    </a:extraClrScheme>
    <a:extraClrScheme>
      <a:clrScheme name="sample 2">
        <a:dk1>
          <a:srgbClr val="000066"/>
        </a:dk1>
        <a:lt1>
          <a:srgbClr val="FFFFFF"/>
        </a:lt1>
        <a:dk2>
          <a:srgbClr val="0F5ABD"/>
        </a:dk2>
        <a:lt2>
          <a:srgbClr val="DDDDDD"/>
        </a:lt2>
        <a:accent1>
          <a:srgbClr val="7061C9"/>
        </a:accent1>
        <a:accent2>
          <a:srgbClr val="53BB9B"/>
        </a:accent2>
        <a:accent3>
          <a:srgbClr val="FFFFFF"/>
        </a:accent3>
        <a:accent4>
          <a:srgbClr val="000056"/>
        </a:accent4>
        <a:accent5>
          <a:srgbClr val="BBB7E1"/>
        </a:accent5>
        <a:accent6>
          <a:srgbClr val="4AA98C"/>
        </a:accent6>
        <a:hlink>
          <a:srgbClr val="57B2D7"/>
        </a:hlink>
        <a:folHlink>
          <a:srgbClr val="BCC8AC"/>
        </a:folHlink>
      </a:clrScheme>
      <a:clrMap bg1="lt1" tx1="dk1" bg2="lt2" tx2="dk2" accent1="accent1" accent2="accent2" accent3="accent3" accent4="accent4" accent5="accent5" accent6="accent6" hlink="hlink" folHlink="folHlink"/>
    </a:extraClrScheme>
    <a:extraClrScheme>
      <a:clrScheme name="sample 3">
        <a:dk1>
          <a:srgbClr val="003366"/>
        </a:dk1>
        <a:lt1>
          <a:srgbClr val="FFFFFF"/>
        </a:lt1>
        <a:dk2>
          <a:srgbClr val="99190B"/>
        </a:dk2>
        <a:lt2>
          <a:srgbClr val="DDDDDD"/>
        </a:lt2>
        <a:accent1>
          <a:srgbClr val="1F63AD"/>
        </a:accent1>
        <a:accent2>
          <a:srgbClr val="D28302"/>
        </a:accent2>
        <a:accent3>
          <a:srgbClr val="FFFFFF"/>
        </a:accent3>
        <a:accent4>
          <a:srgbClr val="002A56"/>
        </a:accent4>
        <a:accent5>
          <a:srgbClr val="ABB7D3"/>
        </a:accent5>
        <a:accent6>
          <a:srgbClr val="BE7602"/>
        </a:accent6>
        <a:hlink>
          <a:srgbClr val="3CA051"/>
        </a:hlink>
        <a:folHlink>
          <a:srgbClr val="97ADB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cdb2004145gl</Template>
  <TotalTime>3836</TotalTime>
  <Words>3957</Words>
  <Application>Microsoft Office PowerPoint</Application>
  <PresentationFormat>On-screen Show (4:3)</PresentationFormat>
  <Paragraphs>297</Paragraphs>
  <Slides>43</Slides>
  <Notes>18</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cdb2004145gl</vt:lpstr>
      <vt:lpstr>TẬP HUẤN QUY CHẾ VÀ HƯỚNG DẪN ĐĂNG KÝ THI  TỐT NGHIỆP THPT 2023</vt:lpstr>
      <vt:lpstr>NHỮNG ĐIỂM LƯU Ý TRONG KỲ THI 2023</vt:lpstr>
      <vt:lpstr>PowerPoint Presentation</vt:lpstr>
      <vt:lpstr>PowerPoint Presentation</vt:lpstr>
      <vt:lpstr>CÁC MỐC THỜI GIAN QUAN TRỌNG CHO XÉT TỐT NGHIỆP</vt:lpstr>
      <vt:lpstr>Thời gian và công việc các đơn vị thực hiện</vt:lpstr>
      <vt:lpstr>Thời gian và công việc các đơn vị thực hiện</vt:lpstr>
      <vt:lpstr>Thời gian và công việc các đơn vị thực hiện</vt:lpstr>
      <vt:lpstr>Thời gian và công việc các đơn vị thực hiện</vt:lpstr>
      <vt:lpstr>CÁC VẤN ĐỀ CẦN LƯU Ý KHI ĐĂNG KÝ  DỰ THI TRONG NĂM 2023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Hướng dẫn sử dụng chứng chỉ ngoại ngữ</vt:lpstr>
      <vt:lpstr>Hướng dẫn sử dụng chứng chỉ ngoại ngữ</vt:lpstr>
      <vt:lpstr>Hướng dẫn rà soát ưu tiên, khuyến khích</vt:lpstr>
      <vt:lpstr>TUYỂN SINH TRÌNH ĐỘ ĐẠI HỌC;  TRÌNH ĐỘ CAO ĐẲNG NGÀNH ĐÀO GIÁO DỤC MẦM NON NĂM 2023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THẢO CHUẨN BỊ CÔNG TÁC TUYỂN SINH LỚP 10 NĂM HỌC 2011 - 2012</dc:title>
  <dc:creator>DANGKHOA</dc:creator>
  <cp:lastModifiedBy>T1700</cp:lastModifiedBy>
  <cp:revision>350</cp:revision>
  <dcterms:created xsi:type="dcterms:W3CDTF">2011-12-03T13:47:38Z</dcterms:created>
  <dcterms:modified xsi:type="dcterms:W3CDTF">2023-04-27T10:44:31Z</dcterms:modified>
</cp:coreProperties>
</file>